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56" r:id="rId2"/>
    <p:sldId id="257" r:id="rId3"/>
    <p:sldId id="259" r:id="rId4"/>
    <p:sldId id="265" r:id="rId5"/>
    <p:sldId id="260" r:id="rId6"/>
    <p:sldId id="261" r:id="rId7"/>
    <p:sldId id="266" r:id="rId8"/>
    <p:sldId id="267" r:id="rId9"/>
    <p:sldId id="268" r:id="rId10"/>
    <p:sldId id="269" r:id="rId11"/>
    <p:sldId id="271" r:id="rId12"/>
    <p:sldId id="272" r:id="rId13"/>
    <p:sldId id="273" r:id="rId14"/>
    <p:sldId id="262"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94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E76941-242E-458C-9679-F1F31ACFA495}" type="datetimeFigureOut">
              <a:rPr lang="en-US" smtClean="0"/>
              <a:t>12/14/2022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E89BE-5EBC-4C25-A189-7F63B17374B3}" type="slidenum">
              <a:rPr lang="en-US" smtClean="0"/>
              <a:t>‹#›</a:t>
            </a:fld>
            <a:endParaRPr lang="en-US"/>
          </a:p>
        </p:txBody>
      </p:sp>
    </p:spTree>
    <p:extLst>
      <p:ext uri="{BB962C8B-B14F-4D97-AF65-F5344CB8AC3E}">
        <p14:creationId xmlns:p14="http://schemas.microsoft.com/office/powerpoint/2010/main" val="269346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27DE89BE-5EBC-4C25-A189-7F63B17374B3}" type="slidenum">
              <a:rPr lang="en-US" smtClean="0"/>
              <a:t>2</a:t>
            </a:fld>
            <a:endParaRPr lang="en-US"/>
          </a:p>
        </p:txBody>
      </p:sp>
    </p:spTree>
    <p:extLst>
      <p:ext uri="{BB962C8B-B14F-4D97-AF65-F5344CB8AC3E}">
        <p14:creationId xmlns:p14="http://schemas.microsoft.com/office/powerpoint/2010/main" val="396391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21/05/1444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21/05/1444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21/05/1444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21/05/1444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21/05/1444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21/05/1444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21/05/1444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21/05/1444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21/05/1444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21/05/1444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21/05/1444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21/05/1444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7504" y="116633"/>
            <a:ext cx="8928992" cy="1248344"/>
          </a:xfrm>
        </p:spPr>
        <p:txBody>
          <a:bodyPr>
            <a:normAutofit fontScale="90000"/>
          </a:bodyPr>
          <a:lstStyle/>
          <a:p>
            <a:pPr algn="l" rtl="0"/>
            <a:r>
              <a:rPr lang="en-US" sz="2000" dirty="0" smtClean="0"/>
              <a:t>                                        </a:t>
            </a:r>
            <a:r>
              <a:rPr lang="en-US" sz="2000" b="1" dirty="0" smtClean="0">
                <a:latin typeface="Times New Roman" pitchFamily="18" charset="0"/>
                <a:cs typeface="Times New Roman" pitchFamily="18" charset="0"/>
              </a:rPr>
              <a:t>Department of Anesthesia Techniques</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Title of the lecture:- Practical  Biology -1 ,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Prof. Dr. </a:t>
            </a:r>
            <a:r>
              <a:rPr lang="en-US" sz="2000" b="1" dirty="0" err="1" smtClean="0">
                <a:latin typeface="Times New Roman" pitchFamily="18" charset="0"/>
                <a:cs typeface="Times New Roman" pitchFamily="18" charset="0"/>
              </a:rPr>
              <a:t>Younis</a:t>
            </a:r>
            <a:r>
              <a:rPr lang="en-US" sz="2000" b="1" dirty="0" smtClean="0">
                <a:latin typeface="Times New Roman" pitchFamily="18" charset="0"/>
                <a:cs typeface="Times New Roman" pitchFamily="18" charset="0"/>
              </a:rPr>
              <a:t> A. </a:t>
            </a:r>
            <a:r>
              <a:rPr lang="en-US" sz="2000" b="1" dirty="0" err="1" smtClean="0">
                <a:latin typeface="Times New Roman" pitchFamily="18" charset="0"/>
                <a:cs typeface="Times New Roman" pitchFamily="18" charset="0"/>
              </a:rPr>
              <a:t>Alkhafaji</a:t>
            </a:r>
            <a:r>
              <a:rPr lang="en-US" sz="2000" b="1" dirty="0" smtClean="0">
                <a:latin typeface="Times New Roman" pitchFamily="18" charset="0"/>
                <a:cs typeface="Times New Roman" pitchFamily="18" charset="0"/>
              </a:rPr>
              <a:t>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younis.abdulridha@uomus.edu.iq</a:t>
            </a:r>
          </a:p>
        </p:txBody>
      </p:sp>
      <p:sp>
        <p:nvSpPr>
          <p:cNvPr id="3" name="عنوان فرعي 2"/>
          <p:cNvSpPr>
            <a:spLocks noGrp="1"/>
          </p:cNvSpPr>
          <p:nvPr>
            <p:ph type="subTitle" idx="1"/>
          </p:nvPr>
        </p:nvSpPr>
        <p:spPr>
          <a:xfrm>
            <a:off x="107504" y="1364977"/>
            <a:ext cx="8928992" cy="5304383"/>
          </a:xfrm>
        </p:spPr>
        <p:txBody>
          <a:bodyPr>
            <a:normAutofit fontScale="92500" lnSpcReduction="10000"/>
          </a:bodyPr>
          <a:lstStyle/>
          <a:p>
            <a:pPr algn="l" rtl="0"/>
            <a:r>
              <a:rPr lang="en-US" sz="2400" b="1" dirty="0">
                <a:solidFill>
                  <a:srgbClr val="FF0000"/>
                </a:solidFill>
                <a:latin typeface="Times New Roman" pitchFamily="18" charset="0"/>
                <a:cs typeface="Times New Roman" pitchFamily="18" charset="0"/>
              </a:rPr>
              <a:t>BIOSAFETY </a:t>
            </a:r>
            <a:r>
              <a:rPr lang="en-US" sz="2400" b="1" dirty="0" smtClean="0">
                <a:solidFill>
                  <a:srgbClr val="FF0000"/>
                </a:solidFill>
                <a:latin typeface="Times New Roman" pitchFamily="18" charset="0"/>
                <a:cs typeface="Times New Roman" pitchFamily="18" charset="0"/>
              </a:rPr>
              <a:t>  </a:t>
            </a:r>
            <a:r>
              <a:rPr lang="ar-IQ" sz="2400" b="1" dirty="0">
                <a:solidFill>
                  <a:srgbClr val="FF0000"/>
                </a:solidFill>
                <a:latin typeface="Times New Roman" pitchFamily="18" charset="0"/>
                <a:cs typeface="Times New Roman" pitchFamily="18" charset="0"/>
              </a:rPr>
              <a:t>السلامة الحيوية</a:t>
            </a:r>
            <a:endParaRPr lang="en-US" sz="2400" b="1" dirty="0">
              <a:solidFill>
                <a:srgbClr val="FF0000"/>
              </a:solidFill>
              <a:latin typeface="Times New Roman" pitchFamily="18" charset="0"/>
              <a:cs typeface="Times New Roman" pitchFamily="18" charset="0"/>
            </a:endParaRPr>
          </a:p>
          <a:p>
            <a:pPr algn="l" rtl="0"/>
            <a:r>
              <a:rPr lang="en-US" sz="2400" b="1" dirty="0">
                <a:solidFill>
                  <a:srgbClr val="7030A0"/>
                </a:solidFill>
                <a:latin typeface="Times New Roman" pitchFamily="18" charset="0"/>
                <a:cs typeface="Times New Roman" pitchFamily="18" charset="0"/>
              </a:rPr>
              <a:t>Definition (WHO</a:t>
            </a:r>
            <a:r>
              <a:rPr lang="en-US" sz="2400" b="1" dirty="0" smtClean="0">
                <a:solidFill>
                  <a:srgbClr val="7030A0"/>
                </a:solidFill>
                <a:latin typeface="Times New Roman" pitchFamily="18" charset="0"/>
                <a:cs typeface="Times New Roman" pitchFamily="18" charset="0"/>
              </a:rPr>
              <a:t>) </a:t>
            </a:r>
            <a:r>
              <a:rPr lang="ar-IQ" sz="2400" b="1" dirty="0">
                <a:solidFill>
                  <a:srgbClr val="7030A0"/>
                </a:solidFill>
                <a:latin typeface="Times New Roman" pitchFamily="18" charset="0"/>
                <a:cs typeface="Times New Roman" pitchFamily="18" charset="0"/>
              </a:rPr>
              <a:t>التعريف (منظمة الصحة العالمية)</a:t>
            </a:r>
            <a:endParaRPr lang="en-US" sz="2400" b="1" dirty="0">
              <a:solidFill>
                <a:srgbClr val="7030A0"/>
              </a:solidFill>
              <a:latin typeface="Times New Roman" pitchFamily="18" charset="0"/>
              <a:cs typeface="Times New Roman" pitchFamily="18" charset="0"/>
            </a:endParaRPr>
          </a:p>
          <a:p>
            <a:pPr algn="just" rtl="0"/>
            <a:r>
              <a:rPr lang="en-US" sz="2400" b="1" dirty="0">
                <a:solidFill>
                  <a:schemeClr val="tx1"/>
                </a:solidFill>
                <a:latin typeface="Times New Roman" pitchFamily="18" charset="0"/>
                <a:cs typeface="Times New Roman" pitchFamily="18" charset="0"/>
              </a:rPr>
              <a:t>“Laboratory biosafety – the containment principles, technologies and practices that are </a:t>
            </a:r>
            <a:r>
              <a:rPr lang="en-US" sz="2400" b="1" dirty="0" smtClean="0">
                <a:solidFill>
                  <a:schemeClr val="tx1"/>
                </a:solidFill>
                <a:latin typeface="Times New Roman" pitchFamily="18" charset="0"/>
                <a:cs typeface="Times New Roman" pitchFamily="18" charset="0"/>
              </a:rPr>
              <a:t>implemented </a:t>
            </a:r>
            <a:r>
              <a:rPr lang="en-US" sz="2400" b="1" dirty="0">
                <a:solidFill>
                  <a:schemeClr val="tx1"/>
                </a:solidFill>
                <a:latin typeface="Times New Roman" pitchFamily="18" charset="0"/>
                <a:cs typeface="Times New Roman" pitchFamily="18" charset="0"/>
              </a:rPr>
              <a:t>to prevent the unintentional exposure to pathogens and toxins, or their </a:t>
            </a:r>
            <a:r>
              <a:rPr lang="en-US" sz="2400" b="1" dirty="0" smtClean="0">
                <a:solidFill>
                  <a:schemeClr val="tx1"/>
                </a:solidFill>
                <a:latin typeface="Times New Roman" pitchFamily="18" charset="0"/>
                <a:cs typeface="Times New Roman" pitchFamily="18" charset="0"/>
              </a:rPr>
              <a:t>accidental </a:t>
            </a:r>
            <a:r>
              <a:rPr lang="en-US" sz="2400" b="1" dirty="0">
                <a:solidFill>
                  <a:schemeClr val="tx1"/>
                </a:solidFill>
                <a:latin typeface="Times New Roman" pitchFamily="18" charset="0"/>
                <a:cs typeface="Times New Roman" pitchFamily="18" charset="0"/>
              </a:rPr>
              <a:t>release </a:t>
            </a:r>
            <a:r>
              <a:rPr lang="en-US" sz="24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a:p>
            <a:pPr algn="r" rtl="0"/>
            <a:r>
              <a:rPr lang="ar-IQ" sz="2400" b="1" dirty="0" smtClean="0">
                <a:solidFill>
                  <a:srgbClr val="0070C0"/>
                </a:solidFill>
              </a:rPr>
              <a:t>"</a:t>
            </a:r>
            <a:r>
              <a:rPr lang="ar-IQ" sz="2400" b="1" dirty="0" smtClean="0">
                <a:solidFill>
                  <a:srgbClr val="FF0000"/>
                </a:solidFill>
              </a:rPr>
              <a:t>السلامة البيولوجية للمختبرات </a:t>
            </a:r>
            <a:r>
              <a:rPr lang="ar-IQ" sz="2400" b="1" dirty="0" smtClean="0">
                <a:solidFill>
                  <a:srgbClr val="0070C0"/>
                </a:solidFill>
              </a:rPr>
              <a:t>- مبادئ الاحتواء والتقنيات والممارسات  </a:t>
            </a:r>
            <a:r>
              <a:rPr lang="ar-IQ" sz="2400" b="1" dirty="0">
                <a:solidFill>
                  <a:srgbClr val="0070C0"/>
                </a:solidFill>
              </a:rPr>
              <a:t>التي تنفذ لمنع التعرض غير </a:t>
            </a:r>
            <a:r>
              <a:rPr lang="ar-IQ" sz="2400" b="1" dirty="0" smtClean="0">
                <a:solidFill>
                  <a:srgbClr val="0070C0"/>
                </a:solidFill>
              </a:rPr>
              <a:t>المقصود  لمسببات </a:t>
            </a:r>
            <a:r>
              <a:rPr lang="ar-IQ" sz="2400" b="1" dirty="0">
                <a:solidFill>
                  <a:srgbClr val="0070C0"/>
                </a:solidFill>
              </a:rPr>
              <a:t>الامراض والسموم الخاصة بها أو المطلقة منها عرضيا ."</a:t>
            </a:r>
          </a:p>
          <a:p>
            <a:pPr algn="r" rtl="0"/>
            <a:r>
              <a:rPr lang="ar-IQ" sz="2400" b="1" dirty="0" smtClean="0">
                <a:solidFill>
                  <a:srgbClr val="0070C0"/>
                </a:solidFill>
              </a:rPr>
              <a:t> </a:t>
            </a:r>
            <a:endParaRPr lang="en-US" sz="2400" b="1" dirty="0" smtClean="0">
              <a:solidFill>
                <a:schemeClr val="tx1"/>
              </a:solidFill>
              <a:latin typeface="Times New Roman" pitchFamily="18" charset="0"/>
              <a:cs typeface="Times New Roman" pitchFamily="18" charset="0"/>
            </a:endParaRPr>
          </a:p>
          <a:p>
            <a:pPr algn="l" rtl="0"/>
            <a:r>
              <a:rPr lang="en-US" sz="2400" b="1" dirty="0" smtClean="0">
                <a:solidFill>
                  <a:srgbClr val="C00000"/>
                </a:solidFill>
                <a:latin typeface="Times New Roman" pitchFamily="18" charset="0"/>
                <a:cs typeface="Times New Roman" pitchFamily="18" charset="0"/>
              </a:rPr>
              <a:t>BIOSECURITY  </a:t>
            </a:r>
            <a:r>
              <a:rPr lang="ar-IQ" sz="2400" b="1" dirty="0">
                <a:solidFill>
                  <a:srgbClr val="C00000"/>
                </a:solidFill>
                <a:latin typeface="Times New Roman" pitchFamily="18" charset="0"/>
                <a:cs typeface="Times New Roman" pitchFamily="18" charset="0"/>
              </a:rPr>
              <a:t>الأمن البيولوجي</a:t>
            </a:r>
            <a:endParaRPr lang="en-US" sz="2400" b="1" dirty="0">
              <a:solidFill>
                <a:srgbClr val="C00000"/>
              </a:solidFill>
              <a:latin typeface="Times New Roman" pitchFamily="18" charset="0"/>
              <a:cs typeface="Times New Roman" pitchFamily="18" charset="0"/>
            </a:endParaRPr>
          </a:p>
          <a:p>
            <a:pPr algn="l" rtl="0"/>
            <a:r>
              <a:rPr lang="en-US" sz="2400" b="1" dirty="0">
                <a:solidFill>
                  <a:srgbClr val="6600FF"/>
                </a:solidFill>
                <a:latin typeface="Times New Roman" pitchFamily="18" charset="0"/>
                <a:cs typeface="Times New Roman" pitchFamily="18" charset="0"/>
              </a:rPr>
              <a:t>Definition (WHO)</a:t>
            </a:r>
            <a:r>
              <a:rPr lang="en-US" sz="2400" b="1" dirty="0">
                <a:solidFill>
                  <a:schemeClr val="tx1"/>
                </a:solidFill>
                <a:latin typeface="Times New Roman" pitchFamily="18" charset="0"/>
                <a:cs typeface="Times New Roman" pitchFamily="18" charset="0"/>
              </a:rPr>
              <a:t> </a:t>
            </a:r>
          </a:p>
          <a:p>
            <a:pPr algn="l" rtl="0"/>
            <a:r>
              <a:rPr lang="en-US" sz="2400" b="1" dirty="0">
                <a:solidFill>
                  <a:schemeClr val="tx1"/>
                </a:solidFill>
                <a:latin typeface="Times New Roman" pitchFamily="18" charset="0"/>
                <a:cs typeface="Times New Roman" pitchFamily="18" charset="0"/>
              </a:rPr>
              <a:t>“Laboratory biosecurity – the containment principles, technologies and practices that are </a:t>
            </a:r>
            <a:r>
              <a:rPr lang="en-US" sz="2400" b="1" dirty="0" smtClean="0">
                <a:solidFill>
                  <a:schemeClr val="tx1"/>
                </a:solidFill>
                <a:latin typeface="Times New Roman" pitchFamily="18" charset="0"/>
                <a:cs typeface="Times New Roman" pitchFamily="18" charset="0"/>
              </a:rPr>
              <a:t>implemented </a:t>
            </a:r>
            <a:r>
              <a:rPr lang="en-US" sz="2400" b="1" dirty="0">
                <a:solidFill>
                  <a:schemeClr val="tx1"/>
                </a:solidFill>
                <a:latin typeface="Times New Roman" pitchFamily="18" charset="0"/>
                <a:cs typeface="Times New Roman" pitchFamily="18" charset="0"/>
              </a:rPr>
              <a:t>to prevent the intentional exposure to pathogens and toxins, or their </a:t>
            </a:r>
            <a:r>
              <a:rPr lang="en-US" sz="2400" b="1" dirty="0" smtClean="0">
                <a:solidFill>
                  <a:schemeClr val="tx1"/>
                </a:solidFill>
                <a:latin typeface="Times New Roman" pitchFamily="18" charset="0"/>
                <a:cs typeface="Times New Roman" pitchFamily="18" charset="0"/>
              </a:rPr>
              <a:t>intentional </a:t>
            </a:r>
            <a:r>
              <a:rPr lang="en-US" sz="2400" b="1" dirty="0">
                <a:solidFill>
                  <a:schemeClr val="tx1"/>
                </a:solidFill>
                <a:latin typeface="Times New Roman" pitchFamily="18" charset="0"/>
                <a:cs typeface="Times New Roman" pitchFamily="18" charset="0"/>
              </a:rPr>
              <a:t>release </a:t>
            </a:r>
            <a:r>
              <a:rPr lang="en-US" sz="2400" b="1" dirty="0" smtClean="0">
                <a:solidFill>
                  <a:schemeClr val="tx1"/>
                </a:solidFill>
                <a:latin typeface="Times New Roman" pitchFamily="18" charset="0"/>
                <a:cs typeface="Times New Roman" pitchFamily="18" charset="0"/>
              </a:rPr>
              <a:t>.“</a:t>
            </a:r>
          </a:p>
          <a:p>
            <a:pPr algn="r"/>
            <a:r>
              <a:rPr lang="ar-IQ" sz="2400" b="1" dirty="0">
                <a:solidFill>
                  <a:srgbClr val="FF0000"/>
                </a:solidFill>
                <a:latin typeface="Times New Roman" pitchFamily="18" charset="0"/>
                <a:cs typeface="Times New Roman" pitchFamily="18" charset="0"/>
              </a:rPr>
              <a:t>"الأمن البيولوجي للمختبرات </a:t>
            </a:r>
            <a:r>
              <a:rPr lang="ar-IQ" sz="2400" b="1" dirty="0">
                <a:solidFill>
                  <a:schemeClr val="tx2"/>
                </a:solidFill>
                <a:latin typeface="Times New Roman" pitchFamily="18" charset="0"/>
                <a:cs typeface="Times New Roman" pitchFamily="18" charset="0"/>
              </a:rPr>
              <a:t>- مبادئ الاحتواء والتقنيات والممارسات </a:t>
            </a:r>
            <a:r>
              <a:rPr lang="ar-IQ" sz="2400" b="1" dirty="0" smtClean="0">
                <a:solidFill>
                  <a:schemeClr val="tx2"/>
                </a:solidFill>
                <a:latin typeface="Times New Roman" pitchFamily="18" charset="0"/>
                <a:cs typeface="Times New Roman" pitchFamily="18" charset="0"/>
              </a:rPr>
              <a:t>الموجودة والمنفذة لمنع التعرض المتعمد للمسببات </a:t>
            </a:r>
            <a:r>
              <a:rPr lang="ar-IQ" sz="2400" b="1" dirty="0" err="1" smtClean="0">
                <a:solidFill>
                  <a:schemeClr val="tx2"/>
                </a:solidFill>
                <a:latin typeface="Times New Roman" pitchFamily="18" charset="0"/>
                <a:cs typeface="Times New Roman" pitchFamily="18" charset="0"/>
              </a:rPr>
              <a:t>الأمراضية</a:t>
            </a:r>
            <a:r>
              <a:rPr lang="ar-IQ" sz="2400" b="1" dirty="0" smtClean="0">
                <a:solidFill>
                  <a:schemeClr val="tx2"/>
                </a:solidFill>
                <a:latin typeface="Times New Roman" pitchFamily="18" charset="0"/>
                <a:cs typeface="Times New Roman" pitchFamily="18" charset="0"/>
              </a:rPr>
              <a:t> والسموم الخاصة بها كأطلاق متعمد</a:t>
            </a:r>
            <a:endParaRPr lang="ar-IQ" sz="2400" b="1" dirty="0">
              <a:solidFill>
                <a:schemeClr val="tx2"/>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50" y="84402"/>
            <a:ext cx="11826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63703"/>
            <a:ext cx="128587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95" y="81441"/>
            <a:ext cx="11826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81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2400" b="1" dirty="0">
                <a:solidFill>
                  <a:srgbClr val="0070C0"/>
                </a:solidFill>
                <a:latin typeface="Times New Roman" pitchFamily="18" charset="0"/>
                <a:cs typeface="Times New Roman" pitchFamily="18" charset="0"/>
              </a:rPr>
              <a:t>Biosafety Level – </a:t>
            </a:r>
            <a:r>
              <a:rPr lang="en-US" sz="2400" b="1" dirty="0" smtClean="0">
                <a:solidFill>
                  <a:srgbClr val="0070C0"/>
                </a:solidFill>
                <a:latin typeface="Times New Roman" pitchFamily="18" charset="0"/>
                <a:cs typeface="Times New Roman" pitchFamily="18" charset="0"/>
              </a:rPr>
              <a:t>4 </a:t>
            </a:r>
            <a:r>
              <a:rPr lang="en-US" sz="2400" b="1" dirty="0">
                <a:solidFill>
                  <a:srgbClr val="0070C0"/>
                </a:solidFill>
                <a:latin typeface="Times New Roman" pitchFamily="18" charset="0"/>
                <a:cs typeface="Times New Roman" pitchFamily="18" charset="0"/>
              </a:rPr>
              <a:t>-</a:t>
            </a:r>
            <a:endParaRPr lang="en-US" sz="2400" dirty="0"/>
          </a:p>
        </p:txBody>
      </p:sp>
      <p:sp>
        <p:nvSpPr>
          <p:cNvPr id="3" name="عنصر نائب للمحتوى 2"/>
          <p:cNvSpPr>
            <a:spLocks noGrp="1"/>
          </p:cNvSpPr>
          <p:nvPr>
            <p:ph idx="1"/>
          </p:nvPr>
        </p:nvSpPr>
        <p:spPr/>
        <p:txBody>
          <a:bodyPr>
            <a:normAutofit fontScale="85000" lnSpcReduction="20000"/>
          </a:bodyPr>
          <a:lstStyle/>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Include </a:t>
            </a:r>
            <a:r>
              <a:rPr lang="en-US" sz="2400" b="1" dirty="0">
                <a:solidFill>
                  <a:srgbClr val="0070C0"/>
                </a:solidFill>
                <a:latin typeface="Times New Roman" pitchFamily="18" charset="0"/>
                <a:cs typeface="Times New Roman" pitchFamily="18" charset="0"/>
              </a:rPr>
              <a:t>all items listed in </a:t>
            </a:r>
            <a:r>
              <a:rPr lang="en-US" sz="2400" b="1" dirty="0" smtClean="0">
                <a:solidFill>
                  <a:srgbClr val="0070C0"/>
                </a:solidFill>
                <a:latin typeface="Times New Roman" pitchFamily="18" charset="0"/>
                <a:cs typeface="Times New Roman" pitchFamily="18" charset="0"/>
              </a:rPr>
              <a:t>BSL-3- and:-</a:t>
            </a:r>
          </a:p>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Double door autoclaves</a:t>
            </a:r>
          </a:p>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Rooms are sealed</a:t>
            </a:r>
          </a:p>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Inner and outer doors are interlocked to prevent doors being opened at the same time.</a:t>
            </a:r>
          </a:p>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Liquids are decontaminated.</a:t>
            </a:r>
          </a:p>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Multi- level system redundancy.</a:t>
            </a:r>
          </a:p>
          <a:p>
            <a:pPr marL="0" indent="0" algn="l" rtl="0">
              <a:buNone/>
            </a:pPr>
            <a:endParaRPr lang="en-US" sz="2400" b="1" dirty="0">
              <a:solidFill>
                <a:srgbClr val="0070C0"/>
              </a:solidFill>
              <a:latin typeface="Times New Roman" pitchFamily="18" charset="0"/>
              <a:cs typeface="Times New Roman" pitchFamily="18" charset="0"/>
            </a:endParaRPr>
          </a:p>
          <a:p>
            <a:pPr marL="0" indent="0">
              <a:buNone/>
            </a:pPr>
            <a:r>
              <a:rPr lang="hy-AM" sz="2400" b="1" dirty="0"/>
              <a:t>֍ </a:t>
            </a:r>
            <a:r>
              <a:rPr lang="ar-IQ" sz="2400" b="1" dirty="0"/>
              <a:t>قم بتضمين جميع العناصر المدرجة في </a:t>
            </a:r>
            <a:r>
              <a:rPr lang="en-US" sz="2400" b="1" dirty="0"/>
              <a:t>BSL-3- </a:t>
            </a:r>
            <a:r>
              <a:rPr lang="ar-IQ" sz="2400" b="1" dirty="0"/>
              <a:t>و: -</a:t>
            </a:r>
          </a:p>
          <a:p>
            <a:pPr marL="0" indent="0">
              <a:buNone/>
            </a:pPr>
            <a:r>
              <a:rPr lang="hy-AM" sz="2400" b="1" dirty="0"/>
              <a:t>֍ </a:t>
            </a:r>
            <a:r>
              <a:rPr lang="ar-IQ" sz="2400" b="1" dirty="0"/>
              <a:t>أجهزة </a:t>
            </a:r>
            <a:r>
              <a:rPr lang="ar-IQ" sz="2400" b="1" dirty="0" err="1"/>
              <a:t>الأوتوكلاف</a:t>
            </a:r>
            <a:r>
              <a:rPr lang="ar-IQ" sz="2400" b="1" dirty="0"/>
              <a:t> ذات الباب المزدوج</a:t>
            </a:r>
          </a:p>
          <a:p>
            <a:pPr marL="0" indent="0">
              <a:buNone/>
            </a:pPr>
            <a:r>
              <a:rPr lang="hy-AM" sz="2400" b="1" dirty="0"/>
              <a:t>֍ </a:t>
            </a:r>
            <a:r>
              <a:rPr lang="ar-IQ" sz="2400" b="1" dirty="0"/>
              <a:t>الغرف مغلقة</a:t>
            </a:r>
          </a:p>
          <a:p>
            <a:pPr marL="0" indent="0">
              <a:buNone/>
            </a:pPr>
            <a:r>
              <a:rPr lang="hy-AM" sz="2400" b="1" dirty="0"/>
              <a:t>֍ </a:t>
            </a:r>
            <a:r>
              <a:rPr lang="ar-IQ" sz="2400" b="1" dirty="0" smtClean="0"/>
              <a:t>الأبواب </a:t>
            </a:r>
            <a:r>
              <a:rPr lang="ar-IQ" sz="2400" b="1" dirty="0"/>
              <a:t>الداخلية والخارجية متشابكة لمنع فتح الأبواب في نفس الوقت.</a:t>
            </a:r>
          </a:p>
          <a:p>
            <a:pPr marL="0" indent="0">
              <a:buNone/>
            </a:pPr>
            <a:r>
              <a:rPr lang="hy-AM" sz="2400" b="1" dirty="0"/>
              <a:t>֍ </a:t>
            </a:r>
            <a:r>
              <a:rPr lang="ar-IQ" sz="2400" b="1" dirty="0" smtClean="0"/>
              <a:t>يتم </a:t>
            </a:r>
            <a:r>
              <a:rPr lang="ar-IQ" sz="2400" b="1" dirty="0"/>
              <a:t>تطهير السوائل.</a:t>
            </a:r>
          </a:p>
          <a:p>
            <a:pPr marL="0" indent="0">
              <a:buNone/>
            </a:pPr>
            <a:r>
              <a:rPr lang="hy-AM" sz="2400" b="1" dirty="0" smtClean="0"/>
              <a:t>֍</a:t>
            </a:r>
            <a:r>
              <a:rPr lang="en-US" sz="2400" b="1" dirty="0" smtClean="0"/>
              <a:t> </a:t>
            </a:r>
            <a:r>
              <a:rPr lang="ar-IQ" sz="2400" b="1" dirty="0" smtClean="0"/>
              <a:t>كرار نظام متعدد </a:t>
            </a:r>
            <a:r>
              <a:rPr lang="ar-IQ" sz="2400" b="1" dirty="0"/>
              <a:t>المستويات</a:t>
            </a:r>
            <a:r>
              <a:rPr lang="ar-IQ" sz="2400" b="1" dirty="0" smtClean="0"/>
              <a:t>. </a:t>
            </a:r>
            <a:endParaRPr lang="ar-IQ" sz="2400" b="1" dirty="0"/>
          </a:p>
          <a:p>
            <a:pPr marL="0" indent="0" algn="r">
              <a:buNone/>
            </a:pPr>
            <a:endParaRPr lang="en-US" sz="2400" b="1" dirty="0"/>
          </a:p>
        </p:txBody>
      </p:sp>
    </p:spTree>
    <p:extLst>
      <p:ext uri="{BB962C8B-B14F-4D97-AF65-F5344CB8AC3E}">
        <p14:creationId xmlns:p14="http://schemas.microsoft.com/office/powerpoint/2010/main" val="345383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836712"/>
          </a:xfrm>
        </p:spPr>
        <p:txBody>
          <a:bodyPr>
            <a:normAutofit/>
          </a:bodyPr>
          <a:lstStyle/>
          <a:p>
            <a:pPr algn="l" rtl="0"/>
            <a:r>
              <a:rPr lang="en-US" sz="4000" b="1" dirty="0" err="1" smtClean="0">
                <a:solidFill>
                  <a:srgbClr val="C00000"/>
                </a:solidFill>
                <a:latin typeface="Times New Roman" pitchFamily="18" charset="0"/>
                <a:cs typeface="Times New Roman" pitchFamily="18" charset="0"/>
              </a:rPr>
              <a:t>Biorisk</a:t>
            </a:r>
            <a:endParaRPr lang="en-US" sz="4000" b="1"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07504" y="692696"/>
            <a:ext cx="8928992" cy="5976664"/>
          </a:xfrm>
        </p:spPr>
        <p:txBody>
          <a:bodyPr>
            <a:normAutofit fontScale="92500" lnSpcReduction="10000"/>
          </a:bodyPr>
          <a:lstStyle/>
          <a:p>
            <a:pPr marL="0" indent="0" algn="l" rtl="0">
              <a:buNone/>
            </a:pPr>
            <a:r>
              <a:rPr lang="en-US" sz="2400" b="1" dirty="0" smtClean="0">
                <a:latin typeface="Times New Roman" pitchFamily="18" charset="0"/>
                <a:cs typeface="Times New Roman" pitchFamily="18" charset="0"/>
              </a:rPr>
              <a:t>Definition </a:t>
            </a:r>
            <a:r>
              <a:rPr lang="en-US" sz="2400" b="1" dirty="0">
                <a:latin typeface="Times New Roman" pitchFamily="18" charset="0"/>
                <a:cs typeface="Times New Roman" pitchFamily="18" charset="0"/>
              </a:rPr>
              <a:t>(WHO)</a:t>
            </a:r>
            <a:r>
              <a:rPr lang="en-US" sz="2400" b="1" dirty="0" smtClean="0">
                <a:latin typeface="Times New Roman" pitchFamily="18" charset="0"/>
                <a:cs typeface="Times New Roman" pitchFamily="18" charset="0"/>
              </a:rPr>
              <a:t> </a:t>
            </a:r>
          </a:p>
          <a:p>
            <a:pPr marL="0" indent="0" algn="l" rtl="0">
              <a:buNone/>
            </a:pPr>
            <a:r>
              <a:rPr lang="en-US" sz="2400" b="1" dirty="0" smtClean="0">
                <a:latin typeface="Times New Roman" pitchFamily="18" charset="0"/>
                <a:cs typeface="Times New Roman" pitchFamily="18" charset="0"/>
              </a:rPr>
              <a:t>The probability or chance that a particular adverse  event (in the context of this document: accidental infection or unauthorized access, loss, theft, misuse, diversion or intentional release), possibly leading to harm, will occur.</a:t>
            </a:r>
          </a:p>
          <a:p>
            <a:pPr marL="0" indent="0">
              <a:buNone/>
            </a:pPr>
            <a:r>
              <a:rPr lang="ar-IQ" sz="2400" b="1" dirty="0">
                <a:solidFill>
                  <a:srgbClr val="6600FF"/>
                </a:solidFill>
              </a:rPr>
              <a:t>التعريف (منظمة الصحة العالمية</a:t>
            </a:r>
            <a:r>
              <a:rPr lang="ar-IQ" sz="2400" b="1" dirty="0" smtClean="0">
                <a:solidFill>
                  <a:srgbClr val="6600FF"/>
                </a:solidFill>
              </a:rPr>
              <a:t>):- </a:t>
            </a:r>
            <a:r>
              <a:rPr lang="ar-IQ" sz="2400" b="1" dirty="0">
                <a:solidFill>
                  <a:srgbClr val="6600FF"/>
                </a:solidFill>
              </a:rPr>
              <a:t>احتمال أو فرصة حدوث حدث ضار معين (في سياق هذا المستند: إصابة عرضية أو وصول غير مصرح به ، أو فقدان ، أو سرقة ، أو إساءة استخدام ، أو </a:t>
            </a:r>
            <a:r>
              <a:rPr lang="ar-IQ" sz="2400" b="1" dirty="0" smtClean="0">
                <a:solidFill>
                  <a:srgbClr val="6600FF"/>
                </a:solidFill>
              </a:rPr>
              <a:t>تحويل </a:t>
            </a:r>
            <a:r>
              <a:rPr lang="ar-IQ" sz="2400" b="1" dirty="0">
                <a:solidFill>
                  <a:srgbClr val="6600FF"/>
                </a:solidFill>
              </a:rPr>
              <a:t>أو إطلاق متعمد) ، مما قد يؤدي إلى حدوث ضرر</a:t>
            </a:r>
            <a:r>
              <a:rPr lang="ar-IQ" sz="2400" b="1" dirty="0" smtClean="0">
                <a:solidFill>
                  <a:srgbClr val="6600FF"/>
                </a:solidFill>
              </a:rPr>
              <a:t>.</a:t>
            </a:r>
          </a:p>
          <a:p>
            <a:pPr marL="0" indent="0" algn="l" rtl="0">
              <a:buNone/>
            </a:pPr>
            <a:r>
              <a:rPr lang="en-US" sz="2400" b="1" dirty="0" err="1" smtClean="0">
                <a:solidFill>
                  <a:srgbClr val="6600FF"/>
                </a:solidFill>
                <a:latin typeface="Times New Roman" pitchFamily="18" charset="0"/>
                <a:cs typeface="Times New Roman" pitchFamily="18" charset="0"/>
              </a:rPr>
              <a:t>Biorisk</a:t>
            </a:r>
            <a:r>
              <a:rPr lang="en-US" sz="2400" b="1" dirty="0" smtClean="0">
                <a:solidFill>
                  <a:srgbClr val="6600FF"/>
                </a:solidFill>
                <a:latin typeface="Times New Roman" pitchFamily="18" charset="0"/>
                <a:cs typeface="Times New Roman" pitchFamily="18" charset="0"/>
              </a:rPr>
              <a:t> Assessment</a:t>
            </a:r>
          </a:p>
          <a:p>
            <a:pPr marL="0" indent="0" algn="l" rtl="0">
              <a:buNone/>
            </a:pPr>
            <a:r>
              <a:rPr lang="en-US" sz="2400" b="1" dirty="0" smtClean="0">
                <a:solidFill>
                  <a:srgbClr val="6600FF"/>
                </a:solidFill>
                <a:latin typeface="Times New Roman" pitchFamily="18" charset="0"/>
                <a:cs typeface="Times New Roman" pitchFamily="18" charset="0"/>
              </a:rPr>
              <a:t>The process to identify and unacceptable risk(embracing biosafety risks) (risk of accidental infection) and laboratory biosecurity  risk ( risks of unauthorized access, loss, theft, misuse, diversion or intentional release)).</a:t>
            </a:r>
          </a:p>
          <a:p>
            <a:pPr marL="0" indent="0">
              <a:buNone/>
            </a:pPr>
            <a:r>
              <a:rPr lang="ar-IQ" sz="2400" dirty="0"/>
              <a:t>تقييم المخاطر البيولوجية عملية تحديد المخاطر غير المقبولة (احتضان مخاطر السلامة الأحيائية) (خطر العدوى العرضية) ومخاطر الأمن البيولوجي للمختبر (مخاطر الوصول غير المصرح به أو سرقة الفقد أو سوء الاستخدام أو التحويل أو الإطلاق المتعمد)) تقييم المخاطر البيولوجية عملية تحديد المخاطر غير المقبولة (احتضان مخاطر السلامة الأحيائية) (خطر العدوى العرضية) ومخاطر الأمن البيولوجي للمختبر (مخاطر الوصول غير المصرح به أو سرقة </a:t>
            </a:r>
            <a:r>
              <a:rPr lang="en-US" sz="2400" dirty="0" smtClean="0"/>
              <a:t>,</a:t>
            </a:r>
            <a:r>
              <a:rPr lang="ar-IQ" sz="2400" dirty="0" smtClean="0"/>
              <a:t>الفقد </a:t>
            </a:r>
            <a:r>
              <a:rPr lang="ar-IQ" sz="2400" dirty="0"/>
              <a:t>أو سوء الاستخدام أو التحويل أو الإطلاق المتعمد</a:t>
            </a:r>
            <a:r>
              <a:rPr lang="ar-IQ" sz="2400" dirty="0" smtClean="0"/>
              <a:t>)) .</a:t>
            </a:r>
            <a:endParaRPr lang="en-US" sz="2400" b="1" dirty="0">
              <a:solidFill>
                <a:srgbClr val="6600FF"/>
              </a:solidFill>
              <a:latin typeface="Times New Roman" pitchFamily="18" charset="0"/>
              <a:cs typeface="Times New Roman" pitchFamily="18" charset="0"/>
            </a:endParaRPr>
          </a:p>
        </p:txBody>
      </p:sp>
    </p:spTree>
    <p:extLst>
      <p:ext uri="{BB962C8B-B14F-4D97-AF65-F5344CB8AC3E}">
        <p14:creationId xmlns:p14="http://schemas.microsoft.com/office/powerpoint/2010/main" val="23005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b="1" dirty="0" err="1" smtClean="0">
                <a:solidFill>
                  <a:srgbClr val="C00000"/>
                </a:solidFill>
                <a:latin typeface="Times New Roman" pitchFamily="18" charset="0"/>
                <a:cs typeface="Times New Roman" pitchFamily="18" charset="0"/>
              </a:rPr>
              <a:t>Biorisk</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managment</a:t>
            </a:r>
            <a:r>
              <a:rPr lang="en-US" b="1" dirty="0" smtClean="0">
                <a:solidFill>
                  <a:srgbClr val="C00000"/>
                </a:solidFill>
                <a:latin typeface="Times New Roman" pitchFamily="18" charset="0"/>
                <a:cs typeface="Times New Roman" pitchFamily="18" charset="0"/>
              </a:rPr>
              <a:t>(WHO)</a:t>
            </a:r>
            <a:br>
              <a:rPr lang="en-US" b="1" dirty="0" smtClean="0">
                <a:solidFill>
                  <a:srgbClr val="C00000"/>
                </a:solidFill>
                <a:latin typeface="Times New Roman" pitchFamily="18" charset="0"/>
                <a:cs typeface="Times New Roman" pitchFamily="18" charset="0"/>
              </a:rPr>
            </a:br>
            <a:r>
              <a:rPr lang="ar-IQ" b="1" dirty="0">
                <a:solidFill>
                  <a:srgbClr val="C00000"/>
                </a:solidFill>
                <a:latin typeface="Times New Roman" pitchFamily="18" charset="0"/>
                <a:cs typeface="Times New Roman" pitchFamily="18" charset="0"/>
              </a:rPr>
              <a:t>إدارة المخاطر </a:t>
            </a:r>
            <a:r>
              <a:rPr lang="ar-IQ" b="1" dirty="0" smtClean="0">
                <a:solidFill>
                  <a:srgbClr val="C00000"/>
                </a:solidFill>
                <a:latin typeface="Times New Roman" pitchFamily="18" charset="0"/>
                <a:cs typeface="Times New Roman" pitchFamily="18" charset="0"/>
              </a:rPr>
              <a:t>البيولوجية</a:t>
            </a:r>
            <a:r>
              <a:rPr lang="en-US" b="1" dirty="0" smtClean="0">
                <a:solidFill>
                  <a:srgbClr val="C00000"/>
                </a:solidFill>
                <a:latin typeface="Times New Roman" pitchFamily="18" charset="0"/>
                <a:cs typeface="Times New Roman" pitchFamily="18" charset="0"/>
              </a:rPr>
              <a:t>     </a:t>
            </a:r>
            <a:endParaRPr lang="en-US" b="1"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07504" y="1412776"/>
            <a:ext cx="8867328" cy="5289451"/>
          </a:xfrm>
        </p:spPr>
        <p:txBody>
          <a:bodyPr>
            <a:normAutofit lnSpcReduction="10000"/>
          </a:bodyPr>
          <a:lstStyle/>
          <a:p>
            <a:pPr marL="0" indent="0" algn="just" rtl="0">
              <a:buNone/>
            </a:pPr>
            <a:r>
              <a:rPr lang="en-US" sz="2400" b="1" dirty="0" smtClean="0">
                <a:latin typeface="Times New Roman" pitchFamily="18" charset="0"/>
                <a:cs typeface="Times New Roman" pitchFamily="18" charset="0"/>
              </a:rPr>
              <a:t>The analysis of ways and development of strategies to minimize the likelihood of the occurrence of </a:t>
            </a:r>
            <a:r>
              <a:rPr lang="en-US" sz="2400" b="1" dirty="0" err="1" smtClean="0">
                <a:latin typeface="Times New Roman" pitchFamily="18" charset="0"/>
                <a:cs typeface="Times New Roman" pitchFamily="18" charset="0"/>
              </a:rPr>
              <a:t>biorisks</a:t>
            </a:r>
            <a:r>
              <a:rPr lang="en-US" sz="2400" b="1" dirty="0" smtClean="0">
                <a:latin typeface="Times New Roman" pitchFamily="18" charset="0"/>
                <a:cs typeface="Times New Roman" pitchFamily="18" charset="0"/>
              </a:rPr>
              <a:t> .  The management of </a:t>
            </a:r>
            <a:r>
              <a:rPr lang="en-US" sz="2400" b="1" dirty="0" err="1" smtClean="0">
                <a:latin typeface="Times New Roman" pitchFamily="18" charset="0"/>
                <a:cs typeface="Times New Roman" pitchFamily="18" charset="0"/>
              </a:rPr>
              <a:t>biorisk</a:t>
            </a:r>
            <a:r>
              <a:rPr lang="en-US" sz="2400" b="1" dirty="0" smtClean="0">
                <a:latin typeface="Times New Roman" pitchFamily="18" charset="0"/>
                <a:cs typeface="Times New Roman" pitchFamily="18" charset="0"/>
              </a:rPr>
              <a:t> places responsibility on the facility and its manager (director)  to demonstrate that </a:t>
            </a:r>
            <a:r>
              <a:rPr lang="en-US" sz="2400" b="1" dirty="0" err="1" smtClean="0">
                <a:latin typeface="Times New Roman" pitchFamily="18" charset="0"/>
                <a:cs typeface="Times New Roman" pitchFamily="18" charset="0"/>
              </a:rPr>
              <a:t>appropritate</a:t>
            </a:r>
            <a:r>
              <a:rPr lang="en-US" sz="2400" b="1" dirty="0" smtClean="0">
                <a:latin typeface="Times New Roman" pitchFamily="18" charset="0"/>
                <a:cs typeface="Times New Roman" pitchFamily="18" charset="0"/>
              </a:rPr>
              <a:t>  and  valid </a:t>
            </a:r>
            <a:r>
              <a:rPr lang="en-US" sz="2400" b="1" dirty="0" err="1" smtClean="0">
                <a:latin typeface="Times New Roman" pitchFamily="18" charset="0"/>
                <a:cs typeface="Times New Roman" pitchFamily="18" charset="0"/>
              </a:rPr>
              <a:t>biorisk</a:t>
            </a:r>
            <a:r>
              <a:rPr lang="en-US" sz="2400" b="1" dirty="0" smtClean="0">
                <a:latin typeface="Times New Roman" pitchFamily="18" charset="0"/>
                <a:cs typeface="Times New Roman" pitchFamily="18" charset="0"/>
              </a:rPr>
              <a:t>  reduction (minimization) procedures have been established and are implemented . A </a:t>
            </a:r>
            <a:r>
              <a:rPr lang="en-US" sz="2400" b="1" dirty="0" err="1" smtClean="0">
                <a:latin typeface="Times New Roman" pitchFamily="18" charset="0"/>
                <a:cs typeface="Times New Roman" pitchFamily="18" charset="0"/>
              </a:rPr>
              <a:t>biorisk</a:t>
            </a:r>
            <a:r>
              <a:rPr lang="en-US" sz="2400" b="1" dirty="0" smtClean="0">
                <a:latin typeface="Times New Roman" pitchFamily="18" charset="0"/>
                <a:cs typeface="Times New Roman" pitchFamily="18" charset="0"/>
              </a:rPr>
              <a:t> management committee should be established  to assist the facility director in identifying , developing and reaching </a:t>
            </a:r>
            <a:r>
              <a:rPr lang="en-US" sz="2400" b="1" dirty="0" err="1" smtClean="0">
                <a:latin typeface="Times New Roman" pitchFamily="18" charset="0"/>
                <a:cs typeface="Times New Roman" pitchFamily="18" charset="0"/>
              </a:rPr>
              <a:t>biorisk</a:t>
            </a:r>
            <a:r>
              <a:rPr lang="en-US" sz="2400" b="1" dirty="0" smtClean="0">
                <a:latin typeface="Times New Roman" pitchFamily="18" charset="0"/>
                <a:cs typeface="Times New Roman" pitchFamily="18" charset="0"/>
              </a:rPr>
              <a:t> management goals” </a:t>
            </a:r>
          </a:p>
          <a:p>
            <a:pPr marL="0" indent="0" algn="just" rtl="0">
              <a:buNone/>
            </a:pPr>
            <a:endParaRPr lang="ar-IQ" sz="2400" b="1" dirty="0" smtClean="0">
              <a:latin typeface="Times New Roman" pitchFamily="18" charset="0"/>
              <a:cs typeface="Times New Roman" pitchFamily="18" charset="0"/>
            </a:endParaRPr>
          </a:p>
          <a:p>
            <a:pPr marL="0" indent="0">
              <a:buNone/>
            </a:pPr>
            <a:r>
              <a:rPr lang="ar-IQ" sz="2400" dirty="0"/>
              <a:t>تحليل الطرق وتطوير الاستراتيجيات لتقليل احتمالية حدوث المخاطر البيولوجية. تضع إدارة المخاطر البيولوجية المسؤولية على المنشأة </a:t>
            </a:r>
            <a:r>
              <a:rPr lang="ar-IQ" sz="2400" dirty="0" err="1" smtClean="0"/>
              <a:t>ومسؤلها</a:t>
            </a:r>
            <a:r>
              <a:rPr lang="ar-IQ" sz="2400" dirty="0" smtClean="0"/>
              <a:t> </a:t>
            </a:r>
            <a:r>
              <a:rPr lang="ar-IQ" sz="2400" dirty="0"/>
              <a:t>(مديرها) لإثبات أن إجراءات الحد من المخاطر البيولوجية المناسبة والصحيحة قد تم وضعها وتنفيذها. يجب إنشاء لجنة لإدارة المخاطر البيولوجية لمساعدة مدير المنشأة في تحديد وتطوير وتحقيق أهداف إدارة المخاطر البيولوجية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637775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pPr algn="l" rtl="0"/>
            <a:r>
              <a:rPr lang="en-US" sz="2400" b="1" dirty="0" smtClean="0">
                <a:solidFill>
                  <a:srgbClr val="C00000"/>
                </a:solidFill>
                <a:latin typeface="Times New Roman" pitchFamily="18" charset="0"/>
                <a:cs typeface="Times New Roman" pitchFamily="18" charset="0"/>
              </a:rPr>
              <a:t>Components of </a:t>
            </a:r>
            <a:r>
              <a:rPr lang="en-US" sz="2400" b="1" dirty="0" err="1" smtClean="0">
                <a:solidFill>
                  <a:srgbClr val="C00000"/>
                </a:solidFill>
                <a:latin typeface="Times New Roman" pitchFamily="18" charset="0"/>
                <a:cs typeface="Times New Roman" pitchFamily="18" charset="0"/>
              </a:rPr>
              <a:t>Biorisk</a:t>
            </a:r>
            <a:r>
              <a:rPr lang="en-US" sz="2400" b="1" dirty="0" smtClean="0">
                <a:solidFill>
                  <a:srgbClr val="C00000"/>
                </a:solidFill>
                <a:latin typeface="Times New Roman" pitchFamily="18" charset="0"/>
                <a:cs typeface="Times New Roman" pitchFamily="18" charset="0"/>
              </a:rPr>
              <a:t> Managements(WHO)</a:t>
            </a:r>
            <a:endParaRPr lang="en-US" sz="2400" b="1" dirty="0">
              <a:solidFill>
                <a:srgbClr val="C0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07504" y="980728"/>
            <a:ext cx="8928992" cy="5688632"/>
          </a:xfrm>
        </p:spPr>
        <p:txBody>
          <a:bodyPr>
            <a:normAutofit fontScale="92500" lnSpcReduction="20000"/>
          </a:bodyPr>
          <a:lstStyle/>
          <a:p>
            <a:pPr marL="0" indent="0" algn="l" rtl="0">
              <a:buNone/>
            </a:pPr>
            <a:r>
              <a:rPr lang="en-US" sz="2400" b="1" dirty="0" smtClean="0">
                <a:latin typeface="Times New Roman" pitchFamily="18" charset="0"/>
                <a:cs typeface="Times New Roman" pitchFamily="18" charset="0"/>
              </a:rPr>
              <a:t>**Reducing the risk of unintentional exposure to pathogens and toxin or their accidental release (biosafety</a:t>
            </a:r>
            <a:r>
              <a:rPr lang="en-US" sz="2400" b="1" dirty="0" smtClean="0">
                <a:latin typeface="Times New Roman" pitchFamily="18" charset="0"/>
                <a:cs typeface="Times New Roman" pitchFamily="18" charset="0"/>
              </a:rPr>
              <a:t>)</a:t>
            </a:r>
          </a:p>
          <a:p>
            <a:pPr marL="0" indent="0" algn="r">
              <a:buNone/>
            </a:pPr>
            <a:r>
              <a:rPr lang="ar-IQ" sz="2400" dirty="0" smtClean="0"/>
              <a:t> </a:t>
            </a:r>
            <a:r>
              <a:rPr lang="ar-IQ" sz="2400" b="1" dirty="0">
                <a:cs typeface="+mj-cs"/>
              </a:rPr>
              <a:t>** تقليل مخاطر التعرض غير المقصود لمسببات الأمراض والسموم أو إطلاقها العرضي (السلامة الأحيائية</a:t>
            </a:r>
            <a:r>
              <a:rPr lang="ar-IQ" sz="2400" b="1" dirty="0" smtClean="0">
                <a:cs typeface="+mj-cs"/>
              </a:rPr>
              <a:t>)</a:t>
            </a:r>
            <a:r>
              <a:rPr lang="en-US" sz="2400" b="1" dirty="0" smtClean="0">
                <a:cs typeface="+mj-cs"/>
              </a:rPr>
              <a:t>   </a:t>
            </a:r>
            <a:r>
              <a:rPr lang="en-US" sz="2400" dirty="0" smtClean="0"/>
              <a:t>  </a:t>
            </a:r>
            <a:endParaRPr lang="en-US" sz="2400" dirty="0" smtClean="0"/>
          </a:p>
          <a:p>
            <a:pPr marL="0" indent="0" algn="l" rtl="0">
              <a:buNone/>
            </a:pPr>
            <a:r>
              <a:rPr lang="en-US" sz="2400" b="1" dirty="0" smtClean="0">
                <a:cs typeface="+mj-cs"/>
              </a:rPr>
              <a:t>**Reducing the risk of </a:t>
            </a:r>
            <a:r>
              <a:rPr lang="en-US" sz="2400" b="1" dirty="0" smtClean="0">
                <a:cs typeface="+mj-cs"/>
              </a:rPr>
              <a:t>unauthorized </a:t>
            </a:r>
            <a:r>
              <a:rPr lang="en-US" sz="2400" b="1" dirty="0" smtClean="0">
                <a:cs typeface="+mj-cs"/>
              </a:rPr>
              <a:t>access, loss, theft, misuse, diversion or intentional release to tolerable levels (laboratory biosecurity</a:t>
            </a:r>
            <a:r>
              <a:rPr lang="en-US" sz="2400" b="1" dirty="0" smtClean="0">
                <a:cs typeface="+mj-cs"/>
              </a:rPr>
              <a:t>)</a:t>
            </a:r>
          </a:p>
          <a:p>
            <a:pPr marL="0" indent="0">
              <a:buNone/>
            </a:pPr>
            <a:r>
              <a:rPr lang="ar-IQ" sz="2400" b="1" dirty="0">
                <a:cs typeface="+mj-cs"/>
              </a:rPr>
              <a:t>** الحد من مخاطر الوصول غير المصرح به أو الضياع أو السرقة أو سوء الاستخدام أو التحويل أو الإطلاق المتعمد إلى مستويات مقبولة (الأمن البيولوجي للمختبر)</a:t>
            </a:r>
            <a:endParaRPr lang="en-US" sz="2400" b="1" dirty="0" smtClean="0">
              <a:cs typeface="+mj-cs"/>
            </a:endParaRPr>
          </a:p>
          <a:p>
            <a:pPr marL="0" indent="0" algn="l" rtl="0">
              <a:buNone/>
            </a:pPr>
            <a:r>
              <a:rPr lang="en-US" sz="2400" b="1" dirty="0" smtClean="0">
                <a:latin typeface="Times New Roman" pitchFamily="18" charset="0"/>
                <a:cs typeface="Times New Roman" pitchFamily="18" charset="0"/>
              </a:rPr>
              <a:t>**</a:t>
            </a:r>
            <a:r>
              <a:rPr lang="en-US" sz="2400" b="1" dirty="0">
                <a:latin typeface="Times New Roman" pitchFamily="18" charset="0"/>
                <a:cs typeface="Times New Roman" pitchFamily="18" charset="0"/>
              </a:rPr>
              <a:t>providing assurance, internally, (facility, local area, government, global community, etc.) that suitable measures  that suitable measures have been adapted and effectively </a:t>
            </a:r>
            <a:r>
              <a:rPr lang="en-US" sz="2400" b="1" dirty="0" smtClean="0">
                <a:latin typeface="Times New Roman" pitchFamily="18" charset="0"/>
                <a:cs typeface="Times New Roman" pitchFamily="18" charset="0"/>
              </a:rPr>
              <a:t>implemented</a:t>
            </a:r>
          </a:p>
          <a:p>
            <a:pPr marL="0" indent="0">
              <a:buNone/>
            </a:pPr>
            <a:r>
              <a:rPr lang="ar-IQ" sz="2400" b="1" dirty="0">
                <a:latin typeface="Times New Roman" pitchFamily="18" charset="0"/>
                <a:cs typeface="Times New Roman" pitchFamily="18" charset="0"/>
              </a:rPr>
              <a:t>** توفير ضمان داخليًا (مرفق ، منطقة محلية ، حكومة ، مجتمع عالمي ، إلخ) بأن التدابير المناسبة قد تم تكييفها وتنفيذها بشكل فعال</a:t>
            </a:r>
            <a:endParaRPr lang="en-US" sz="2400" b="1" dirty="0" smtClean="0">
              <a:latin typeface="Times New Roman" pitchFamily="18" charset="0"/>
              <a:cs typeface="Times New Roman" pitchFamily="18" charset="0"/>
            </a:endParaRPr>
          </a:p>
          <a:p>
            <a:pPr marL="0" indent="0" algn="l" rtl="0">
              <a:buNone/>
            </a:pPr>
            <a:r>
              <a:rPr lang="en-US" sz="2400" b="1" dirty="0" smtClean="0">
                <a:latin typeface="Times New Roman" pitchFamily="18" charset="0"/>
                <a:cs typeface="Times New Roman" pitchFamily="18" charset="0"/>
              </a:rPr>
              <a:t>**Providing a framework for </a:t>
            </a:r>
            <a:r>
              <a:rPr lang="en-US" sz="2400" b="1" dirty="0" err="1" smtClean="0">
                <a:latin typeface="Times New Roman" pitchFamily="18" charset="0"/>
                <a:cs typeface="Times New Roman" pitchFamily="18" charset="0"/>
              </a:rPr>
              <a:t>continous</a:t>
            </a:r>
            <a:r>
              <a:rPr lang="en-US" sz="2400" b="1" dirty="0" smtClean="0">
                <a:latin typeface="Times New Roman" pitchFamily="18" charset="0"/>
                <a:cs typeface="Times New Roman" pitchFamily="18" charset="0"/>
              </a:rPr>
              <a:t> awareness- raising for biosafety,  laboratory, </a:t>
            </a:r>
            <a:r>
              <a:rPr lang="en-US" sz="2400" b="1" dirty="0" err="1" smtClean="0">
                <a:latin typeface="Times New Roman" pitchFamily="18" charset="0"/>
                <a:cs typeface="Times New Roman" pitchFamily="18" charset="0"/>
              </a:rPr>
              <a:t>bioscurity</a:t>
            </a:r>
            <a:r>
              <a:rPr lang="en-US" sz="2400" b="1" dirty="0" smtClean="0">
                <a:latin typeface="Times New Roman" pitchFamily="18" charset="0"/>
                <a:cs typeface="Times New Roman" pitchFamily="18" charset="0"/>
              </a:rPr>
              <a:t> and ethical code of conduct, and training  within the </a:t>
            </a:r>
            <a:r>
              <a:rPr lang="en-US" sz="2400" b="1" dirty="0" err="1" smtClean="0">
                <a:latin typeface="Times New Roman" pitchFamily="18" charset="0"/>
                <a:cs typeface="Times New Roman" pitchFamily="18" charset="0"/>
              </a:rPr>
              <a:t>acility</a:t>
            </a:r>
            <a:r>
              <a:rPr lang="en-US" sz="2400" b="1" dirty="0" smtClean="0">
                <a:latin typeface="Times New Roman" pitchFamily="18" charset="0"/>
                <a:cs typeface="Times New Roman" pitchFamily="18" charset="0"/>
              </a:rPr>
              <a:t>.</a:t>
            </a:r>
          </a:p>
          <a:p>
            <a:pPr marL="0" indent="0">
              <a:buNone/>
            </a:pPr>
            <a:r>
              <a:rPr lang="ar-IQ" sz="2400" b="1" dirty="0"/>
              <a:t>** توفير ضمان داخليًا (مرفق ، منطقة محلية ، حكومة ، مجتمع عالمي ، إلخ) بأن التدابير المناسبة قد تم تكييفها وتنفيذها بشكل فعال</a:t>
            </a:r>
            <a:endParaRPr lang="en-US" sz="2400" b="1" dirty="0" smtClean="0">
              <a:latin typeface="Times New Roman" pitchFamily="18" charset="0"/>
              <a:cs typeface="Times New Roman" pitchFamily="18" charset="0"/>
            </a:endParaRPr>
          </a:p>
          <a:p>
            <a:pPr marL="0" indent="0" algn="l" rtl="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12329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84976" cy="6624736"/>
          </a:xfrm>
        </p:spPr>
        <p:txBody>
          <a:bodyPr>
            <a:normAutofit lnSpcReduction="10000"/>
          </a:bodyPr>
          <a:lstStyle/>
          <a:p>
            <a:pPr marL="0" indent="0" algn="l" rtl="0">
              <a:buNone/>
            </a:pPr>
            <a:endParaRPr lang="en-US" dirty="0" smtClean="0"/>
          </a:p>
          <a:p>
            <a:pPr marL="0" indent="0" algn="l" rtl="0">
              <a:buNone/>
            </a:pPr>
            <a:r>
              <a:rPr lang="en-US" sz="6000" b="1" dirty="0"/>
              <a:t> </a:t>
            </a:r>
            <a:r>
              <a:rPr lang="en-US" sz="6000" b="1" dirty="0" smtClean="0"/>
              <a:t>          </a:t>
            </a:r>
            <a:r>
              <a:rPr lang="en-US" sz="6000" b="1" dirty="0" smtClean="0">
                <a:solidFill>
                  <a:srgbClr val="FF0000"/>
                </a:solidFill>
                <a:latin typeface="Times New Roman" pitchFamily="18" charset="0"/>
                <a:cs typeface="Times New Roman" pitchFamily="18" charset="0"/>
              </a:rPr>
              <a:t>T</a:t>
            </a:r>
          </a:p>
          <a:p>
            <a:pPr marL="0" indent="0" algn="l" rtl="0">
              <a:buNone/>
            </a:pPr>
            <a:r>
              <a:rPr lang="en-US" sz="6000" b="1" dirty="0">
                <a:latin typeface="Times New Roman" pitchFamily="18" charset="0"/>
                <a:cs typeface="Times New Roman" pitchFamily="18" charset="0"/>
              </a:rPr>
              <a:t> </a:t>
            </a:r>
            <a:r>
              <a:rPr lang="en-US" sz="6000" b="1" dirty="0" smtClean="0">
                <a:latin typeface="Times New Roman" pitchFamily="18" charset="0"/>
                <a:cs typeface="Times New Roman" pitchFamily="18" charset="0"/>
              </a:rPr>
              <a:t>               </a:t>
            </a:r>
            <a:r>
              <a:rPr lang="en-US" sz="6000" b="1" dirty="0" smtClean="0">
                <a:solidFill>
                  <a:srgbClr val="C00000"/>
                </a:solidFill>
                <a:latin typeface="Times New Roman" pitchFamily="18" charset="0"/>
                <a:cs typeface="Times New Roman" pitchFamily="18" charset="0"/>
              </a:rPr>
              <a:t>H</a:t>
            </a:r>
          </a:p>
          <a:p>
            <a:pPr marL="0" indent="0" algn="l" rtl="0">
              <a:buNone/>
            </a:pPr>
            <a:r>
              <a:rPr lang="en-US" sz="6000" b="1" dirty="0">
                <a:latin typeface="Times New Roman" pitchFamily="18" charset="0"/>
                <a:cs typeface="Times New Roman" pitchFamily="18" charset="0"/>
              </a:rPr>
              <a:t> </a:t>
            </a:r>
            <a:r>
              <a:rPr lang="en-US" sz="6000" b="1" dirty="0" smtClean="0">
                <a:latin typeface="Times New Roman" pitchFamily="18" charset="0"/>
                <a:cs typeface="Times New Roman" pitchFamily="18" charset="0"/>
              </a:rPr>
              <a:t>                   </a:t>
            </a:r>
            <a:r>
              <a:rPr lang="en-US" sz="6000" b="1" dirty="0" smtClean="0">
                <a:solidFill>
                  <a:srgbClr val="7030A0"/>
                </a:solidFill>
                <a:latin typeface="Times New Roman" pitchFamily="18" charset="0"/>
                <a:cs typeface="Times New Roman" pitchFamily="18" charset="0"/>
              </a:rPr>
              <a:t>A</a:t>
            </a:r>
          </a:p>
          <a:p>
            <a:pPr marL="0" indent="0" algn="l" rtl="0">
              <a:buNone/>
            </a:pPr>
            <a:r>
              <a:rPr lang="en-US" sz="6000" b="1" dirty="0">
                <a:latin typeface="Times New Roman" pitchFamily="18" charset="0"/>
                <a:cs typeface="Times New Roman" pitchFamily="18" charset="0"/>
              </a:rPr>
              <a:t> </a:t>
            </a:r>
            <a:r>
              <a:rPr lang="en-US" sz="6000" b="1" dirty="0" smtClean="0">
                <a:latin typeface="Times New Roman" pitchFamily="18" charset="0"/>
                <a:cs typeface="Times New Roman" pitchFamily="18" charset="0"/>
              </a:rPr>
              <a:t>                        </a:t>
            </a:r>
            <a:r>
              <a:rPr lang="en-US" sz="6000" b="1" dirty="0" smtClean="0">
                <a:solidFill>
                  <a:schemeClr val="accent2">
                    <a:lumMod val="75000"/>
                  </a:schemeClr>
                </a:solidFill>
                <a:latin typeface="Times New Roman" pitchFamily="18" charset="0"/>
                <a:cs typeface="Times New Roman" pitchFamily="18" charset="0"/>
              </a:rPr>
              <a:t>N</a:t>
            </a:r>
            <a:r>
              <a:rPr lang="en-US" sz="6000" b="1" dirty="0" smtClean="0">
                <a:latin typeface="Times New Roman" pitchFamily="18" charset="0"/>
                <a:cs typeface="Times New Roman" pitchFamily="18" charset="0"/>
              </a:rPr>
              <a:t> </a:t>
            </a:r>
          </a:p>
          <a:p>
            <a:pPr marL="0" indent="0" algn="l" rtl="0">
              <a:buNone/>
            </a:pPr>
            <a:r>
              <a:rPr lang="en-US" sz="6000" b="1" dirty="0">
                <a:latin typeface="Times New Roman" pitchFamily="18" charset="0"/>
                <a:cs typeface="Times New Roman" pitchFamily="18" charset="0"/>
              </a:rPr>
              <a:t> </a:t>
            </a:r>
            <a:r>
              <a:rPr lang="en-US" sz="6000" b="1" dirty="0" smtClean="0">
                <a:latin typeface="Times New Roman" pitchFamily="18" charset="0"/>
                <a:cs typeface="Times New Roman" pitchFamily="18" charset="0"/>
              </a:rPr>
              <a:t>                             </a:t>
            </a:r>
            <a:r>
              <a:rPr lang="en-US" sz="6000" b="1" dirty="0" smtClean="0">
                <a:solidFill>
                  <a:srgbClr val="0070C0"/>
                </a:solidFill>
                <a:latin typeface="Times New Roman" pitchFamily="18" charset="0"/>
                <a:cs typeface="Times New Roman" pitchFamily="18" charset="0"/>
              </a:rPr>
              <a:t>K</a:t>
            </a:r>
            <a:endParaRPr lang="en-US" sz="6000" b="1" dirty="0">
              <a:solidFill>
                <a:srgbClr val="0070C0"/>
              </a:solidFill>
              <a:latin typeface="Times New Roman" pitchFamily="18" charset="0"/>
              <a:cs typeface="Times New Roman" pitchFamily="18" charset="0"/>
            </a:endParaRPr>
          </a:p>
          <a:p>
            <a:pPr marL="0" indent="0" algn="l" rtl="0">
              <a:buNone/>
            </a:pPr>
            <a:r>
              <a:rPr lang="en-US" sz="6000" b="1" dirty="0" smtClean="0">
                <a:latin typeface="Times New Roman" pitchFamily="18" charset="0"/>
                <a:cs typeface="Times New Roman" pitchFamily="18" charset="0"/>
              </a:rPr>
              <a:t>                                   </a:t>
            </a:r>
            <a:r>
              <a:rPr lang="en-US" sz="6000" b="1" dirty="0" smtClean="0">
                <a:solidFill>
                  <a:srgbClr val="FF00FF"/>
                </a:solidFill>
                <a:latin typeface="Times New Roman" pitchFamily="18" charset="0"/>
                <a:cs typeface="Times New Roman" pitchFamily="18" charset="0"/>
              </a:rPr>
              <a:t>S</a:t>
            </a:r>
            <a:endParaRPr lang="en-US" sz="60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646857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ar-IQ" sz="2000" dirty="0" smtClean="0"/>
              <a:t> </a:t>
            </a:r>
            <a:r>
              <a:rPr lang="en-US" sz="2000" b="1" dirty="0">
                <a:latin typeface="Times New Roman" pitchFamily="18" charset="0"/>
                <a:cs typeface="Times New Roman" pitchFamily="18" charset="0"/>
              </a:rPr>
              <a:t>Department of Anesthesia Techniques</a:t>
            </a:r>
            <a:r>
              <a:rPr lang="ar-IQ" sz="2000" dirty="0" smtClean="0"/>
              <a:t>               </a:t>
            </a:r>
            <a:endParaRPr lang="en-US" sz="2000" dirty="0"/>
          </a:p>
        </p:txBody>
      </p:sp>
      <p:sp>
        <p:nvSpPr>
          <p:cNvPr id="3" name="عنصر نائب للمحتوى 2"/>
          <p:cNvSpPr>
            <a:spLocks noGrp="1"/>
          </p:cNvSpPr>
          <p:nvPr>
            <p:ph idx="1"/>
          </p:nvPr>
        </p:nvSpPr>
        <p:spPr>
          <a:xfrm>
            <a:off x="107504" y="1600200"/>
            <a:ext cx="8928992" cy="5069160"/>
          </a:xfrm>
        </p:spPr>
        <p:txBody>
          <a:bodyPr>
            <a:normAutofit/>
          </a:bodyPr>
          <a:lstStyle/>
          <a:p>
            <a:pPr marL="0" indent="0" algn="l" rtl="0">
              <a:buNone/>
            </a:pPr>
            <a:r>
              <a:rPr lang="en-US" sz="2000" b="1" dirty="0" smtClean="0">
                <a:solidFill>
                  <a:srgbClr val="7030A0"/>
                </a:solidFill>
                <a:latin typeface="Times New Roman" pitchFamily="18" charset="0"/>
                <a:cs typeface="Times New Roman" pitchFamily="18" charset="0"/>
              </a:rPr>
              <a:t>●●</a:t>
            </a:r>
            <a:r>
              <a:rPr lang="en-US" sz="2000" b="1" dirty="0" smtClean="0">
                <a:latin typeface="Times New Roman" pitchFamily="18" charset="0"/>
                <a:cs typeface="Times New Roman" pitchFamily="18" charset="0"/>
              </a:rPr>
              <a:t>Laboratory </a:t>
            </a:r>
            <a:r>
              <a:rPr lang="en-US" sz="2000" b="1" dirty="0">
                <a:latin typeface="Times New Roman" pitchFamily="18" charset="0"/>
                <a:cs typeface="Times New Roman" pitchFamily="18" charset="0"/>
              </a:rPr>
              <a:t>biosafety may be addressed through the coordination of the following </a:t>
            </a:r>
            <a:r>
              <a:rPr lang="en-US" sz="2000" b="1" dirty="0" smtClean="0">
                <a:latin typeface="Times New Roman" pitchFamily="18" charset="0"/>
                <a:cs typeface="Times New Roman" pitchFamily="18" charset="0"/>
              </a:rPr>
              <a:t>procedures </a:t>
            </a:r>
            <a:r>
              <a:rPr lang="en-US" sz="2000" b="1" dirty="0">
                <a:latin typeface="Times New Roman" pitchFamily="18" charset="0"/>
                <a:cs typeface="Times New Roman" pitchFamily="18" charset="0"/>
              </a:rPr>
              <a:t>and practices</a:t>
            </a:r>
            <a:r>
              <a:rPr lang="en-US" sz="2000" b="1" dirty="0" smtClean="0">
                <a:latin typeface="Times New Roman" pitchFamily="18" charset="0"/>
                <a:cs typeface="Times New Roman" pitchFamily="18" charset="0"/>
              </a:rPr>
              <a:t>:</a:t>
            </a:r>
          </a:p>
          <a:p>
            <a:pPr marL="0" indent="0">
              <a:buNone/>
            </a:pPr>
            <a:r>
              <a:rPr lang="ar-IQ" sz="2000" b="1" dirty="0">
                <a:latin typeface="Times New Roman" pitchFamily="18" charset="0"/>
                <a:cs typeface="Times New Roman" pitchFamily="18" charset="0"/>
              </a:rPr>
              <a:t>يمكن معالجة السلامة البيولوجية للمختبرات من خلال تنسيق ما </a:t>
            </a:r>
            <a:r>
              <a:rPr lang="ar-IQ" sz="2000" b="1" dirty="0" smtClean="0">
                <a:latin typeface="Times New Roman" pitchFamily="18" charset="0"/>
                <a:cs typeface="Times New Roman" pitchFamily="18" charset="0"/>
              </a:rPr>
              <a:t>يلي </a:t>
            </a:r>
            <a:r>
              <a:rPr lang="ar-IQ" sz="2000" b="1" dirty="0">
                <a:latin typeface="Times New Roman" pitchFamily="18" charset="0"/>
                <a:cs typeface="Times New Roman" pitchFamily="18" charset="0"/>
              </a:rPr>
              <a:t>الإجراءات والممارسات:</a:t>
            </a:r>
            <a:endParaRPr lang="en-US" sz="2000" b="1" dirty="0">
              <a:latin typeface="Times New Roman" pitchFamily="18" charset="0"/>
              <a:cs typeface="Times New Roman" pitchFamily="18" charset="0"/>
            </a:endParaRPr>
          </a:p>
          <a:p>
            <a:pPr marL="0" indent="0" algn="l" rtl="0">
              <a:buNone/>
            </a:pPr>
            <a:endParaRPr lang="ar-IQ" sz="2000" b="1" dirty="0">
              <a:latin typeface="Times New Roman" pitchFamily="18" charset="0"/>
              <a:cs typeface="Times New Roman" pitchFamily="18" charset="0"/>
            </a:endParaRPr>
          </a:p>
          <a:p>
            <a:pPr marL="0" indent="0" algn="l" rtl="0">
              <a:buNone/>
            </a:pPr>
            <a:r>
              <a:rPr lang="hy-AM" sz="2000" b="1" dirty="0" smtClean="0">
                <a:solidFill>
                  <a:srgbClr val="FF0000"/>
                </a:solidFill>
              </a:rPr>
              <a:t>֍</a:t>
            </a:r>
            <a:r>
              <a:rPr lang="en-US" sz="2000" b="1" dirty="0" smtClean="0"/>
              <a:t>Engineering                                                                              </a:t>
            </a:r>
            <a:r>
              <a:rPr lang="ar-IQ" sz="2000" b="1" dirty="0">
                <a:solidFill>
                  <a:srgbClr val="FF0000"/>
                </a:solidFill>
              </a:rPr>
              <a:t>هندسة</a:t>
            </a:r>
            <a:endParaRPr lang="en-US" sz="2000" b="1" dirty="0">
              <a:solidFill>
                <a:srgbClr val="FF0000"/>
              </a:solidFill>
            </a:endParaRPr>
          </a:p>
          <a:p>
            <a:pPr marL="0" indent="0" algn="l" rtl="0">
              <a:buNone/>
            </a:pPr>
            <a:r>
              <a:rPr lang="hy-AM" sz="2000" b="1" dirty="0">
                <a:solidFill>
                  <a:srgbClr val="FF0000"/>
                </a:solidFill>
              </a:rPr>
              <a:t>֍</a:t>
            </a:r>
            <a:r>
              <a:rPr lang="en-US" sz="2000" b="1" dirty="0" smtClean="0"/>
              <a:t>Administrative                                                                         </a:t>
            </a:r>
            <a:r>
              <a:rPr lang="ar-IQ" sz="2000" b="1" dirty="0">
                <a:solidFill>
                  <a:srgbClr val="FF0000"/>
                </a:solidFill>
              </a:rPr>
              <a:t>إداري</a:t>
            </a:r>
            <a:endParaRPr lang="en-US" sz="2000" b="1" dirty="0">
              <a:solidFill>
                <a:srgbClr val="FF0000"/>
              </a:solidFill>
            </a:endParaRPr>
          </a:p>
          <a:p>
            <a:pPr marL="0" indent="0" algn="l" rtl="0">
              <a:buNone/>
            </a:pPr>
            <a:r>
              <a:rPr lang="hy-AM" sz="2000" b="1" dirty="0">
                <a:solidFill>
                  <a:srgbClr val="FF0000"/>
                </a:solidFill>
              </a:rPr>
              <a:t>֍</a:t>
            </a:r>
            <a:r>
              <a:rPr lang="en-US" sz="2000" b="1" dirty="0" smtClean="0"/>
              <a:t>Standard </a:t>
            </a:r>
            <a:r>
              <a:rPr lang="en-US" sz="2000" b="1" dirty="0"/>
              <a:t>Operating Procedures (SOPs</a:t>
            </a:r>
            <a:r>
              <a:rPr lang="en-US" sz="2000" b="1" dirty="0" smtClean="0"/>
              <a:t>) </a:t>
            </a:r>
            <a:r>
              <a:rPr lang="ar-IQ" sz="2000" b="1" dirty="0">
                <a:solidFill>
                  <a:srgbClr val="FF0000"/>
                </a:solidFill>
              </a:rPr>
              <a:t>إجراءات التشغيل القياسية </a:t>
            </a:r>
            <a:endParaRPr lang="en-US" sz="2000" b="1" dirty="0">
              <a:solidFill>
                <a:srgbClr val="FF0000"/>
              </a:solidFill>
            </a:endParaRPr>
          </a:p>
          <a:p>
            <a:pPr marL="0" indent="0" algn="l" rtl="0">
              <a:buNone/>
            </a:pPr>
            <a:r>
              <a:rPr lang="hy-AM" sz="2000" b="1" dirty="0">
                <a:solidFill>
                  <a:srgbClr val="FF0000"/>
                </a:solidFill>
              </a:rPr>
              <a:t>֍</a:t>
            </a:r>
            <a:r>
              <a:rPr lang="en-US" sz="2000" b="1" dirty="0" smtClean="0"/>
              <a:t>Personal </a:t>
            </a:r>
            <a:r>
              <a:rPr lang="en-US" sz="2000" b="1" dirty="0"/>
              <a:t>Protective Equipment (PPE</a:t>
            </a:r>
            <a:r>
              <a:rPr lang="en-US" sz="2000" b="1" dirty="0" smtClean="0"/>
              <a:t>)      </a:t>
            </a:r>
            <a:r>
              <a:rPr lang="ar-IQ" sz="2000" b="1" dirty="0" smtClean="0">
                <a:solidFill>
                  <a:srgbClr val="FF0000"/>
                </a:solidFill>
              </a:rPr>
              <a:t>معدات </a:t>
            </a:r>
            <a:r>
              <a:rPr lang="ar-IQ" sz="2000" b="1" dirty="0">
                <a:solidFill>
                  <a:srgbClr val="FF0000"/>
                </a:solidFill>
              </a:rPr>
              <a:t>الحماية الشخصية </a:t>
            </a:r>
            <a:r>
              <a:rPr lang="en-US" sz="2000" b="1" dirty="0" smtClean="0">
                <a:solidFill>
                  <a:srgbClr val="FF0000"/>
                </a:solidFill>
              </a:rPr>
              <a:t>  </a:t>
            </a:r>
            <a:endParaRPr lang="en-US" sz="2000" b="1" dirty="0">
              <a:solidFill>
                <a:srgbClr val="FF0000"/>
              </a:solidFill>
            </a:endParaRPr>
          </a:p>
          <a:p>
            <a:pPr marL="0" indent="0" algn="l" rtl="0">
              <a:buNone/>
            </a:pPr>
            <a:endParaRPr lang="en-US" sz="2000" dirty="0" smtClean="0"/>
          </a:p>
          <a:p>
            <a:pPr marL="0" indent="0" algn="l" rtl="0">
              <a:buNone/>
            </a:pPr>
            <a:r>
              <a:rPr lang="en-US" sz="2400" b="1" dirty="0">
                <a:solidFill>
                  <a:srgbClr val="FF0000"/>
                </a:solidFill>
                <a:latin typeface="Times New Roman" pitchFamily="18" charset="0"/>
                <a:cs typeface="Times New Roman" pitchFamily="18" charset="0"/>
              </a:rPr>
              <a:t>●● Four Primary Controls of </a:t>
            </a:r>
            <a:r>
              <a:rPr lang="en-US" sz="2400" b="1" dirty="0" smtClean="0">
                <a:solidFill>
                  <a:srgbClr val="FF0000"/>
                </a:solidFill>
                <a:latin typeface="Times New Roman" pitchFamily="18" charset="0"/>
                <a:cs typeface="Times New Roman" pitchFamily="18" charset="0"/>
              </a:rPr>
              <a:t>Biosafety </a:t>
            </a:r>
            <a:r>
              <a:rPr lang="ar-IQ" sz="2400" b="1" dirty="0">
                <a:solidFill>
                  <a:srgbClr val="FF0000"/>
                </a:solidFill>
                <a:latin typeface="Times New Roman" pitchFamily="18" charset="0"/>
                <a:cs typeface="Times New Roman" pitchFamily="18" charset="0"/>
              </a:rPr>
              <a:t>أربع ضوابط أولية للسلامة </a:t>
            </a:r>
            <a:r>
              <a:rPr lang="ar-IQ" sz="2400" b="1" dirty="0" smtClean="0">
                <a:solidFill>
                  <a:srgbClr val="FF0000"/>
                </a:solidFill>
                <a:latin typeface="Times New Roman" pitchFamily="18" charset="0"/>
                <a:cs typeface="Times New Roman" pitchFamily="18" charset="0"/>
              </a:rPr>
              <a:t>الحيوية</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8640"/>
            <a:ext cx="12858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50553"/>
            <a:ext cx="11826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56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idx="1"/>
          </p:nvPr>
        </p:nvSpPr>
        <p:spPr>
          <a:xfrm>
            <a:off x="179388" y="188913"/>
            <a:ext cx="8785225" cy="6480175"/>
          </a:xfrm>
        </p:spPr>
        <p:txBody>
          <a:bodyPr>
            <a:normAutofit lnSpcReduction="10000"/>
          </a:bodyPr>
          <a:lstStyle/>
          <a:p>
            <a:pPr marL="0" indent="0" algn="l" rtl="0">
              <a:buNone/>
            </a:pPr>
            <a:r>
              <a:rPr lang="en-US" sz="2000" b="1" dirty="0" smtClean="0">
                <a:solidFill>
                  <a:srgbClr val="7030A0"/>
                </a:solidFill>
                <a:latin typeface="Times New Roman" pitchFamily="18" charset="0"/>
                <a:cs typeface="Times New Roman" pitchFamily="18" charset="0"/>
              </a:rPr>
              <a:t>Facility containment                              </a:t>
            </a:r>
            <a:r>
              <a:rPr lang="ar-IQ" sz="2000" b="1" dirty="0">
                <a:solidFill>
                  <a:srgbClr val="7030A0"/>
                </a:solidFill>
              </a:rPr>
              <a:t>احتواء </a:t>
            </a:r>
            <a:r>
              <a:rPr lang="ar-IQ" sz="2000" b="1" dirty="0" smtClean="0">
                <a:solidFill>
                  <a:srgbClr val="7030A0"/>
                </a:solidFill>
              </a:rPr>
              <a:t>المنشأة</a:t>
            </a:r>
            <a:endParaRPr lang="en-US" sz="2000" b="1" dirty="0" smtClean="0">
              <a:solidFill>
                <a:srgbClr val="7030A0"/>
              </a:solidFill>
            </a:endParaRPr>
          </a:p>
          <a:p>
            <a:pPr marL="0" indent="0" algn="l" rtl="0">
              <a:buNone/>
            </a:pPr>
            <a:r>
              <a:rPr lang="en-US" sz="2000" b="1" dirty="0" smtClean="0">
                <a:solidFill>
                  <a:srgbClr val="7030A0"/>
                </a:solidFill>
              </a:rPr>
              <a:t>Containment equipment                           </a:t>
            </a:r>
            <a:r>
              <a:rPr lang="ar-IQ" sz="2000" b="1" dirty="0" smtClean="0">
                <a:solidFill>
                  <a:srgbClr val="7030A0"/>
                </a:solidFill>
              </a:rPr>
              <a:t>معدات الاحتواء</a:t>
            </a:r>
            <a:r>
              <a:rPr lang="en-US" sz="2000" b="1" dirty="0" smtClean="0">
                <a:solidFill>
                  <a:srgbClr val="7030A0"/>
                </a:solidFill>
              </a:rPr>
              <a:t>              </a:t>
            </a:r>
            <a:r>
              <a:rPr lang="en-US" sz="2000" b="1" dirty="0" smtClean="0">
                <a:solidFill>
                  <a:srgbClr val="C00000"/>
                </a:solidFill>
              </a:rPr>
              <a:t>Engineering  </a:t>
            </a:r>
            <a:r>
              <a:rPr lang="en-US" sz="2000" b="1" dirty="0" smtClean="0">
                <a:solidFill>
                  <a:srgbClr val="7030A0"/>
                </a:solidFill>
              </a:rPr>
              <a:t>           </a:t>
            </a:r>
          </a:p>
          <a:p>
            <a:pPr marL="0" indent="0" algn="l" rtl="0">
              <a:buNone/>
            </a:pPr>
            <a:r>
              <a:rPr lang="en-US" sz="2000" b="1" dirty="0" smtClean="0">
                <a:solidFill>
                  <a:srgbClr val="7030A0"/>
                </a:solidFill>
              </a:rPr>
              <a:t>Operation </a:t>
            </a:r>
            <a:r>
              <a:rPr lang="en-US" sz="2000" b="1" dirty="0">
                <a:solidFill>
                  <a:srgbClr val="7030A0"/>
                </a:solidFill>
              </a:rPr>
              <a:t>and </a:t>
            </a:r>
            <a:r>
              <a:rPr lang="en-US" sz="2000" b="1" dirty="0" smtClean="0">
                <a:solidFill>
                  <a:srgbClr val="7030A0"/>
                </a:solidFill>
              </a:rPr>
              <a:t>maintenance                  </a:t>
            </a:r>
            <a:r>
              <a:rPr lang="ar-IQ" sz="2000" b="1" dirty="0" smtClean="0">
                <a:solidFill>
                  <a:srgbClr val="7030A0"/>
                </a:solidFill>
              </a:rPr>
              <a:t>التشغيل والصيانة</a:t>
            </a:r>
            <a:r>
              <a:rPr lang="en-US" sz="2000" b="1" dirty="0" smtClean="0">
                <a:solidFill>
                  <a:srgbClr val="7030A0"/>
                </a:solidFill>
              </a:rPr>
              <a:t>       </a:t>
            </a:r>
          </a:p>
          <a:p>
            <a:pPr marL="0" indent="0" algn="l" rtl="0">
              <a:buNone/>
            </a:pPr>
            <a:endParaRPr lang="en-US" sz="2000" b="1" dirty="0">
              <a:solidFill>
                <a:srgbClr val="7030A0"/>
              </a:solidFill>
            </a:endParaRPr>
          </a:p>
          <a:p>
            <a:pPr marL="0" indent="0" algn="l" rtl="0">
              <a:buNone/>
            </a:pPr>
            <a:r>
              <a:rPr lang="en-US" sz="2000" b="1" dirty="0" smtClean="0">
                <a:solidFill>
                  <a:srgbClr val="7030A0"/>
                </a:solidFill>
              </a:rPr>
              <a:t>Vaccination                                                          </a:t>
            </a:r>
            <a:r>
              <a:rPr lang="ar-IQ" sz="2000" b="1" dirty="0" smtClean="0">
                <a:solidFill>
                  <a:srgbClr val="7030A0"/>
                </a:solidFill>
              </a:rPr>
              <a:t>تلقيح</a:t>
            </a:r>
            <a:endParaRPr lang="en-US" sz="2000" b="1" dirty="0" smtClean="0">
              <a:solidFill>
                <a:srgbClr val="7030A0"/>
              </a:solidFill>
            </a:endParaRPr>
          </a:p>
          <a:p>
            <a:pPr marL="0" indent="0" algn="l" rtl="0">
              <a:buNone/>
            </a:pPr>
            <a:r>
              <a:rPr lang="en-US" sz="2000" b="1" dirty="0" smtClean="0">
                <a:solidFill>
                  <a:srgbClr val="7030A0"/>
                </a:solidFill>
              </a:rPr>
              <a:t>Training                                                                </a:t>
            </a:r>
            <a:r>
              <a:rPr lang="ar-IQ" sz="2000" b="1" dirty="0" smtClean="0">
                <a:solidFill>
                  <a:srgbClr val="7030A0"/>
                </a:solidFill>
              </a:rPr>
              <a:t>تمرين</a:t>
            </a:r>
            <a:r>
              <a:rPr lang="en-US" sz="2000" b="1" dirty="0" smtClean="0">
                <a:solidFill>
                  <a:srgbClr val="7030A0"/>
                </a:solidFill>
              </a:rPr>
              <a:t>   </a:t>
            </a:r>
            <a:endParaRPr lang="en-US" sz="2000" b="1" dirty="0">
              <a:solidFill>
                <a:srgbClr val="7030A0"/>
              </a:solidFill>
            </a:endParaRPr>
          </a:p>
          <a:p>
            <a:pPr marL="0" indent="0" algn="l" rtl="0">
              <a:buNone/>
            </a:pPr>
            <a:r>
              <a:rPr lang="en-US" sz="2000" b="1" dirty="0">
                <a:solidFill>
                  <a:srgbClr val="7030A0"/>
                </a:solidFill>
              </a:rPr>
              <a:t>Medical </a:t>
            </a:r>
            <a:r>
              <a:rPr lang="en-US" sz="2000" b="1" dirty="0" smtClean="0">
                <a:solidFill>
                  <a:srgbClr val="7030A0"/>
                </a:solidFill>
              </a:rPr>
              <a:t>surveillance                             </a:t>
            </a:r>
            <a:r>
              <a:rPr lang="ar-IQ" sz="2000" b="1" dirty="0" smtClean="0">
                <a:solidFill>
                  <a:srgbClr val="7030A0"/>
                </a:solidFill>
              </a:rPr>
              <a:t>المراقبة الطبية</a:t>
            </a:r>
            <a:r>
              <a:rPr lang="en-US" sz="2000" b="1" dirty="0" smtClean="0">
                <a:solidFill>
                  <a:srgbClr val="7030A0"/>
                </a:solidFill>
              </a:rPr>
              <a:t>                    </a:t>
            </a:r>
            <a:r>
              <a:rPr lang="en-US" sz="2000" b="1" dirty="0" smtClean="0">
                <a:solidFill>
                  <a:srgbClr val="C00000"/>
                </a:solidFill>
              </a:rPr>
              <a:t>Administrative</a:t>
            </a:r>
            <a:endParaRPr lang="en-US" sz="2000" b="1" dirty="0">
              <a:solidFill>
                <a:srgbClr val="7030A0"/>
              </a:solidFill>
            </a:endParaRPr>
          </a:p>
          <a:p>
            <a:pPr marL="0" indent="0" algn="l" rtl="0">
              <a:buNone/>
            </a:pPr>
            <a:r>
              <a:rPr lang="en-US" sz="2000" b="1" dirty="0">
                <a:solidFill>
                  <a:srgbClr val="7030A0"/>
                </a:solidFill>
              </a:rPr>
              <a:t>Incidence </a:t>
            </a:r>
            <a:r>
              <a:rPr lang="en-US" sz="2000" b="1" dirty="0" smtClean="0">
                <a:solidFill>
                  <a:srgbClr val="7030A0"/>
                </a:solidFill>
              </a:rPr>
              <a:t>reporting                  </a:t>
            </a:r>
            <a:r>
              <a:rPr lang="ar-IQ" sz="2000" b="1" dirty="0" smtClean="0">
                <a:solidFill>
                  <a:srgbClr val="7030A0"/>
                </a:solidFill>
              </a:rPr>
              <a:t>الحدث</a:t>
            </a:r>
            <a:r>
              <a:rPr lang="en-US" sz="2000" b="1" dirty="0" smtClean="0">
                <a:solidFill>
                  <a:srgbClr val="7030A0"/>
                </a:solidFill>
              </a:rPr>
              <a:t>  </a:t>
            </a:r>
            <a:r>
              <a:rPr lang="ar-IQ" sz="2000" b="1" dirty="0">
                <a:solidFill>
                  <a:srgbClr val="7030A0"/>
                </a:solidFill>
              </a:rPr>
              <a:t>الإبلاغ عن </a:t>
            </a:r>
            <a:r>
              <a:rPr lang="ar-IQ" sz="2000" b="1" dirty="0" smtClean="0">
                <a:solidFill>
                  <a:srgbClr val="7030A0"/>
                </a:solidFill>
              </a:rPr>
              <a:t>وقوع</a:t>
            </a:r>
            <a:r>
              <a:rPr lang="en-US" sz="2000" b="1" dirty="0" smtClean="0">
                <a:solidFill>
                  <a:srgbClr val="7030A0"/>
                </a:solidFill>
              </a:rPr>
              <a:t>   </a:t>
            </a:r>
            <a:endParaRPr lang="en-US" sz="2000" b="1" dirty="0">
              <a:solidFill>
                <a:srgbClr val="7030A0"/>
              </a:solidFill>
            </a:endParaRPr>
          </a:p>
          <a:p>
            <a:pPr marL="0" indent="0" algn="l" rtl="0">
              <a:buNone/>
            </a:pPr>
            <a:r>
              <a:rPr lang="en-US" sz="2000" b="1" dirty="0" smtClean="0">
                <a:solidFill>
                  <a:srgbClr val="7030A0"/>
                </a:solidFill>
              </a:rPr>
              <a:t>S O P compliance   </a:t>
            </a:r>
            <a:r>
              <a:rPr lang="ar-IQ" sz="2000" b="1" dirty="0" smtClean="0">
                <a:solidFill>
                  <a:srgbClr val="7030A0"/>
                </a:solidFill>
              </a:rPr>
              <a:t>التوافق </a:t>
            </a:r>
            <a:r>
              <a:rPr lang="ar-IQ" sz="2000" b="1" dirty="0">
                <a:solidFill>
                  <a:srgbClr val="7030A0"/>
                </a:solidFill>
              </a:rPr>
              <a:t>مع إجراءات التشغيل </a:t>
            </a:r>
            <a:r>
              <a:rPr lang="ar-IQ" sz="2000" b="1" dirty="0" smtClean="0">
                <a:solidFill>
                  <a:srgbClr val="7030A0"/>
                </a:solidFill>
              </a:rPr>
              <a:t>القياسية</a:t>
            </a:r>
            <a:r>
              <a:rPr lang="en-US" sz="2000" b="1" dirty="0" smtClean="0">
                <a:solidFill>
                  <a:srgbClr val="7030A0"/>
                </a:solidFill>
              </a:rPr>
              <a:t>             </a:t>
            </a:r>
          </a:p>
          <a:p>
            <a:pPr marL="0" indent="0" algn="l" rtl="0">
              <a:buNone/>
            </a:pPr>
            <a:endParaRPr lang="en-US" sz="2000" b="1" dirty="0" smtClean="0">
              <a:solidFill>
                <a:srgbClr val="7030A0"/>
              </a:solidFill>
            </a:endParaRPr>
          </a:p>
          <a:p>
            <a:pPr marL="0" indent="0" algn="l" rtl="0">
              <a:buNone/>
            </a:pPr>
            <a:r>
              <a:rPr lang="en-US" sz="2000" b="1" dirty="0" smtClean="0">
                <a:solidFill>
                  <a:srgbClr val="7030A0"/>
                </a:solidFill>
              </a:rPr>
              <a:t>respiratory protection  </a:t>
            </a:r>
            <a:r>
              <a:rPr lang="ar-IQ" sz="2000" b="1" dirty="0">
                <a:solidFill>
                  <a:srgbClr val="7030A0"/>
                </a:solidFill>
              </a:rPr>
              <a:t>حماية الجهاز </a:t>
            </a:r>
            <a:r>
              <a:rPr lang="ar-IQ" sz="2000" b="1" dirty="0" smtClean="0">
                <a:solidFill>
                  <a:srgbClr val="7030A0"/>
                </a:solidFill>
              </a:rPr>
              <a:t>التنفسي</a:t>
            </a:r>
            <a:endParaRPr lang="en-US" sz="2000" b="1" dirty="0" smtClean="0">
              <a:solidFill>
                <a:srgbClr val="7030A0"/>
              </a:solidFill>
            </a:endParaRPr>
          </a:p>
          <a:p>
            <a:pPr marL="0" indent="0" algn="l" rtl="0">
              <a:buNone/>
            </a:pPr>
            <a:r>
              <a:rPr lang="en-US" sz="2000" b="1" dirty="0">
                <a:solidFill>
                  <a:srgbClr val="7030A0"/>
                </a:solidFill>
              </a:rPr>
              <a:t>body </a:t>
            </a:r>
            <a:r>
              <a:rPr lang="en-US" sz="2000" b="1" dirty="0" smtClean="0">
                <a:solidFill>
                  <a:srgbClr val="7030A0"/>
                </a:solidFill>
              </a:rPr>
              <a:t>protection                          </a:t>
            </a:r>
            <a:r>
              <a:rPr lang="ar-IQ" sz="2000" b="1" dirty="0">
                <a:solidFill>
                  <a:srgbClr val="7030A0"/>
                </a:solidFill>
              </a:rPr>
              <a:t>حماية </a:t>
            </a:r>
            <a:r>
              <a:rPr lang="ar-IQ" sz="2000" b="1" dirty="0" smtClean="0">
                <a:solidFill>
                  <a:srgbClr val="7030A0"/>
                </a:solidFill>
              </a:rPr>
              <a:t>الجسم</a:t>
            </a:r>
            <a:endParaRPr lang="en-US" sz="2000" b="1" dirty="0" smtClean="0">
              <a:solidFill>
                <a:srgbClr val="7030A0"/>
              </a:solidFill>
            </a:endParaRPr>
          </a:p>
          <a:p>
            <a:pPr marL="0" indent="0" algn="l" rtl="0">
              <a:buNone/>
            </a:pPr>
            <a:r>
              <a:rPr lang="en-US" sz="2000" b="1" dirty="0">
                <a:solidFill>
                  <a:srgbClr val="7030A0"/>
                </a:solidFill>
              </a:rPr>
              <a:t>face </a:t>
            </a:r>
            <a:r>
              <a:rPr lang="en-US" sz="2000" b="1" dirty="0" smtClean="0">
                <a:solidFill>
                  <a:srgbClr val="7030A0"/>
                </a:solidFill>
              </a:rPr>
              <a:t>protection                            </a:t>
            </a:r>
            <a:r>
              <a:rPr lang="ar-IQ" sz="2000" b="1" dirty="0" smtClean="0">
                <a:solidFill>
                  <a:srgbClr val="7030A0"/>
                </a:solidFill>
              </a:rPr>
              <a:t>حماية الوجه</a:t>
            </a:r>
            <a:r>
              <a:rPr lang="en-US" sz="2000" b="1" dirty="0" smtClean="0">
                <a:solidFill>
                  <a:srgbClr val="7030A0"/>
                </a:solidFill>
              </a:rPr>
              <a:t>              </a:t>
            </a:r>
            <a:r>
              <a:rPr lang="en-US" sz="2000" b="1" dirty="0" smtClean="0">
                <a:solidFill>
                  <a:srgbClr val="C00000"/>
                </a:solidFill>
              </a:rPr>
              <a:t>personal protective  equipment</a:t>
            </a:r>
            <a:endParaRPr lang="en-US" sz="2000" b="1" dirty="0">
              <a:solidFill>
                <a:srgbClr val="C00000"/>
              </a:solidFill>
            </a:endParaRPr>
          </a:p>
          <a:p>
            <a:pPr marL="0" indent="0" algn="l" rtl="0">
              <a:buNone/>
            </a:pPr>
            <a:r>
              <a:rPr lang="en-US" sz="2000" b="1" dirty="0">
                <a:solidFill>
                  <a:srgbClr val="7030A0"/>
                </a:solidFill>
              </a:rPr>
              <a:t>hand </a:t>
            </a:r>
            <a:r>
              <a:rPr lang="en-US" sz="2000" b="1" dirty="0" smtClean="0">
                <a:solidFill>
                  <a:srgbClr val="7030A0"/>
                </a:solidFill>
              </a:rPr>
              <a:t>protection                              </a:t>
            </a:r>
            <a:r>
              <a:rPr lang="ar-IQ" sz="2000" b="1" dirty="0" smtClean="0">
                <a:solidFill>
                  <a:srgbClr val="7030A0"/>
                </a:solidFill>
              </a:rPr>
              <a:t>حماية اليد</a:t>
            </a:r>
            <a:endParaRPr lang="en-US" sz="2000" b="1" dirty="0">
              <a:solidFill>
                <a:srgbClr val="7030A0"/>
              </a:solidFill>
            </a:endParaRPr>
          </a:p>
          <a:p>
            <a:pPr marL="0" indent="0" algn="l" rtl="0">
              <a:buNone/>
            </a:pPr>
            <a:r>
              <a:rPr lang="en-US" sz="2000" b="1" dirty="0">
                <a:solidFill>
                  <a:srgbClr val="7030A0"/>
                </a:solidFill>
              </a:rPr>
              <a:t>foot </a:t>
            </a:r>
            <a:r>
              <a:rPr lang="en-US" sz="2000" b="1" dirty="0" smtClean="0">
                <a:solidFill>
                  <a:srgbClr val="7030A0"/>
                </a:solidFill>
              </a:rPr>
              <a:t>protection                              </a:t>
            </a:r>
            <a:r>
              <a:rPr lang="ar-IQ" sz="2000" b="1" dirty="0">
                <a:solidFill>
                  <a:srgbClr val="7030A0"/>
                </a:solidFill>
              </a:rPr>
              <a:t>حماية </a:t>
            </a:r>
            <a:r>
              <a:rPr lang="ar-IQ" sz="2000" b="1" dirty="0" smtClean="0">
                <a:solidFill>
                  <a:srgbClr val="7030A0"/>
                </a:solidFill>
              </a:rPr>
              <a:t>القدم</a:t>
            </a:r>
            <a:r>
              <a:rPr lang="en-US" sz="2000" b="1" dirty="0" smtClean="0">
                <a:solidFill>
                  <a:srgbClr val="7030A0"/>
                </a:solidFill>
              </a:rPr>
              <a:t>           </a:t>
            </a:r>
          </a:p>
          <a:p>
            <a:pPr marL="0" indent="0" algn="l" rtl="0">
              <a:buNone/>
            </a:pPr>
            <a:endParaRPr lang="en-US" sz="2000" b="1" dirty="0" smtClean="0">
              <a:solidFill>
                <a:srgbClr val="7030A0"/>
              </a:solidFill>
            </a:endParaRPr>
          </a:p>
          <a:p>
            <a:pPr marL="0" indent="0" algn="l" rtl="0">
              <a:buNone/>
            </a:pPr>
            <a:r>
              <a:rPr lang="en-US" sz="2000" b="1" dirty="0" smtClean="0">
                <a:solidFill>
                  <a:srgbClr val="7030A0"/>
                </a:solidFill>
              </a:rPr>
              <a:t>General </a:t>
            </a:r>
            <a:r>
              <a:rPr lang="en-US" sz="2000" b="1" dirty="0">
                <a:solidFill>
                  <a:srgbClr val="7030A0"/>
                </a:solidFill>
              </a:rPr>
              <a:t>procedures </a:t>
            </a:r>
            <a:r>
              <a:rPr lang="en-US" sz="2000" b="1" dirty="0" smtClean="0">
                <a:solidFill>
                  <a:srgbClr val="7030A0"/>
                </a:solidFill>
              </a:rPr>
              <a:t>                                    </a:t>
            </a:r>
            <a:r>
              <a:rPr lang="ar-IQ" sz="2000" b="1" dirty="0">
                <a:solidFill>
                  <a:srgbClr val="7030A0"/>
                </a:solidFill>
              </a:rPr>
              <a:t>الإجراءات </a:t>
            </a:r>
            <a:r>
              <a:rPr lang="ar-IQ" sz="2000" b="1" dirty="0" smtClean="0">
                <a:solidFill>
                  <a:srgbClr val="7030A0"/>
                </a:solidFill>
              </a:rPr>
              <a:t>العامة</a:t>
            </a:r>
            <a:r>
              <a:rPr lang="en-US" sz="2000" b="1" dirty="0" smtClean="0">
                <a:solidFill>
                  <a:srgbClr val="7030A0"/>
                </a:solidFill>
              </a:rPr>
              <a:t>  </a:t>
            </a:r>
          </a:p>
          <a:p>
            <a:pPr marL="0" indent="0" algn="l" rtl="0">
              <a:buNone/>
            </a:pPr>
            <a:r>
              <a:rPr lang="en-US" sz="2000" b="1" dirty="0" smtClean="0">
                <a:solidFill>
                  <a:srgbClr val="7030A0"/>
                </a:solidFill>
              </a:rPr>
              <a:t>Emergency Procedures                              </a:t>
            </a:r>
            <a:r>
              <a:rPr lang="ar-IQ" sz="2000" b="1" dirty="0" smtClean="0">
                <a:solidFill>
                  <a:srgbClr val="7030A0"/>
                </a:solidFill>
              </a:rPr>
              <a:t>إجراءات الطوارئ</a:t>
            </a:r>
            <a:r>
              <a:rPr lang="en-US" sz="2000" b="1" dirty="0" smtClean="0">
                <a:solidFill>
                  <a:srgbClr val="7030A0"/>
                </a:solidFill>
              </a:rPr>
              <a:t>          </a:t>
            </a:r>
            <a:r>
              <a:rPr lang="en-US" sz="2000" b="1" dirty="0" smtClean="0">
                <a:solidFill>
                  <a:srgbClr val="C00000"/>
                </a:solidFill>
              </a:rPr>
              <a:t>Standard Operating </a:t>
            </a:r>
          </a:p>
          <a:p>
            <a:pPr marL="0" indent="0" algn="l" rtl="0">
              <a:buNone/>
            </a:pPr>
            <a:r>
              <a:rPr lang="en-US" sz="2000" b="1" dirty="0">
                <a:solidFill>
                  <a:srgbClr val="7030A0"/>
                </a:solidFill>
              </a:rPr>
              <a:t>Waste </a:t>
            </a:r>
            <a:r>
              <a:rPr lang="en-US" sz="2000" b="1" dirty="0" smtClean="0">
                <a:solidFill>
                  <a:srgbClr val="7030A0"/>
                </a:solidFill>
              </a:rPr>
              <a:t>disposable Procedures  </a:t>
            </a:r>
            <a:r>
              <a:rPr lang="ar-IQ" sz="2000" b="1" dirty="0">
                <a:solidFill>
                  <a:srgbClr val="7030A0"/>
                </a:solidFill>
              </a:rPr>
              <a:t>إجراءات التخلص من النفايات</a:t>
            </a:r>
            <a:r>
              <a:rPr lang="en-US" sz="2000" b="1" dirty="0" smtClean="0">
                <a:solidFill>
                  <a:srgbClr val="7030A0"/>
                </a:solidFill>
              </a:rPr>
              <a:t>                </a:t>
            </a:r>
            <a:r>
              <a:rPr lang="en-US" sz="2000" b="1" dirty="0" smtClean="0">
                <a:solidFill>
                  <a:srgbClr val="C00000"/>
                </a:solidFill>
              </a:rPr>
              <a:t>Procedure            </a:t>
            </a:r>
          </a:p>
          <a:p>
            <a:pPr marL="0" indent="0" algn="l" rtl="0">
              <a:buNone/>
            </a:pPr>
            <a:endParaRPr lang="en-US" sz="2000" b="1" dirty="0">
              <a:solidFill>
                <a:srgbClr val="7030A0"/>
              </a:solidFill>
            </a:endParaRPr>
          </a:p>
          <a:p>
            <a:pPr marL="0" indent="0" algn="l" rtl="0">
              <a:buNone/>
            </a:pPr>
            <a:endParaRPr lang="en-US" sz="2000" b="1" dirty="0" smtClean="0">
              <a:solidFill>
                <a:srgbClr val="7030A0"/>
              </a:solidFill>
            </a:endParaRPr>
          </a:p>
          <a:p>
            <a:pPr marL="0" indent="0" algn="l" rtl="0">
              <a:buNone/>
            </a:pPr>
            <a:endParaRPr lang="en-US" sz="2000" b="1" dirty="0">
              <a:solidFill>
                <a:srgbClr val="7030A0"/>
              </a:solidFill>
            </a:endParaRPr>
          </a:p>
          <a:p>
            <a:pPr marL="0" indent="0" algn="l" rtl="0">
              <a:buNone/>
            </a:pPr>
            <a:endParaRPr lang="ar-IQ" sz="2000" b="1" dirty="0">
              <a:solidFill>
                <a:srgbClr val="7030A0"/>
              </a:solidFill>
            </a:endParaRPr>
          </a:p>
        </p:txBody>
      </p:sp>
      <p:sp>
        <p:nvSpPr>
          <p:cNvPr id="4" name="قوس كبير أيمن 3"/>
          <p:cNvSpPr/>
          <p:nvPr/>
        </p:nvSpPr>
        <p:spPr>
          <a:xfrm>
            <a:off x="5868144" y="332656"/>
            <a:ext cx="216024"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قوس كبير أيمن 5"/>
          <p:cNvSpPr/>
          <p:nvPr/>
        </p:nvSpPr>
        <p:spPr>
          <a:xfrm>
            <a:off x="5652120" y="1784136"/>
            <a:ext cx="144016"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قوس كبير أيمن 6"/>
          <p:cNvSpPr/>
          <p:nvPr/>
        </p:nvSpPr>
        <p:spPr>
          <a:xfrm>
            <a:off x="4997780" y="3573016"/>
            <a:ext cx="222291" cy="15841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قوس كبير أيمن 7"/>
          <p:cNvSpPr/>
          <p:nvPr/>
        </p:nvSpPr>
        <p:spPr>
          <a:xfrm>
            <a:off x="6084168" y="5733256"/>
            <a:ext cx="216024" cy="7200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9322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idx="1"/>
          </p:nvPr>
        </p:nvSpPr>
        <p:spPr>
          <a:xfrm>
            <a:off x="179388" y="188913"/>
            <a:ext cx="8785225" cy="6480175"/>
          </a:xfrm>
        </p:spPr>
        <p:txBody>
          <a:bodyPr/>
          <a:lstStyle/>
          <a:p>
            <a:pPr marL="0" indent="0" algn="l" rtl="0">
              <a:buNone/>
            </a:pPr>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536" t="33165" r="31070" b="19859"/>
          <a:stretch/>
        </p:blipFill>
        <p:spPr bwMode="auto">
          <a:xfrm>
            <a:off x="251520" y="116631"/>
            <a:ext cx="8712968" cy="661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806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856984" cy="1152128"/>
          </a:xfrm>
        </p:spPr>
        <p:txBody>
          <a:bodyPr>
            <a:normAutofit fontScale="90000"/>
          </a:bodyPr>
          <a:lstStyle/>
          <a:p>
            <a:pPr algn="l" rtl="0"/>
            <a:r>
              <a:rPr lang="en-US" sz="2000" b="1" dirty="0">
                <a:solidFill>
                  <a:schemeClr val="accent2">
                    <a:lumMod val="75000"/>
                  </a:schemeClr>
                </a:solidFill>
                <a:latin typeface="Times New Roman" pitchFamily="18" charset="0"/>
                <a:cs typeface="Times New Roman" pitchFamily="18" charset="0"/>
              </a:rPr>
              <a:t>●●Laboratory biosecurity may be addressed through the coordination of the following </a:t>
            </a:r>
            <a:r>
              <a:rPr lang="en-US" sz="2000" b="1" dirty="0" smtClean="0">
                <a:solidFill>
                  <a:schemeClr val="accent2">
                    <a:lumMod val="75000"/>
                  </a:schemeClr>
                </a:solidFill>
                <a:latin typeface="Times New Roman" pitchFamily="18" charset="0"/>
                <a:cs typeface="Times New Roman" pitchFamily="18" charset="0"/>
              </a:rPr>
              <a:t>procedures </a:t>
            </a:r>
            <a:r>
              <a:rPr lang="en-US" sz="2000" b="1" dirty="0">
                <a:solidFill>
                  <a:schemeClr val="accent2">
                    <a:lumMod val="75000"/>
                  </a:schemeClr>
                </a:solidFill>
                <a:latin typeface="Times New Roman" pitchFamily="18" charset="0"/>
                <a:cs typeface="Times New Roman" pitchFamily="18" charset="0"/>
              </a:rPr>
              <a:t>and </a:t>
            </a:r>
            <a:r>
              <a:rPr lang="en-US" sz="2000" b="1" dirty="0" smtClean="0">
                <a:solidFill>
                  <a:schemeClr val="accent2">
                    <a:lumMod val="75000"/>
                  </a:schemeClr>
                </a:solidFill>
                <a:latin typeface="Times New Roman" pitchFamily="18" charset="0"/>
                <a:cs typeface="Times New Roman" pitchFamily="18" charset="0"/>
              </a:rPr>
              <a:t>practices</a:t>
            </a:r>
            <a:br>
              <a:rPr lang="en-US" sz="2000" b="1" dirty="0" smtClean="0">
                <a:solidFill>
                  <a:schemeClr val="accent2">
                    <a:lumMod val="75000"/>
                  </a:schemeClr>
                </a:solidFill>
                <a:latin typeface="Times New Roman" pitchFamily="18" charset="0"/>
                <a:cs typeface="Times New Roman" pitchFamily="18" charset="0"/>
              </a:rPr>
            </a:br>
            <a:r>
              <a:rPr lang="en-US" sz="2000" b="1" dirty="0" smtClean="0">
                <a:solidFill>
                  <a:schemeClr val="accent2">
                    <a:lumMod val="75000"/>
                  </a:schemeClr>
                </a:solidFill>
                <a:latin typeface="Times New Roman" pitchFamily="18" charset="0"/>
                <a:cs typeface="Times New Roman" pitchFamily="18" charset="0"/>
              </a:rPr>
              <a:t>                                        </a:t>
            </a:r>
            <a:r>
              <a:rPr lang="ar-IQ" sz="2000" b="1" dirty="0" smtClean="0">
                <a:solidFill>
                  <a:schemeClr val="accent2">
                    <a:lumMod val="75000"/>
                  </a:schemeClr>
                </a:solidFill>
                <a:latin typeface="Times New Roman" pitchFamily="18" charset="0"/>
                <a:cs typeface="Times New Roman" pitchFamily="18" charset="0"/>
              </a:rPr>
              <a:t>يمكن </a:t>
            </a:r>
            <a:r>
              <a:rPr lang="ar-IQ" sz="2000" b="1" dirty="0">
                <a:solidFill>
                  <a:schemeClr val="accent2">
                    <a:lumMod val="75000"/>
                  </a:schemeClr>
                </a:solidFill>
                <a:latin typeface="Times New Roman" pitchFamily="18" charset="0"/>
                <a:cs typeface="Times New Roman" pitchFamily="18" charset="0"/>
              </a:rPr>
              <a:t>معالجة الأمن البيولوجي للمختبرات من خلال تنسيق الإجراءات والممارسات </a:t>
            </a:r>
            <a:r>
              <a:rPr lang="ar-IQ" sz="2000" b="1" dirty="0" smtClean="0">
                <a:solidFill>
                  <a:schemeClr val="accent2">
                    <a:lumMod val="75000"/>
                  </a:schemeClr>
                </a:solidFill>
                <a:latin typeface="Times New Roman" pitchFamily="18" charset="0"/>
                <a:cs typeface="Times New Roman" pitchFamily="18" charset="0"/>
              </a:rPr>
              <a:t>التالية</a:t>
            </a:r>
            <a:endParaRPr lang="en-US" sz="2000" b="1" dirty="0">
              <a:solidFill>
                <a:schemeClr val="accent2">
                  <a:lumMod val="75000"/>
                </a:schemeClr>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07504" y="1196752"/>
            <a:ext cx="8856984" cy="5472608"/>
          </a:xfrm>
        </p:spPr>
        <p:txBody>
          <a:bodyPr>
            <a:normAutofit/>
          </a:bodyPr>
          <a:lstStyle/>
          <a:p>
            <a:pPr marL="0" indent="0" algn="l" rtl="0">
              <a:buNone/>
            </a:pPr>
            <a:r>
              <a:rPr lang="en-US" sz="2000" b="1" dirty="0" smtClean="0">
                <a:solidFill>
                  <a:srgbClr val="00B050"/>
                </a:solidFill>
                <a:latin typeface="Times New Roman" pitchFamily="18" charset="0"/>
                <a:cs typeface="Times New Roman" pitchFamily="18" charset="0"/>
              </a:rPr>
              <a:t>⁑</a:t>
            </a:r>
            <a:r>
              <a:rPr lang="en-US" sz="2000" b="1" dirty="0" smtClean="0">
                <a:solidFill>
                  <a:schemeClr val="accent2">
                    <a:lumMod val="75000"/>
                  </a:schemeClr>
                </a:solidFill>
                <a:latin typeface="Times New Roman" pitchFamily="18" charset="0"/>
                <a:cs typeface="Times New Roman" pitchFamily="18" charset="0"/>
              </a:rPr>
              <a:t>Regulatory                                                                                 </a:t>
            </a:r>
            <a:r>
              <a:rPr lang="ar-IQ" sz="2000" b="1" dirty="0" smtClean="0">
                <a:solidFill>
                  <a:schemeClr val="accent2">
                    <a:lumMod val="75000"/>
                  </a:schemeClr>
                </a:solidFill>
                <a:latin typeface="Times New Roman" pitchFamily="18" charset="0"/>
                <a:cs typeface="Times New Roman" pitchFamily="18" charset="0"/>
              </a:rPr>
              <a:t>التنظيم</a:t>
            </a:r>
            <a:r>
              <a:rPr lang="en-US" sz="2000" b="1" dirty="0" smtClean="0">
                <a:solidFill>
                  <a:schemeClr val="accent2">
                    <a:lumMod val="75000"/>
                  </a:schemeClr>
                </a:solidFill>
                <a:latin typeface="Times New Roman" pitchFamily="18" charset="0"/>
                <a:cs typeface="Times New Roman" pitchFamily="18" charset="0"/>
              </a:rPr>
              <a:t> </a:t>
            </a:r>
          </a:p>
          <a:p>
            <a:pPr marL="0" indent="0" algn="l" rtl="0">
              <a:buNone/>
            </a:pPr>
            <a:r>
              <a:rPr lang="en-US" sz="2000" b="1" dirty="0" smtClean="0">
                <a:solidFill>
                  <a:srgbClr val="00B050"/>
                </a:solidFill>
                <a:latin typeface="Times New Roman" pitchFamily="18" charset="0"/>
                <a:cs typeface="Times New Roman" pitchFamily="18" charset="0"/>
              </a:rPr>
              <a:t>⁑</a:t>
            </a:r>
            <a:r>
              <a:rPr lang="en-US" sz="2000" b="1" dirty="0" smtClean="0">
                <a:solidFill>
                  <a:schemeClr val="accent2">
                    <a:lumMod val="75000"/>
                  </a:schemeClr>
                </a:solidFill>
                <a:latin typeface="Times New Roman" pitchFamily="18" charset="0"/>
                <a:cs typeface="Times New Roman" pitchFamily="18" charset="0"/>
              </a:rPr>
              <a:t>Physical Security</a:t>
            </a:r>
            <a:r>
              <a:rPr lang="ar-IQ" sz="2000" b="1" dirty="0" smtClean="0">
                <a:solidFill>
                  <a:schemeClr val="accent2">
                    <a:lumMod val="75000"/>
                  </a:schemeClr>
                </a:solidFill>
                <a:latin typeface="Times New Roman" pitchFamily="18" charset="0"/>
                <a:cs typeface="Times New Roman" pitchFamily="18" charset="0"/>
              </a:rPr>
              <a:t>     </a:t>
            </a:r>
            <a:r>
              <a:rPr lang="en-US" sz="2000" b="1" dirty="0" smtClean="0">
                <a:solidFill>
                  <a:schemeClr val="accent2">
                    <a:lumMod val="75000"/>
                  </a:schemeClr>
                </a:solidFill>
                <a:latin typeface="Times New Roman" pitchFamily="18" charset="0"/>
                <a:cs typeface="Times New Roman" pitchFamily="18" charset="0"/>
              </a:rPr>
              <a:t>                                                      </a:t>
            </a:r>
            <a:r>
              <a:rPr lang="ar-IQ" sz="2000" b="1" dirty="0" smtClean="0">
                <a:solidFill>
                  <a:schemeClr val="accent2">
                    <a:lumMod val="75000"/>
                  </a:schemeClr>
                </a:solidFill>
                <a:latin typeface="Times New Roman" pitchFamily="18" charset="0"/>
                <a:cs typeface="Times New Roman" pitchFamily="18" charset="0"/>
              </a:rPr>
              <a:t> </a:t>
            </a:r>
            <a:r>
              <a:rPr lang="en-US" sz="2000" b="1" dirty="0" smtClean="0">
                <a:solidFill>
                  <a:schemeClr val="accent2">
                    <a:lumMod val="75000"/>
                  </a:schemeClr>
                </a:solidFill>
                <a:latin typeface="Times New Roman" pitchFamily="18" charset="0"/>
                <a:cs typeface="Times New Roman" pitchFamily="18" charset="0"/>
              </a:rPr>
              <a:t>   </a:t>
            </a:r>
            <a:r>
              <a:rPr lang="ar-IQ" sz="2000" b="1" dirty="0" smtClean="0">
                <a:solidFill>
                  <a:schemeClr val="accent2">
                    <a:lumMod val="75000"/>
                  </a:schemeClr>
                </a:solidFill>
                <a:latin typeface="Times New Roman" pitchFamily="18" charset="0"/>
                <a:cs typeface="Times New Roman" pitchFamily="18" charset="0"/>
              </a:rPr>
              <a:t>الامن المادي</a:t>
            </a:r>
            <a:r>
              <a:rPr lang="en-US" sz="2000" b="1" dirty="0" smtClean="0">
                <a:solidFill>
                  <a:schemeClr val="accent2">
                    <a:lumMod val="75000"/>
                  </a:schemeClr>
                </a:solidFill>
                <a:latin typeface="Times New Roman" pitchFamily="18" charset="0"/>
                <a:cs typeface="Times New Roman" pitchFamily="18" charset="0"/>
              </a:rPr>
              <a:t>                      </a:t>
            </a:r>
          </a:p>
          <a:p>
            <a:pPr marL="0" indent="0" algn="l" rtl="0">
              <a:buNone/>
            </a:pPr>
            <a:r>
              <a:rPr lang="en-US" sz="2000" b="1" dirty="0" smtClean="0">
                <a:solidFill>
                  <a:srgbClr val="00B050"/>
                </a:solidFill>
                <a:latin typeface="Times New Roman" pitchFamily="18" charset="0"/>
                <a:cs typeface="Times New Roman" pitchFamily="18" charset="0"/>
              </a:rPr>
              <a:t>⁑</a:t>
            </a:r>
            <a:r>
              <a:rPr lang="en-US" sz="2000" b="1" dirty="0" smtClean="0">
                <a:solidFill>
                  <a:schemeClr val="accent2">
                    <a:lumMod val="75000"/>
                  </a:schemeClr>
                </a:solidFill>
                <a:latin typeface="Times New Roman" pitchFamily="18" charset="0"/>
                <a:cs typeface="Times New Roman" pitchFamily="18" charset="0"/>
              </a:rPr>
              <a:t>Administrative                                                                           </a:t>
            </a:r>
            <a:r>
              <a:rPr lang="ar-IQ" sz="2000" b="1" dirty="0">
                <a:solidFill>
                  <a:schemeClr val="accent2">
                    <a:lumMod val="75000"/>
                  </a:schemeClr>
                </a:solidFill>
                <a:latin typeface="Times New Roman" pitchFamily="18" charset="0"/>
                <a:cs typeface="Times New Roman" pitchFamily="18" charset="0"/>
              </a:rPr>
              <a:t>إداري</a:t>
            </a:r>
            <a:r>
              <a:rPr lang="en-US" sz="2000" b="1" dirty="0">
                <a:solidFill>
                  <a:schemeClr val="accent2">
                    <a:lumMod val="75000"/>
                  </a:schemeClr>
                </a:solidFill>
                <a:latin typeface="Times New Roman" pitchFamily="18" charset="0"/>
                <a:cs typeface="Times New Roman" pitchFamily="18" charset="0"/>
              </a:rPr>
              <a:t> </a:t>
            </a:r>
          </a:p>
          <a:p>
            <a:pPr marL="0" indent="0" algn="l" rtl="0">
              <a:buNone/>
            </a:pPr>
            <a:r>
              <a:rPr lang="en-US" sz="2000" b="1" dirty="0">
                <a:solidFill>
                  <a:srgbClr val="00B050"/>
                </a:solidFill>
                <a:latin typeface="Times New Roman" pitchFamily="18" charset="0"/>
                <a:cs typeface="Times New Roman" pitchFamily="18" charset="0"/>
              </a:rPr>
              <a:t>⁑</a:t>
            </a:r>
            <a:r>
              <a:rPr lang="en-US" sz="2000" b="1" dirty="0">
                <a:solidFill>
                  <a:schemeClr val="accent2">
                    <a:lumMod val="75000"/>
                  </a:schemeClr>
                </a:solidFill>
                <a:latin typeface="Times New Roman" pitchFamily="18" charset="0"/>
                <a:cs typeface="Times New Roman" pitchFamily="18" charset="0"/>
              </a:rPr>
              <a:t>Standard Operating </a:t>
            </a:r>
            <a:r>
              <a:rPr lang="en-US" sz="2000" b="1" dirty="0" smtClean="0">
                <a:solidFill>
                  <a:schemeClr val="accent2">
                    <a:lumMod val="75000"/>
                  </a:schemeClr>
                </a:solidFill>
                <a:latin typeface="Times New Roman" pitchFamily="18" charset="0"/>
                <a:cs typeface="Times New Roman" pitchFamily="18" charset="0"/>
              </a:rPr>
              <a:t>Procedures </a:t>
            </a:r>
            <a:r>
              <a:rPr lang="en-US" sz="2000" b="1" dirty="0">
                <a:solidFill>
                  <a:schemeClr val="accent2">
                    <a:lumMod val="75000"/>
                  </a:schemeClr>
                </a:solidFill>
                <a:latin typeface="Times New Roman" pitchFamily="18" charset="0"/>
                <a:cs typeface="Times New Roman" pitchFamily="18" charset="0"/>
              </a:rPr>
              <a:t>(SOPs</a:t>
            </a:r>
            <a:r>
              <a:rPr lang="en-US" sz="2000" b="1" dirty="0" smtClean="0">
                <a:solidFill>
                  <a:schemeClr val="accent2">
                    <a:lumMod val="75000"/>
                  </a:schemeClr>
                </a:solidFill>
                <a:latin typeface="Times New Roman" pitchFamily="18" charset="0"/>
                <a:cs typeface="Times New Roman" pitchFamily="18" charset="0"/>
              </a:rPr>
              <a:t>)       </a:t>
            </a:r>
            <a:r>
              <a:rPr lang="ar-IQ" sz="2000" b="1" dirty="0" smtClean="0">
                <a:solidFill>
                  <a:schemeClr val="accent2">
                    <a:lumMod val="75000"/>
                  </a:schemeClr>
                </a:solidFill>
                <a:latin typeface="Times New Roman" pitchFamily="18" charset="0"/>
                <a:cs typeface="Times New Roman" pitchFamily="18" charset="0"/>
              </a:rPr>
              <a:t> </a:t>
            </a:r>
            <a:r>
              <a:rPr lang="ar-IQ" sz="2000" b="1" dirty="0">
                <a:solidFill>
                  <a:schemeClr val="accent2">
                    <a:lumMod val="75000"/>
                  </a:schemeClr>
                </a:solidFill>
                <a:latin typeface="Times New Roman" pitchFamily="18" charset="0"/>
                <a:cs typeface="Times New Roman" pitchFamily="18" charset="0"/>
              </a:rPr>
              <a:t>إجراءات التشغيل القياسية</a:t>
            </a:r>
            <a:r>
              <a:rPr lang="en-US" sz="2000" b="1" dirty="0" smtClean="0">
                <a:solidFill>
                  <a:schemeClr val="accent2">
                    <a:lumMod val="75000"/>
                  </a:schemeClr>
                </a:solidFill>
                <a:latin typeface="Times New Roman" pitchFamily="18" charset="0"/>
                <a:cs typeface="Times New Roman" pitchFamily="18" charset="0"/>
              </a:rPr>
              <a:t>        </a:t>
            </a:r>
          </a:p>
          <a:p>
            <a:pPr marL="0" indent="0" algn="l" rtl="0">
              <a:buNone/>
            </a:pPr>
            <a:endParaRPr lang="en-US" sz="2000" b="1" dirty="0">
              <a:solidFill>
                <a:schemeClr val="accent2">
                  <a:lumMod val="75000"/>
                </a:schemeClr>
              </a:solidFill>
              <a:latin typeface="Times New Roman" pitchFamily="18" charset="0"/>
              <a:cs typeface="Times New Roman" pitchFamily="18" charset="0"/>
            </a:endParaRPr>
          </a:p>
          <a:p>
            <a:pPr marL="0" indent="0">
              <a:buNone/>
            </a:pPr>
            <a:endParaRPr lang="ar-IQ" sz="2000" b="1" dirty="0">
              <a:solidFill>
                <a:schemeClr val="accent2">
                  <a:lumMod val="75000"/>
                </a:schemeClr>
              </a:solidFill>
              <a:latin typeface="Times New Roman" pitchFamily="18" charset="0"/>
              <a:cs typeface="Times New Roman" pitchFamily="18" charset="0"/>
            </a:endParaRPr>
          </a:p>
          <a:p>
            <a:pPr marL="0" indent="0">
              <a:buNone/>
            </a:pPr>
            <a:endParaRPr lang="ar-IQ" sz="2000" b="1" dirty="0">
              <a:solidFill>
                <a:schemeClr val="accent2">
                  <a:lumMod val="75000"/>
                </a:schemeClr>
              </a:solidFill>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43" t="34722" r="30405" b="21621"/>
          <a:stretch/>
        </p:blipFill>
        <p:spPr bwMode="auto">
          <a:xfrm>
            <a:off x="899592" y="2780928"/>
            <a:ext cx="6264696" cy="397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88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8856984" cy="6552728"/>
          </a:xfrm>
        </p:spPr>
        <p:txBody>
          <a:bodyPr>
            <a:normAutofit/>
          </a:bodyPr>
          <a:lstStyle/>
          <a:p>
            <a:pPr marL="0" indent="0" algn="l" rtl="0">
              <a:buNone/>
            </a:pPr>
            <a:r>
              <a:rPr lang="en-US" sz="2000" b="1" dirty="0">
                <a:solidFill>
                  <a:schemeClr val="accent2">
                    <a:lumMod val="75000"/>
                  </a:schemeClr>
                </a:solidFill>
                <a:latin typeface="Times New Roman" pitchFamily="18" charset="0"/>
                <a:cs typeface="Times New Roman" pitchFamily="18" charset="0"/>
              </a:rPr>
              <a:t>physical security                                     </a:t>
            </a:r>
            <a:r>
              <a:rPr lang="en-US" sz="2000" b="1" dirty="0" smtClean="0">
                <a:solidFill>
                  <a:schemeClr val="accent2">
                    <a:lumMod val="75000"/>
                  </a:schemeClr>
                </a:solidFill>
                <a:latin typeface="Times New Roman" pitchFamily="18" charset="0"/>
                <a:cs typeface="Times New Roman" pitchFamily="18" charset="0"/>
              </a:rPr>
              <a:t>          </a:t>
            </a:r>
            <a:r>
              <a:rPr lang="ar-IQ" sz="2000" b="1" dirty="0" smtClean="0">
                <a:solidFill>
                  <a:schemeClr val="accent2">
                    <a:lumMod val="75000"/>
                  </a:schemeClr>
                </a:solidFill>
                <a:latin typeface="Times New Roman" pitchFamily="18" charset="0"/>
                <a:cs typeface="Times New Roman" pitchFamily="18" charset="0"/>
              </a:rPr>
              <a:t>الأمن </a:t>
            </a:r>
            <a:r>
              <a:rPr lang="ar-IQ" sz="2000" b="1" dirty="0">
                <a:solidFill>
                  <a:schemeClr val="accent2">
                    <a:lumMod val="75000"/>
                  </a:schemeClr>
                </a:solidFill>
                <a:latin typeface="Times New Roman" pitchFamily="18" charset="0"/>
                <a:cs typeface="Times New Roman" pitchFamily="18" charset="0"/>
              </a:rPr>
              <a:t>المادي</a:t>
            </a:r>
            <a:endParaRPr lang="en-US" sz="2000" b="1" dirty="0">
              <a:solidFill>
                <a:schemeClr val="accent2">
                  <a:lumMod val="75000"/>
                </a:schemeClr>
              </a:solidFill>
              <a:latin typeface="Times New Roman" pitchFamily="18" charset="0"/>
              <a:cs typeface="Times New Roman" pitchFamily="18" charset="0"/>
            </a:endParaRPr>
          </a:p>
          <a:p>
            <a:pPr marL="0" indent="0" algn="l" rtl="0">
              <a:buNone/>
            </a:pPr>
            <a:r>
              <a:rPr lang="en-US" sz="2000" b="1" dirty="0">
                <a:solidFill>
                  <a:srgbClr val="00B050"/>
                </a:solidFill>
                <a:latin typeface="Times New Roman" pitchFamily="18" charset="0"/>
                <a:cs typeface="Times New Roman" pitchFamily="18" charset="0"/>
              </a:rPr>
              <a:t>location of the facility                           </a:t>
            </a:r>
            <a:r>
              <a:rPr lang="en-US" sz="2000" b="1" dirty="0" smtClean="0">
                <a:solidFill>
                  <a:srgbClr val="00B050"/>
                </a:solidFill>
                <a:latin typeface="Times New Roman" pitchFamily="18" charset="0"/>
                <a:cs typeface="Times New Roman" pitchFamily="18" charset="0"/>
              </a:rPr>
              <a:t>           </a:t>
            </a:r>
            <a:r>
              <a:rPr lang="ar-IQ" sz="2000" b="1" dirty="0">
                <a:solidFill>
                  <a:srgbClr val="00B050"/>
                </a:solidFill>
                <a:latin typeface="Times New Roman" pitchFamily="18" charset="0"/>
                <a:cs typeface="Times New Roman" pitchFamily="18" charset="0"/>
              </a:rPr>
              <a:t>موقع المنشأة</a:t>
            </a:r>
            <a:r>
              <a:rPr lang="en-US" sz="2000" dirty="0" smtClean="0">
                <a:solidFill>
                  <a:srgbClr val="00B050"/>
                </a:solidFill>
                <a:latin typeface="Times New Roman" pitchFamily="18" charset="0"/>
                <a:cs typeface="Times New Roman" pitchFamily="18" charset="0"/>
              </a:rPr>
              <a:t>                                </a:t>
            </a:r>
          </a:p>
          <a:p>
            <a:pPr marL="0" indent="0" algn="l" rtl="0">
              <a:buNone/>
            </a:pPr>
            <a:r>
              <a:rPr lang="en-US" sz="2000" b="1" dirty="0" smtClean="0">
                <a:solidFill>
                  <a:srgbClr val="00B050"/>
                </a:solidFill>
                <a:latin typeface="Times New Roman" pitchFamily="18" charset="0"/>
                <a:cs typeface="Times New Roman" pitchFamily="18" charset="0"/>
              </a:rPr>
              <a:t>Access controls                                              </a:t>
            </a:r>
            <a:r>
              <a:rPr lang="ar-IQ" sz="2000" b="1" dirty="0">
                <a:solidFill>
                  <a:srgbClr val="00B050"/>
                </a:solidFill>
                <a:latin typeface="Times New Roman" pitchFamily="18" charset="0"/>
                <a:cs typeface="Times New Roman" pitchFamily="18" charset="0"/>
              </a:rPr>
              <a:t>ضوابط الوصول</a:t>
            </a:r>
            <a:r>
              <a:rPr lang="en-US" sz="2000" b="1" dirty="0">
                <a:solidFill>
                  <a:srgbClr val="00B050"/>
                </a:solidFill>
                <a:latin typeface="Times New Roman" pitchFamily="18" charset="0"/>
                <a:cs typeface="Times New Roman" pitchFamily="18" charset="0"/>
              </a:rPr>
              <a:t> </a:t>
            </a:r>
          </a:p>
          <a:p>
            <a:pPr marL="0" indent="0" algn="l" rtl="0">
              <a:buNone/>
            </a:pPr>
            <a:r>
              <a:rPr lang="en-US" sz="2000" b="1" dirty="0" smtClean="0">
                <a:solidFill>
                  <a:srgbClr val="00B050"/>
                </a:solidFill>
                <a:latin typeface="Times New Roman" pitchFamily="18" charset="0"/>
                <a:cs typeface="Times New Roman" pitchFamily="18" charset="0"/>
              </a:rPr>
              <a:t>Signage                                                                       </a:t>
            </a:r>
            <a:r>
              <a:rPr lang="ar-IQ" sz="2000" b="1" dirty="0">
                <a:solidFill>
                  <a:srgbClr val="00B050"/>
                </a:solidFill>
                <a:latin typeface="Times New Roman" pitchFamily="18" charset="0"/>
                <a:cs typeface="Times New Roman" pitchFamily="18" charset="0"/>
              </a:rPr>
              <a:t>لافتات</a:t>
            </a:r>
            <a:r>
              <a:rPr lang="en-US" sz="2000" b="1" dirty="0" smtClean="0">
                <a:solidFill>
                  <a:srgbClr val="00B050"/>
                </a:solidFill>
                <a:latin typeface="Times New Roman" pitchFamily="18" charset="0"/>
                <a:cs typeface="Times New Roman" pitchFamily="18" charset="0"/>
              </a:rPr>
              <a:t>    </a:t>
            </a:r>
          </a:p>
          <a:p>
            <a:pPr marL="0" indent="0" algn="l" rtl="0">
              <a:buNone/>
            </a:pPr>
            <a:r>
              <a:rPr lang="en-US" sz="2000" b="1" dirty="0">
                <a:solidFill>
                  <a:srgbClr val="00B050"/>
                </a:solidFill>
                <a:latin typeface="Times New Roman" pitchFamily="18" charset="0"/>
                <a:cs typeface="Times New Roman" pitchFamily="18" charset="0"/>
              </a:rPr>
              <a:t>Notification </a:t>
            </a:r>
            <a:r>
              <a:rPr lang="en-US" sz="2000" b="1" dirty="0" smtClean="0">
                <a:solidFill>
                  <a:srgbClr val="00B050"/>
                </a:solidFill>
                <a:latin typeface="Times New Roman" pitchFamily="18" charset="0"/>
                <a:cs typeface="Times New Roman" pitchFamily="18" charset="0"/>
              </a:rPr>
              <a:t>Systems                                       </a:t>
            </a:r>
            <a:r>
              <a:rPr lang="ar-IQ" sz="2000" b="1" dirty="0">
                <a:solidFill>
                  <a:srgbClr val="00B050"/>
                </a:solidFill>
                <a:latin typeface="Times New Roman" pitchFamily="18" charset="0"/>
                <a:cs typeface="Times New Roman" pitchFamily="18" charset="0"/>
              </a:rPr>
              <a:t>أنظمة </a:t>
            </a:r>
            <a:r>
              <a:rPr lang="ar-IQ" sz="2000" b="1" dirty="0" smtClean="0">
                <a:solidFill>
                  <a:srgbClr val="00B050"/>
                </a:solidFill>
                <a:latin typeface="Times New Roman" pitchFamily="18" charset="0"/>
                <a:cs typeface="Times New Roman" pitchFamily="18" charset="0"/>
              </a:rPr>
              <a:t>الإخطار</a:t>
            </a:r>
            <a:r>
              <a:rPr lang="en-US" sz="2000" b="1" dirty="0" smtClean="0">
                <a:solidFill>
                  <a:srgbClr val="00B050"/>
                </a:solidFill>
                <a:latin typeface="Times New Roman" pitchFamily="18" charset="0"/>
                <a:cs typeface="Times New Roman" pitchFamily="18" charset="0"/>
              </a:rPr>
              <a:t>     </a:t>
            </a:r>
          </a:p>
          <a:p>
            <a:pPr marL="0" indent="0" algn="l" rtl="0">
              <a:buNone/>
            </a:pPr>
            <a:r>
              <a:rPr lang="en-US" sz="2000" b="1" dirty="0">
                <a:solidFill>
                  <a:schemeClr val="accent2">
                    <a:lumMod val="75000"/>
                  </a:schemeClr>
                </a:solidFill>
                <a:latin typeface="Times New Roman" pitchFamily="18" charset="0"/>
                <a:cs typeface="Times New Roman" pitchFamily="18" charset="0"/>
              </a:rPr>
              <a:t>Personal </a:t>
            </a:r>
            <a:r>
              <a:rPr lang="en-US" sz="2000" b="1" dirty="0" smtClean="0">
                <a:solidFill>
                  <a:schemeClr val="accent2">
                    <a:lumMod val="75000"/>
                  </a:schemeClr>
                </a:solidFill>
                <a:latin typeface="Times New Roman" pitchFamily="18" charset="0"/>
                <a:cs typeface="Times New Roman" pitchFamily="18" charset="0"/>
              </a:rPr>
              <a:t>Security                                           </a:t>
            </a:r>
            <a:r>
              <a:rPr lang="ar-IQ" sz="2000" b="1" dirty="0">
                <a:solidFill>
                  <a:schemeClr val="accent2">
                    <a:lumMod val="75000"/>
                  </a:schemeClr>
                </a:solidFill>
              </a:rPr>
              <a:t>الأمن الشخصي</a:t>
            </a:r>
            <a:endParaRPr lang="en-US" sz="2000" b="1" dirty="0">
              <a:solidFill>
                <a:schemeClr val="accent2">
                  <a:lumMod val="75000"/>
                </a:schemeClr>
              </a:solidFill>
              <a:latin typeface="Times New Roman" pitchFamily="18" charset="0"/>
              <a:cs typeface="Times New Roman" pitchFamily="18" charset="0"/>
            </a:endParaRPr>
          </a:p>
          <a:p>
            <a:pPr marL="0" indent="0" algn="l" rtl="0">
              <a:buNone/>
            </a:pPr>
            <a:r>
              <a:rPr lang="en-US" sz="2000" b="1" dirty="0" smtClean="0">
                <a:solidFill>
                  <a:srgbClr val="00B050"/>
                </a:solidFill>
                <a:latin typeface="Times New Roman" pitchFamily="18" charset="0"/>
                <a:cs typeface="Times New Roman" pitchFamily="18" charset="0"/>
              </a:rPr>
              <a:t>Clearance and approval processes   </a:t>
            </a:r>
            <a:r>
              <a:rPr lang="ar-IQ" sz="2000" b="1" dirty="0" smtClean="0">
                <a:solidFill>
                  <a:srgbClr val="00B050"/>
                </a:solidFill>
                <a:latin typeface="Times New Roman" pitchFamily="18" charset="0"/>
                <a:cs typeface="Times New Roman" pitchFamily="18" charset="0"/>
              </a:rPr>
              <a:t>عمليات التخليص والموافقة</a:t>
            </a:r>
            <a:r>
              <a:rPr lang="en-US" sz="2000" b="1" dirty="0" smtClean="0">
                <a:solidFill>
                  <a:srgbClr val="00B050"/>
                </a:solidFill>
                <a:latin typeface="Times New Roman" pitchFamily="18" charset="0"/>
                <a:cs typeface="Times New Roman" pitchFamily="18" charset="0"/>
              </a:rPr>
              <a:t>   </a:t>
            </a:r>
          </a:p>
          <a:p>
            <a:pPr marL="0" indent="0" algn="l" rtl="0">
              <a:buNone/>
            </a:pPr>
            <a:r>
              <a:rPr lang="en-US" sz="2000" b="1" dirty="0" smtClean="0">
                <a:solidFill>
                  <a:srgbClr val="00B050"/>
                </a:solidFill>
                <a:latin typeface="Times New Roman" pitchFamily="18" charset="0"/>
                <a:cs typeface="Times New Roman" pitchFamily="18" charset="0"/>
              </a:rPr>
              <a:t>Personal </a:t>
            </a:r>
            <a:r>
              <a:rPr lang="en-US" sz="2000" b="1" dirty="0">
                <a:solidFill>
                  <a:srgbClr val="00B050"/>
                </a:solidFill>
                <a:latin typeface="Times New Roman" pitchFamily="18" charset="0"/>
                <a:cs typeface="Times New Roman" pitchFamily="18" charset="0"/>
              </a:rPr>
              <a:t>Management                     </a:t>
            </a:r>
            <a:r>
              <a:rPr lang="en-US" sz="2000" b="1" dirty="0" smtClean="0">
                <a:solidFill>
                  <a:srgbClr val="00B050"/>
                </a:solidFill>
                <a:latin typeface="Times New Roman" pitchFamily="18" charset="0"/>
                <a:cs typeface="Times New Roman" pitchFamily="18" charset="0"/>
              </a:rPr>
              <a:t>               </a:t>
            </a:r>
            <a:r>
              <a:rPr lang="ar-IQ" sz="2000" b="1" dirty="0">
                <a:solidFill>
                  <a:srgbClr val="00B050"/>
                </a:solidFill>
                <a:latin typeface="Times New Roman" pitchFamily="18" charset="0"/>
                <a:cs typeface="Times New Roman" pitchFamily="18" charset="0"/>
              </a:rPr>
              <a:t>ادارة شخصية</a:t>
            </a:r>
            <a:r>
              <a:rPr lang="en-US" sz="2000" b="1" dirty="0">
                <a:solidFill>
                  <a:srgbClr val="00B050"/>
                </a:solidFill>
                <a:latin typeface="Times New Roman" pitchFamily="18" charset="0"/>
                <a:cs typeface="Times New Roman" pitchFamily="18" charset="0"/>
              </a:rPr>
              <a:t>   </a:t>
            </a:r>
            <a:endParaRPr lang="en-US" sz="2000" b="1" dirty="0" smtClean="0">
              <a:solidFill>
                <a:srgbClr val="00B050"/>
              </a:solidFill>
              <a:latin typeface="Times New Roman" pitchFamily="18" charset="0"/>
              <a:cs typeface="Times New Roman" pitchFamily="18" charset="0"/>
            </a:endParaRPr>
          </a:p>
          <a:p>
            <a:pPr marL="0" indent="0" algn="l" rtl="0">
              <a:buNone/>
            </a:pPr>
            <a:r>
              <a:rPr lang="en-US" sz="2000" b="1" dirty="0">
                <a:solidFill>
                  <a:schemeClr val="accent2">
                    <a:lumMod val="75000"/>
                  </a:schemeClr>
                </a:solidFill>
                <a:latin typeface="Times New Roman" pitchFamily="18" charset="0"/>
                <a:cs typeface="Times New Roman" pitchFamily="18" charset="0"/>
              </a:rPr>
              <a:t>Data Security </a:t>
            </a:r>
            <a:r>
              <a:rPr lang="en-US" sz="2000" b="1" dirty="0" smtClean="0">
                <a:solidFill>
                  <a:schemeClr val="accent2">
                    <a:lumMod val="75000"/>
                  </a:schemeClr>
                </a:solidFill>
                <a:latin typeface="Times New Roman" pitchFamily="18" charset="0"/>
                <a:cs typeface="Times New Roman" pitchFamily="18" charset="0"/>
              </a:rPr>
              <a:t>                                                    </a:t>
            </a:r>
            <a:r>
              <a:rPr lang="ar-IQ" sz="2000" b="1" dirty="0">
                <a:solidFill>
                  <a:schemeClr val="accent2">
                    <a:lumMod val="75000"/>
                  </a:schemeClr>
                </a:solidFill>
              </a:rPr>
              <a:t>أمن </a:t>
            </a:r>
            <a:r>
              <a:rPr lang="ar-IQ" sz="2000" b="1" dirty="0" smtClean="0">
                <a:solidFill>
                  <a:schemeClr val="accent2">
                    <a:lumMod val="75000"/>
                  </a:schemeClr>
                </a:solidFill>
              </a:rPr>
              <a:t>البيانات</a:t>
            </a:r>
            <a:r>
              <a:rPr lang="en-US" sz="2000" b="1" dirty="0" smtClean="0">
                <a:solidFill>
                  <a:schemeClr val="accent2">
                    <a:lumMod val="75000"/>
                  </a:schemeClr>
                </a:solidFill>
              </a:rPr>
              <a:t> </a:t>
            </a:r>
            <a:r>
              <a:rPr lang="en-US" sz="2000" b="1" dirty="0" smtClean="0">
                <a:solidFill>
                  <a:schemeClr val="accent2">
                    <a:lumMod val="75000"/>
                  </a:schemeClr>
                </a:solidFill>
                <a:latin typeface="Times New Roman" pitchFamily="18" charset="0"/>
                <a:cs typeface="Times New Roman" pitchFamily="18" charset="0"/>
              </a:rPr>
              <a:t>  </a:t>
            </a:r>
          </a:p>
          <a:p>
            <a:pPr marL="0" indent="0" algn="l" rtl="0">
              <a:buNone/>
            </a:pPr>
            <a:r>
              <a:rPr lang="en-US" sz="2000" b="1" dirty="0" smtClean="0">
                <a:solidFill>
                  <a:srgbClr val="00B050"/>
                </a:solidFill>
                <a:latin typeface="Times New Roman" pitchFamily="18" charset="0"/>
                <a:cs typeface="Times New Roman" pitchFamily="18" charset="0"/>
              </a:rPr>
              <a:t>inventory </a:t>
            </a:r>
            <a:r>
              <a:rPr lang="en-US" sz="2000" b="1" dirty="0">
                <a:solidFill>
                  <a:srgbClr val="00B050"/>
                </a:solidFill>
                <a:latin typeface="Times New Roman" pitchFamily="18" charset="0"/>
                <a:cs typeface="Times New Roman" pitchFamily="18" charset="0"/>
              </a:rPr>
              <a:t>control                                </a:t>
            </a:r>
            <a:r>
              <a:rPr lang="en-US" sz="2000" b="1" dirty="0" smtClean="0">
                <a:solidFill>
                  <a:srgbClr val="00B050"/>
                </a:solidFill>
                <a:latin typeface="Times New Roman" pitchFamily="18" charset="0"/>
                <a:cs typeface="Times New Roman" pitchFamily="18" charset="0"/>
              </a:rPr>
              <a:t>           </a:t>
            </a:r>
            <a:r>
              <a:rPr lang="ar-IQ" sz="2000" b="1" dirty="0" smtClean="0">
                <a:solidFill>
                  <a:srgbClr val="00B050"/>
                </a:solidFill>
                <a:latin typeface="Times New Roman" pitchFamily="18" charset="0"/>
                <a:cs typeface="Times New Roman" pitchFamily="18" charset="0"/>
              </a:rPr>
              <a:t>مراقبة </a:t>
            </a:r>
            <a:r>
              <a:rPr lang="ar-IQ" sz="2000" b="1" dirty="0">
                <a:solidFill>
                  <a:srgbClr val="00B050"/>
                </a:solidFill>
                <a:latin typeface="Times New Roman" pitchFamily="18" charset="0"/>
                <a:cs typeface="Times New Roman" pitchFamily="18" charset="0"/>
              </a:rPr>
              <a:t>المخزون</a:t>
            </a:r>
            <a:endParaRPr lang="en-US" sz="2000" b="1" dirty="0">
              <a:solidFill>
                <a:srgbClr val="00B050"/>
              </a:solidFill>
              <a:latin typeface="Times New Roman" pitchFamily="18" charset="0"/>
              <a:cs typeface="Times New Roman" pitchFamily="18" charset="0"/>
            </a:endParaRPr>
          </a:p>
          <a:p>
            <a:pPr marL="0" indent="0" algn="l" rtl="0">
              <a:buNone/>
            </a:pPr>
            <a:r>
              <a:rPr lang="en-US" sz="2000" b="1" dirty="0">
                <a:solidFill>
                  <a:srgbClr val="00B050"/>
                </a:solidFill>
                <a:latin typeface="Times New Roman" pitchFamily="18" charset="0"/>
                <a:cs typeface="Times New Roman" pitchFamily="18" charset="0"/>
              </a:rPr>
              <a:t>Document </a:t>
            </a:r>
            <a:r>
              <a:rPr lang="en-US" sz="2000" b="1" dirty="0" smtClean="0">
                <a:solidFill>
                  <a:srgbClr val="00B050"/>
                </a:solidFill>
                <a:latin typeface="Times New Roman" pitchFamily="18" charset="0"/>
                <a:cs typeface="Times New Roman" pitchFamily="18" charset="0"/>
              </a:rPr>
              <a:t>Sharing                                     </a:t>
            </a:r>
            <a:r>
              <a:rPr lang="ar-IQ" sz="2000" b="1" dirty="0">
                <a:solidFill>
                  <a:srgbClr val="00B050"/>
                </a:solidFill>
              </a:rPr>
              <a:t>مشاركة المستندات</a:t>
            </a:r>
            <a:r>
              <a:rPr lang="en-US" sz="2000" b="1" dirty="0" smtClean="0">
                <a:solidFill>
                  <a:schemeClr val="accent2">
                    <a:lumMod val="75000"/>
                  </a:schemeClr>
                </a:solidFill>
                <a:latin typeface="Times New Roman" pitchFamily="18" charset="0"/>
                <a:cs typeface="Times New Roman" pitchFamily="18" charset="0"/>
              </a:rPr>
              <a:t>  </a:t>
            </a:r>
          </a:p>
          <a:p>
            <a:pPr marL="0" indent="0" algn="l" rtl="0">
              <a:buNone/>
            </a:pPr>
            <a:r>
              <a:rPr lang="en-US" sz="2000" b="1" dirty="0">
                <a:solidFill>
                  <a:srgbClr val="00B050"/>
                </a:solidFill>
                <a:latin typeface="Times New Roman" pitchFamily="18" charset="0"/>
                <a:cs typeface="Times New Roman" pitchFamily="18" charset="0"/>
              </a:rPr>
              <a:t>Information system Control          </a:t>
            </a:r>
            <a:r>
              <a:rPr lang="en-US" sz="2000" b="1" dirty="0" smtClean="0">
                <a:solidFill>
                  <a:srgbClr val="00B050"/>
                </a:solidFill>
                <a:latin typeface="Times New Roman" pitchFamily="18" charset="0"/>
                <a:cs typeface="Times New Roman" pitchFamily="18" charset="0"/>
              </a:rPr>
              <a:t>  </a:t>
            </a:r>
            <a:r>
              <a:rPr lang="ar-IQ" sz="2000" b="1" dirty="0">
                <a:solidFill>
                  <a:srgbClr val="00B050"/>
                </a:solidFill>
                <a:latin typeface="Times New Roman" pitchFamily="18" charset="0"/>
                <a:cs typeface="Times New Roman" pitchFamily="18" charset="0"/>
              </a:rPr>
              <a:t>التحكم في نظام </a:t>
            </a:r>
            <a:r>
              <a:rPr lang="ar-IQ" sz="2000" b="1" dirty="0" smtClean="0">
                <a:solidFill>
                  <a:srgbClr val="00B050"/>
                </a:solidFill>
                <a:latin typeface="Times New Roman" pitchFamily="18" charset="0"/>
                <a:cs typeface="Times New Roman" pitchFamily="18" charset="0"/>
              </a:rPr>
              <a:t>المعلومات</a:t>
            </a:r>
            <a:r>
              <a:rPr lang="en-US" sz="2000" b="1" dirty="0" smtClean="0">
                <a:solidFill>
                  <a:srgbClr val="00B050"/>
                </a:solidFill>
                <a:latin typeface="Times New Roman" pitchFamily="18" charset="0"/>
                <a:cs typeface="Times New Roman" pitchFamily="18" charset="0"/>
              </a:rPr>
              <a:t> </a:t>
            </a:r>
          </a:p>
          <a:p>
            <a:pPr marL="0" indent="0" algn="l" rtl="0">
              <a:buNone/>
            </a:pPr>
            <a:r>
              <a:rPr lang="en-US" sz="2000" b="1" dirty="0">
                <a:solidFill>
                  <a:schemeClr val="accent2">
                    <a:lumMod val="75000"/>
                  </a:schemeClr>
                </a:solidFill>
                <a:latin typeface="Times New Roman" pitchFamily="18" charset="0"/>
                <a:cs typeface="Times New Roman" pitchFamily="18" charset="0"/>
              </a:rPr>
              <a:t>Pathogen </a:t>
            </a:r>
            <a:r>
              <a:rPr lang="en-US" sz="2000" b="1" dirty="0" smtClean="0">
                <a:solidFill>
                  <a:schemeClr val="accent2">
                    <a:lumMod val="75000"/>
                  </a:schemeClr>
                </a:solidFill>
                <a:latin typeface="Times New Roman" pitchFamily="18" charset="0"/>
                <a:cs typeface="Times New Roman" pitchFamily="18" charset="0"/>
              </a:rPr>
              <a:t>Security </a:t>
            </a:r>
            <a:r>
              <a:rPr lang="ar-IQ" sz="2000" b="1" dirty="0" smtClean="0">
                <a:solidFill>
                  <a:schemeClr val="accent2">
                    <a:lumMod val="75000"/>
                  </a:schemeClr>
                </a:solidFill>
                <a:latin typeface="Times New Roman" pitchFamily="18" charset="0"/>
                <a:cs typeface="Times New Roman" pitchFamily="18" charset="0"/>
              </a:rPr>
              <a:t>(الجراثيم أو المسببات </a:t>
            </a:r>
            <a:r>
              <a:rPr lang="ar-IQ" sz="2000" b="1" dirty="0" err="1" smtClean="0">
                <a:solidFill>
                  <a:schemeClr val="accent2">
                    <a:lumMod val="75000"/>
                  </a:schemeClr>
                </a:solidFill>
                <a:latin typeface="Times New Roman" pitchFamily="18" charset="0"/>
                <a:cs typeface="Times New Roman" pitchFamily="18" charset="0"/>
              </a:rPr>
              <a:t>الأمراضية</a:t>
            </a:r>
            <a:r>
              <a:rPr lang="ar-IQ" sz="2000" b="1" dirty="0" smtClean="0">
                <a:solidFill>
                  <a:schemeClr val="accent2">
                    <a:lumMod val="75000"/>
                  </a:schemeClr>
                </a:solidFill>
                <a:latin typeface="Times New Roman" pitchFamily="18" charset="0"/>
                <a:cs typeface="Times New Roman" pitchFamily="18" charset="0"/>
              </a:rPr>
              <a:t>)</a:t>
            </a:r>
            <a:r>
              <a:rPr lang="en-US" sz="2000" b="1" dirty="0" smtClean="0">
                <a:solidFill>
                  <a:schemeClr val="accent2">
                    <a:lumMod val="75000"/>
                  </a:schemeClr>
                </a:solidFill>
                <a:latin typeface="Times New Roman" pitchFamily="18" charset="0"/>
                <a:cs typeface="Times New Roman" pitchFamily="18" charset="0"/>
              </a:rPr>
              <a:t> </a:t>
            </a:r>
            <a:r>
              <a:rPr lang="ar-IQ" sz="2000" b="1" dirty="0" smtClean="0"/>
              <a:t>أمن </a:t>
            </a:r>
            <a:r>
              <a:rPr lang="ar-IQ" sz="2000" b="1" dirty="0"/>
              <a:t>الممرض</a:t>
            </a:r>
            <a:r>
              <a:rPr lang="en-US" sz="2000" b="1" dirty="0" smtClean="0">
                <a:solidFill>
                  <a:schemeClr val="accent2">
                    <a:lumMod val="75000"/>
                  </a:schemeClr>
                </a:solidFill>
                <a:latin typeface="Times New Roman" pitchFamily="18" charset="0"/>
                <a:cs typeface="Times New Roman" pitchFamily="18" charset="0"/>
              </a:rPr>
              <a:t>   </a:t>
            </a:r>
          </a:p>
          <a:p>
            <a:pPr marL="0" indent="0" algn="l" rtl="0">
              <a:buNone/>
            </a:pPr>
            <a:r>
              <a:rPr lang="en-US" sz="2000" b="1" dirty="0">
                <a:solidFill>
                  <a:srgbClr val="00B050"/>
                </a:solidFill>
                <a:latin typeface="Times New Roman" pitchFamily="18" charset="0"/>
                <a:cs typeface="Times New Roman" pitchFamily="18" charset="0"/>
              </a:rPr>
              <a:t>Sample </a:t>
            </a:r>
            <a:r>
              <a:rPr lang="en-US" sz="2000" b="1" dirty="0" smtClean="0">
                <a:solidFill>
                  <a:srgbClr val="00B050"/>
                </a:solidFill>
                <a:latin typeface="Times New Roman" pitchFamily="18" charset="0"/>
                <a:cs typeface="Times New Roman" pitchFamily="18" charset="0"/>
              </a:rPr>
              <a:t>Storage                                                  </a:t>
            </a:r>
            <a:r>
              <a:rPr lang="ar-IQ" sz="2000" b="1" dirty="0">
                <a:solidFill>
                  <a:srgbClr val="00B050"/>
                </a:solidFill>
              </a:rPr>
              <a:t>تخزين العينة</a:t>
            </a:r>
            <a:endParaRPr lang="en-US" sz="2000" b="1" dirty="0" smtClean="0">
              <a:solidFill>
                <a:srgbClr val="00B050"/>
              </a:solidFill>
              <a:latin typeface="Times New Roman" pitchFamily="18" charset="0"/>
              <a:cs typeface="Times New Roman" pitchFamily="18" charset="0"/>
            </a:endParaRPr>
          </a:p>
          <a:p>
            <a:pPr marL="0" indent="0" algn="l" rtl="0">
              <a:buNone/>
            </a:pPr>
            <a:r>
              <a:rPr lang="en-US" sz="2000" b="1" dirty="0">
                <a:solidFill>
                  <a:srgbClr val="00B050"/>
                </a:solidFill>
                <a:latin typeface="Times New Roman" pitchFamily="18" charset="0"/>
                <a:cs typeface="Times New Roman" pitchFamily="18" charset="0"/>
              </a:rPr>
              <a:t>Transfer </a:t>
            </a:r>
            <a:r>
              <a:rPr lang="en-US" sz="2000" b="1" dirty="0" smtClean="0">
                <a:solidFill>
                  <a:srgbClr val="00B050"/>
                </a:solidFill>
                <a:latin typeface="Times New Roman" pitchFamily="18" charset="0"/>
                <a:cs typeface="Times New Roman" pitchFamily="18" charset="0"/>
              </a:rPr>
              <a:t>Control                                             </a:t>
            </a:r>
            <a:r>
              <a:rPr lang="ar-IQ" sz="2000" b="1" dirty="0">
                <a:solidFill>
                  <a:srgbClr val="00B050"/>
                </a:solidFill>
              </a:rPr>
              <a:t>التحكم في النقل</a:t>
            </a:r>
            <a:endParaRPr lang="en-US" sz="2000" b="1" dirty="0">
              <a:solidFill>
                <a:srgbClr val="00B050"/>
              </a:solidFill>
              <a:latin typeface="Times New Roman" pitchFamily="18" charset="0"/>
              <a:cs typeface="Times New Roman" pitchFamily="18" charset="0"/>
            </a:endParaRPr>
          </a:p>
          <a:p>
            <a:pPr marL="0" indent="0" algn="l" rtl="0">
              <a:buNone/>
            </a:pPr>
            <a:r>
              <a:rPr lang="en-US" sz="2000" b="1" dirty="0">
                <a:solidFill>
                  <a:srgbClr val="00B050"/>
                </a:solidFill>
                <a:latin typeface="Times New Roman" pitchFamily="18" charset="0"/>
                <a:cs typeface="Times New Roman" pitchFamily="18" charset="0"/>
              </a:rPr>
              <a:t>Transport </a:t>
            </a:r>
            <a:r>
              <a:rPr lang="en-US" sz="2000" b="1" dirty="0" smtClean="0">
                <a:solidFill>
                  <a:srgbClr val="00B050"/>
                </a:solidFill>
                <a:latin typeface="Times New Roman" pitchFamily="18" charset="0"/>
                <a:cs typeface="Times New Roman" pitchFamily="18" charset="0"/>
              </a:rPr>
              <a:t>surveillance (control)                                     </a:t>
            </a:r>
            <a:r>
              <a:rPr lang="en-US" sz="2000" dirty="0" smtClean="0">
                <a:solidFill>
                  <a:srgbClr val="00B050"/>
                </a:solidFill>
              </a:rPr>
              <a:t> </a:t>
            </a:r>
            <a:r>
              <a:rPr lang="ar-IQ" sz="2000" dirty="0" smtClean="0">
                <a:solidFill>
                  <a:srgbClr val="00B050"/>
                </a:solidFill>
              </a:rPr>
              <a:t> </a:t>
            </a:r>
            <a:r>
              <a:rPr lang="ar-IQ" sz="2000" b="1" dirty="0" smtClean="0">
                <a:solidFill>
                  <a:srgbClr val="00B050"/>
                </a:solidFill>
              </a:rPr>
              <a:t>مراقبة </a:t>
            </a:r>
            <a:r>
              <a:rPr lang="ar-IQ" sz="2000" b="1" dirty="0">
                <a:solidFill>
                  <a:srgbClr val="00B050"/>
                </a:solidFill>
              </a:rPr>
              <a:t>النقل</a:t>
            </a:r>
            <a:endParaRPr lang="en-US" sz="2000" b="1" dirty="0" smtClean="0">
              <a:solidFill>
                <a:srgbClr val="00B050"/>
              </a:solidFill>
              <a:latin typeface="Times New Roman" pitchFamily="18" charset="0"/>
              <a:cs typeface="Times New Roman" pitchFamily="18" charset="0"/>
            </a:endParaRPr>
          </a:p>
          <a:p>
            <a:pPr marL="0" indent="0" algn="l" rtl="0">
              <a:buNone/>
            </a:pPr>
            <a:r>
              <a:rPr lang="en-US" sz="2000" b="1" dirty="0">
                <a:solidFill>
                  <a:srgbClr val="00B050"/>
                </a:solidFill>
                <a:latin typeface="Times New Roman" pitchFamily="18" charset="0"/>
                <a:cs typeface="Times New Roman" pitchFamily="18" charset="0"/>
              </a:rPr>
              <a:t>Inactivation and Disposal </a:t>
            </a:r>
            <a:r>
              <a:rPr lang="en-US" sz="2000" b="1" dirty="0" smtClean="0">
                <a:solidFill>
                  <a:srgbClr val="00B050"/>
                </a:solidFill>
                <a:latin typeface="Times New Roman" pitchFamily="18" charset="0"/>
                <a:cs typeface="Times New Roman" pitchFamily="18" charset="0"/>
              </a:rPr>
              <a:t>                           </a:t>
            </a:r>
            <a:r>
              <a:rPr lang="ar-IQ" sz="2000" b="1" dirty="0">
                <a:solidFill>
                  <a:srgbClr val="00B050"/>
                </a:solidFill>
              </a:rPr>
              <a:t>التعطيل والتخلص</a:t>
            </a:r>
            <a:r>
              <a:rPr lang="en-US" sz="2000" b="1" dirty="0" smtClean="0">
                <a:solidFill>
                  <a:srgbClr val="00B050"/>
                </a:solidFill>
                <a:latin typeface="Times New Roman" pitchFamily="18" charset="0"/>
                <a:cs typeface="Times New Roman" pitchFamily="18" charset="0"/>
              </a:rPr>
              <a:t> </a:t>
            </a:r>
            <a:r>
              <a:rPr lang="en-US" sz="2000" b="1" dirty="0" smtClean="0">
                <a:solidFill>
                  <a:schemeClr val="accent2">
                    <a:lumMod val="75000"/>
                  </a:schemeClr>
                </a:solidFill>
                <a:latin typeface="Times New Roman" pitchFamily="18" charset="0"/>
                <a:cs typeface="Times New Roman" pitchFamily="18" charset="0"/>
              </a:rPr>
              <a:t>                                                                                                                                           </a:t>
            </a:r>
            <a:endParaRPr lang="en-US" sz="2000" b="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8529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1143000"/>
          </a:xfrm>
        </p:spPr>
        <p:txBody>
          <a:bodyPr>
            <a:normAutofit/>
          </a:bodyPr>
          <a:lstStyle/>
          <a:p>
            <a:pPr algn="l" rtl="0"/>
            <a:r>
              <a:rPr lang="en-US" sz="4000" b="1" dirty="0" smtClean="0">
                <a:solidFill>
                  <a:srgbClr val="0070C0"/>
                </a:solidFill>
                <a:latin typeface="Times New Roman" pitchFamily="18" charset="0"/>
                <a:cs typeface="Times New Roman" pitchFamily="18" charset="0"/>
              </a:rPr>
              <a:t>Biosafety Levels</a:t>
            </a:r>
            <a:endParaRPr lang="en-US" sz="4000" b="1" dirty="0">
              <a:solidFill>
                <a:srgbClr val="0070C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179512" y="1268760"/>
            <a:ext cx="8784976" cy="5328592"/>
          </a:xfrm>
        </p:spPr>
        <p:txBody>
          <a:bodyPr>
            <a:normAutofit fontScale="85000" lnSpcReduction="20000"/>
          </a:bodyPr>
          <a:lstStyle/>
          <a:p>
            <a:pPr marL="0" indent="0" algn="l" rtl="0">
              <a:buNone/>
            </a:pPr>
            <a:r>
              <a:rPr lang="en-US" b="1" dirty="0">
                <a:solidFill>
                  <a:srgbClr val="0070C0"/>
                </a:solidFill>
                <a:latin typeface="Times New Roman" pitchFamily="18" charset="0"/>
                <a:cs typeface="Times New Roman" pitchFamily="18" charset="0"/>
              </a:rPr>
              <a:t>Biosafety </a:t>
            </a:r>
            <a:r>
              <a:rPr lang="en-US" b="1" dirty="0" smtClean="0">
                <a:solidFill>
                  <a:srgbClr val="0070C0"/>
                </a:solidFill>
                <a:latin typeface="Times New Roman" pitchFamily="18" charset="0"/>
                <a:cs typeface="Times New Roman" pitchFamily="18" charset="0"/>
              </a:rPr>
              <a:t>Level -1</a:t>
            </a:r>
            <a:endParaRPr lang="en-US" b="1" dirty="0" smtClean="0">
              <a:solidFill>
                <a:srgbClr val="FF00FF"/>
              </a:solidFill>
              <a:latin typeface="Times New Roman" pitchFamily="18" charset="0"/>
              <a:cs typeface="Times New Roman" pitchFamily="18" charset="0"/>
            </a:endParaRPr>
          </a:p>
          <a:p>
            <a:pPr marL="0" indent="0" algn="l" rtl="0">
              <a:buNone/>
            </a:pPr>
            <a:r>
              <a:rPr lang="hy-AM" b="1" dirty="0" smtClean="0">
                <a:solidFill>
                  <a:srgbClr val="FF00FF"/>
                </a:solidFill>
                <a:latin typeface="Times New Roman" pitchFamily="18" charset="0"/>
                <a:cs typeface="Times New Roman" pitchFamily="18" charset="0"/>
              </a:rPr>
              <a:t>֍</a:t>
            </a:r>
            <a:r>
              <a:rPr lang="en-US" b="1" dirty="0" smtClean="0">
                <a:latin typeface="Times New Roman" pitchFamily="18" charset="0"/>
                <a:cs typeface="Times New Roman" pitchFamily="18" charset="0"/>
              </a:rPr>
              <a:t>Laboratory Have Doo</a:t>
            </a:r>
            <a:r>
              <a:rPr lang="en-US" b="1" dirty="0">
                <a:latin typeface="Times New Roman" pitchFamily="18" charset="0"/>
                <a:cs typeface="Times New Roman" pitchFamily="18" charset="0"/>
              </a:rPr>
              <a:t>r</a:t>
            </a:r>
            <a:r>
              <a:rPr lang="en-US" b="1" dirty="0" smtClean="0">
                <a:latin typeface="Times New Roman" pitchFamily="18" charset="0"/>
                <a:cs typeface="Times New Roman" pitchFamily="18" charset="0"/>
              </a:rPr>
              <a:t>s</a:t>
            </a:r>
          </a:p>
          <a:p>
            <a:pPr marL="0" indent="0" algn="l" rtl="0">
              <a:buNone/>
            </a:pPr>
            <a:r>
              <a:rPr lang="hy-AM" b="1" dirty="0">
                <a:solidFill>
                  <a:srgbClr val="FF00FF"/>
                </a:solidFill>
                <a:latin typeface="Times New Roman" pitchFamily="18" charset="0"/>
                <a:cs typeface="Times New Roman" pitchFamily="18" charset="0"/>
              </a:rPr>
              <a:t>֍</a:t>
            </a:r>
            <a:r>
              <a:rPr lang="en-US" b="1" dirty="0" smtClean="0">
                <a:latin typeface="Times New Roman" pitchFamily="18" charset="0"/>
                <a:cs typeface="Times New Roman" pitchFamily="18" charset="0"/>
              </a:rPr>
              <a:t>Contain Sinks</a:t>
            </a:r>
          </a:p>
          <a:p>
            <a:pPr marL="0" indent="0" algn="l" rtl="0">
              <a:buNone/>
            </a:pPr>
            <a:r>
              <a:rPr lang="hy-AM" b="1" dirty="0">
                <a:solidFill>
                  <a:srgbClr val="FF00FF"/>
                </a:solidFill>
                <a:latin typeface="Times New Roman" pitchFamily="18" charset="0"/>
                <a:cs typeface="Times New Roman" pitchFamily="18" charset="0"/>
              </a:rPr>
              <a:t>֍</a:t>
            </a:r>
            <a:r>
              <a:rPr lang="en-US" b="1" dirty="0" smtClean="0">
                <a:latin typeface="Times New Roman" pitchFamily="18" charset="0"/>
                <a:cs typeface="Times New Roman" pitchFamily="18" charset="0"/>
              </a:rPr>
              <a:t>Surfaces are easy to clean</a:t>
            </a:r>
          </a:p>
          <a:p>
            <a:pPr marL="0" indent="0" algn="l" rtl="0">
              <a:buNone/>
            </a:pPr>
            <a:r>
              <a:rPr lang="hy-AM" b="1" dirty="0">
                <a:solidFill>
                  <a:srgbClr val="FF00FF"/>
                </a:solidFill>
                <a:latin typeface="Times New Roman" pitchFamily="18" charset="0"/>
                <a:cs typeface="Times New Roman" pitchFamily="18" charset="0"/>
              </a:rPr>
              <a:t>֍</a:t>
            </a:r>
            <a:r>
              <a:rPr lang="en-US" b="1" dirty="0" smtClean="0">
                <a:latin typeface="Times New Roman" pitchFamily="18" charset="0"/>
                <a:cs typeface="Times New Roman" pitchFamily="18" charset="0"/>
              </a:rPr>
              <a:t>Tables are water resistant</a:t>
            </a:r>
          </a:p>
          <a:p>
            <a:pPr marL="0" indent="0" algn="l" rtl="0">
              <a:buNone/>
            </a:pPr>
            <a:r>
              <a:rPr lang="hy-AM" b="1" dirty="0">
                <a:solidFill>
                  <a:srgbClr val="FF00FF"/>
                </a:solidFill>
                <a:latin typeface="Times New Roman" pitchFamily="18" charset="0"/>
                <a:cs typeface="Times New Roman" pitchFamily="18" charset="0"/>
              </a:rPr>
              <a:t>֍</a:t>
            </a:r>
            <a:r>
              <a:rPr lang="en-US" b="1" dirty="0" smtClean="0">
                <a:latin typeface="Times New Roman" pitchFamily="18" charset="0"/>
                <a:cs typeface="Times New Roman" pitchFamily="18" charset="0"/>
              </a:rPr>
              <a:t>Windows are screened</a:t>
            </a:r>
            <a:endParaRPr lang="ar-IQ" b="1" dirty="0" smtClean="0">
              <a:latin typeface="Times New Roman" pitchFamily="18" charset="0"/>
              <a:cs typeface="Times New Roman" pitchFamily="18" charset="0"/>
            </a:endParaRPr>
          </a:p>
          <a:p>
            <a:pPr marL="0" indent="0" algn="l" rtl="0">
              <a:buNone/>
            </a:pPr>
            <a:endParaRPr lang="ar-IQ" b="1" dirty="0">
              <a:latin typeface="Times New Roman" pitchFamily="18" charset="0"/>
              <a:cs typeface="Times New Roman" pitchFamily="18" charset="0"/>
            </a:endParaRPr>
          </a:p>
          <a:p>
            <a:pPr marL="0" indent="0">
              <a:buNone/>
            </a:pPr>
            <a:r>
              <a:rPr lang="ar-IQ" b="1" dirty="0"/>
              <a:t>السلامة الحيوية المستوى -1 </a:t>
            </a:r>
            <a:r>
              <a:rPr lang="ar-IQ" b="1" dirty="0" smtClean="0"/>
              <a:t> </a:t>
            </a:r>
            <a:endParaRPr lang="en-US" b="1" dirty="0" smtClean="0"/>
          </a:p>
          <a:p>
            <a:pPr marL="0" indent="0">
              <a:buNone/>
            </a:pPr>
            <a:r>
              <a:rPr lang="hy-AM" b="1" dirty="0"/>
              <a:t>֍ </a:t>
            </a:r>
            <a:r>
              <a:rPr lang="ar-IQ" b="1" dirty="0"/>
              <a:t>المختبر له </a:t>
            </a:r>
            <a:r>
              <a:rPr lang="ar-IQ" b="1" dirty="0" smtClean="0"/>
              <a:t>أبواب</a:t>
            </a:r>
            <a:endParaRPr lang="en-US" b="1" dirty="0" smtClean="0"/>
          </a:p>
          <a:p>
            <a:pPr marL="0" indent="0">
              <a:buNone/>
            </a:pPr>
            <a:r>
              <a:rPr lang="hy-AM" b="1" dirty="0" smtClean="0"/>
              <a:t> </a:t>
            </a:r>
            <a:r>
              <a:rPr lang="hy-AM" b="1" dirty="0"/>
              <a:t>֍ </a:t>
            </a:r>
            <a:r>
              <a:rPr lang="ar-IQ" b="1" dirty="0" smtClean="0"/>
              <a:t>يحتوي </a:t>
            </a:r>
            <a:r>
              <a:rPr lang="ar-IQ" b="1" dirty="0"/>
              <a:t>على </a:t>
            </a:r>
            <a:r>
              <a:rPr lang="ar-IQ" b="1" dirty="0" smtClean="0"/>
              <a:t>مغاسل</a:t>
            </a:r>
          </a:p>
          <a:p>
            <a:pPr marL="0" indent="0">
              <a:buNone/>
            </a:pPr>
            <a:r>
              <a:rPr lang="hy-AM" b="1" dirty="0" smtClean="0"/>
              <a:t> </a:t>
            </a:r>
            <a:r>
              <a:rPr lang="hy-AM" b="1" dirty="0"/>
              <a:t>֍ </a:t>
            </a:r>
            <a:r>
              <a:rPr lang="ar-IQ" b="1" dirty="0" smtClean="0"/>
              <a:t>الأسطح </a:t>
            </a:r>
            <a:r>
              <a:rPr lang="ar-IQ" b="1" dirty="0"/>
              <a:t>سهلة التنظيف الطاولات مقاومة </a:t>
            </a:r>
            <a:r>
              <a:rPr lang="ar-IQ" b="1" dirty="0" smtClean="0"/>
              <a:t>للماء</a:t>
            </a:r>
          </a:p>
          <a:p>
            <a:pPr marL="0" indent="0">
              <a:buNone/>
            </a:pPr>
            <a:r>
              <a:rPr lang="hy-AM" b="1" dirty="0"/>
              <a:t>֍</a:t>
            </a:r>
            <a:r>
              <a:rPr lang="hy-AM" b="1" dirty="0" smtClean="0"/>
              <a:t> </a:t>
            </a:r>
            <a:r>
              <a:rPr lang="ar-IQ" b="1" dirty="0"/>
              <a:t>يتم فحص النوافذ</a:t>
            </a:r>
            <a:endParaRPr lang="ar-IQ" b="1" dirty="0" smtClean="0"/>
          </a:p>
        </p:txBody>
      </p:sp>
    </p:spTree>
    <p:extLst>
      <p:ext uri="{BB962C8B-B14F-4D97-AF65-F5344CB8AC3E}">
        <p14:creationId xmlns:p14="http://schemas.microsoft.com/office/powerpoint/2010/main" val="327759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2400" b="1" dirty="0">
                <a:solidFill>
                  <a:srgbClr val="0070C0"/>
                </a:solidFill>
                <a:latin typeface="Times New Roman" pitchFamily="18" charset="0"/>
                <a:cs typeface="Times New Roman" pitchFamily="18" charset="0"/>
              </a:rPr>
              <a:t>Biosafety </a:t>
            </a:r>
            <a:r>
              <a:rPr lang="en-US" sz="2400" b="1" dirty="0" smtClean="0">
                <a:solidFill>
                  <a:srgbClr val="0070C0"/>
                </a:solidFill>
                <a:latin typeface="Times New Roman" pitchFamily="18" charset="0"/>
                <a:cs typeface="Times New Roman" pitchFamily="18" charset="0"/>
              </a:rPr>
              <a:t>Level - 2</a:t>
            </a:r>
            <a:endParaRPr lang="en-US" sz="2400" dirty="0"/>
          </a:p>
        </p:txBody>
      </p:sp>
      <p:sp>
        <p:nvSpPr>
          <p:cNvPr id="3" name="عنصر نائب للمحتوى 2"/>
          <p:cNvSpPr>
            <a:spLocks noGrp="1"/>
          </p:cNvSpPr>
          <p:nvPr>
            <p:ph idx="1"/>
          </p:nvPr>
        </p:nvSpPr>
        <p:spPr/>
        <p:txBody>
          <a:bodyPr>
            <a:normAutofit fontScale="85000" lnSpcReduction="20000"/>
          </a:bodyPr>
          <a:lstStyle/>
          <a:p>
            <a:pPr marL="0" indent="0" algn="l" rtl="0">
              <a:buNone/>
            </a:pPr>
            <a:r>
              <a:rPr lang="en-US" sz="2400" b="1" dirty="0" smtClean="0">
                <a:solidFill>
                  <a:srgbClr val="0070C0"/>
                </a:solidFill>
                <a:latin typeface="Times New Roman" pitchFamily="18" charset="0"/>
                <a:cs typeface="Times New Roman" pitchFamily="18" charset="0"/>
              </a:rPr>
              <a:t>Include all items listed in BSL-1 and </a:t>
            </a:r>
            <a:r>
              <a:rPr lang="en-US" sz="2400" b="1" dirty="0" smtClean="0">
                <a:latin typeface="Times New Roman" pitchFamily="18" charset="0"/>
                <a:cs typeface="Times New Roman" pitchFamily="18" charset="0"/>
              </a:rPr>
              <a:t>:-</a:t>
            </a:r>
          </a:p>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Eyewash station.</a:t>
            </a:r>
          </a:p>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Restricted access when work is in progress.</a:t>
            </a:r>
          </a:p>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Doors that lock.</a:t>
            </a:r>
          </a:p>
          <a:p>
            <a:pPr marL="0" indent="0" algn="l" rtl="0">
              <a:buNone/>
            </a:pPr>
            <a:r>
              <a:rPr lang="hy-AM" sz="2400" b="1" dirty="0">
                <a:solidFill>
                  <a:srgbClr val="FF00FF"/>
                </a:solidFill>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BioScurity</a:t>
            </a:r>
            <a:r>
              <a:rPr lang="en-US" sz="2400" b="1" dirty="0" smtClean="0">
                <a:latin typeface="Times New Roman" pitchFamily="18" charset="0"/>
                <a:cs typeface="Times New Roman" pitchFamily="18" charset="0"/>
              </a:rPr>
              <a:t> as needed</a:t>
            </a:r>
            <a:r>
              <a:rPr lang="ar-IQ" sz="2400" b="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Air flows into the lab without recirculation to non lab areas     (recommended for  new construction)</a:t>
            </a:r>
            <a:endParaRPr lang="ar-IQ" sz="2400" b="1" dirty="0" smtClean="0">
              <a:latin typeface="Times New Roman" pitchFamily="18" charset="0"/>
              <a:cs typeface="Times New Roman" pitchFamily="18" charset="0"/>
            </a:endParaRPr>
          </a:p>
          <a:p>
            <a:pPr marL="0" indent="0" algn="l" rtl="0">
              <a:buNone/>
            </a:pPr>
            <a:endParaRPr lang="ar-IQ" sz="2400" b="1" dirty="0">
              <a:latin typeface="Times New Roman" pitchFamily="18" charset="0"/>
              <a:cs typeface="Times New Roman" pitchFamily="18" charset="0"/>
            </a:endParaRPr>
          </a:p>
          <a:p>
            <a:pPr marL="0" indent="0">
              <a:buNone/>
            </a:pPr>
            <a:r>
              <a:rPr lang="ar-IQ" sz="2400" b="1" dirty="0" err="1" smtClean="0"/>
              <a:t>يتضمين</a:t>
            </a:r>
            <a:r>
              <a:rPr lang="ar-IQ" sz="2400" b="1" dirty="0" smtClean="0"/>
              <a:t> </a:t>
            </a:r>
            <a:r>
              <a:rPr lang="ar-IQ" sz="2400" b="1" dirty="0"/>
              <a:t>جميع العناصر المدرجة في </a:t>
            </a:r>
            <a:r>
              <a:rPr lang="en-US" sz="2400" b="1" dirty="0"/>
              <a:t>BSL-1 </a:t>
            </a:r>
            <a:r>
              <a:rPr lang="ar-IQ" sz="2400" b="1" dirty="0"/>
              <a:t>و: - </a:t>
            </a:r>
            <a:endParaRPr lang="ar-IQ" sz="2400" b="1" dirty="0" smtClean="0"/>
          </a:p>
          <a:p>
            <a:pPr marL="0" indent="0">
              <a:buNone/>
            </a:pPr>
            <a:r>
              <a:rPr lang="hy-AM" sz="2400" b="1" dirty="0" smtClean="0"/>
              <a:t>֍ </a:t>
            </a:r>
            <a:r>
              <a:rPr lang="ar-IQ" sz="2400" b="1" dirty="0"/>
              <a:t>محطة غسيل العين</a:t>
            </a:r>
            <a:r>
              <a:rPr lang="ar-IQ" sz="2400" b="1" dirty="0" smtClean="0"/>
              <a:t>.</a:t>
            </a:r>
          </a:p>
          <a:p>
            <a:pPr marL="0" indent="0">
              <a:buNone/>
            </a:pPr>
            <a:r>
              <a:rPr lang="ar-IQ" sz="2400" b="1" dirty="0" smtClean="0"/>
              <a:t> </a:t>
            </a:r>
            <a:r>
              <a:rPr lang="hy-AM" sz="2400" b="1" dirty="0" smtClean="0"/>
              <a:t>֍</a:t>
            </a:r>
            <a:r>
              <a:rPr lang="ar-IQ" sz="2400" b="1" dirty="0" smtClean="0"/>
              <a:t> وصول </a:t>
            </a:r>
            <a:r>
              <a:rPr lang="ar-IQ" sz="2400" b="1" dirty="0"/>
              <a:t>مقيد عندما يكون العمل قيد التقدم. </a:t>
            </a:r>
            <a:r>
              <a:rPr lang="ar-IQ" sz="2400" b="1" dirty="0" smtClean="0"/>
              <a:t>(أثناء سير العمل)</a:t>
            </a:r>
          </a:p>
          <a:p>
            <a:pPr marL="0" indent="0">
              <a:buNone/>
            </a:pPr>
            <a:r>
              <a:rPr lang="hy-AM" sz="2400" b="1" dirty="0" smtClean="0"/>
              <a:t> </a:t>
            </a:r>
            <a:r>
              <a:rPr lang="hy-AM" sz="2400" b="1" dirty="0"/>
              <a:t>֍ </a:t>
            </a:r>
            <a:r>
              <a:rPr lang="ar-IQ" sz="2400" b="1" dirty="0" smtClean="0"/>
              <a:t>الأبواب </a:t>
            </a:r>
            <a:r>
              <a:rPr lang="ar-IQ" sz="2400" b="1" dirty="0"/>
              <a:t>التي تقفل. </a:t>
            </a:r>
            <a:endParaRPr lang="ar-IQ" sz="2400" b="1" dirty="0" smtClean="0"/>
          </a:p>
          <a:p>
            <a:pPr marL="0" indent="0">
              <a:buNone/>
            </a:pPr>
            <a:r>
              <a:rPr lang="hy-AM" sz="2400" b="1" dirty="0"/>
              <a:t>֍</a:t>
            </a:r>
            <a:r>
              <a:rPr lang="hy-AM" sz="2400" b="1" dirty="0" smtClean="0"/>
              <a:t> </a:t>
            </a:r>
            <a:r>
              <a:rPr lang="ar-IQ" sz="2400" b="1" dirty="0"/>
              <a:t>الأمن الحيوي حسب الحاجة </a:t>
            </a:r>
            <a:r>
              <a:rPr lang="ar-IQ" sz="2400" b="1" dirty="0" smtClean="0"/>
              <a:t>.</a:t>
            </a:r>
          </a:p>
          <a:p>
            <a:pPr marL="0" indent="0">
              <a:buNone/>
            </a:pPr>
            <a:r>
              <a:rPr lang="hy-AM" sz="2400" b="1" dirty="0"/>
              <a:t>֍ </a:t>
            </a:r>
            <a:r>
              <a:rPr lang="ar-IQ" sz="2400" b="1" dirty="0" smtClean="0"/>
              <a:t>يتدفق </a:t>
            </a:r>
            <a:r>
              <a:rPr lang="ar-IQ" sz="2400" b="1" dirty="0"/>
              <a:t>الهواء إلى المختبر دون إعادة تدويره إلى مناطق خارج المختبر (موصى به للبناء الجديد)</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34591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2400" b="1" dirty="0">
                <a:solidFill>
                  <a:srgbClr val="0070C0"/>
                </a:solidFill>
                <a:latin typeface="Times New Roman" pitchFamily="18" charset="0"/>
                <a:cs typeface="Times New Roman" pitchFamily="18" charset="0"/>
              </a:rPr>
              <a:t>Biosafety Level </a:t>
            </a:r>
            <a:r>
              <a:rPr lang="en-US" sz="2400" b="1" dirty="0" smtClean="0">
                <a:solidFill>
                  <a:srgbClr val="0070C0"/>
                </a:solidFill>
                <a:latin typeface="Times New Roman" pitchFamily="18" charset="0"/>
                <a:cs typeface="Times New Roman" pitchFamily="18" charset="0"/>
              </a:rPr>
              <a:t>– 3 -</a:t>
            </a:r>
            <a:endParaRPr lang="en-US" sz="2400" dirty="0"/>
          </a:p>
        </p:txBody>
      </p:sp>
      <p:sp>
        <p:nvSpPr>
          <p:cNvPr id="3" name="عنصر نائب للمحتوى 2"/>
          <p:cNvSpPr>
            <a:spLocks noGrp="1"/>
          </p:cNvSpPr>
          <p:nvPr>
            <p:ph idx="1"/>
          </p:nvPr>
        </p:nvSpPr>
        <p:spPr>
          <a:xfrm>
            <a:off x="457200" y="1052736"/>
            <a:ext cx="8229600" cy="5616624"/>
          </a:xfrm>
        </p:spPr>
        <p:txBody>
          <a:bodyPr>
            <a:normAutofit fontScale="85000" lnSpcReduction="20000"/>
          </a:bodyPr>
          <a:lstStyle/>
          <a:p>
            <a:pPr marL="0" indent="0" algn="l" rtl="0">
              <a:buNone/>
            </a:pPr>
            <a:r>
              <a:rPr lang="en-US" sz="2400" b="1" dirty="0">
                <a:solidFill>
                  <a:srgbClr val="0070C0"/>
                </a:solidFill>
                <a:latin typeface="Times New Roman" pitchFamily="18" charset="0"/>
                <a:cs typeface="Times New Roman" pitchFamily="18" charset="0"/>
              </a:rPr>
              <a:t>Include all items listed in </a:t>
            </a:r>
            <a:r>
              <a:rPr lang="en-US" sz="2400" b="1" dirty="0" smtClean="0">
                <a:solidFill>
                  <a:srgbClr val="0070C0"/>
                </a:solidFill>
                <a:latin typeface="Times New Roman" pitchFamily="18" charset="0"/>
                <a:cs typeface="Times New Roman" pitchFamily="18" charset="0"/>
              </a:rPr>
              <a:t>BSL-2- </a:t>
            </a:r>
            <a:r>
              <a:rPr lang="en-US" sz="2400" b="1" dirty="0">
                <a:solidFill>
                  <a:srgbClr val="0070C0"/>
                </a:solidFill>
                <a:latin typeface="Times New Roman" pitchFamily="18" charset="0"/>
                <a:cs typeface="Times New Roman" pitchFamily="18" charset="0"/>
              </a:rPr>
              <a:t>and </a:t>
            </a:r>
            <a:r>
              <a:rPr lang="en-US" sz="2400" b="1" dirty="0">
                <a:latin typeface="Times New Roman" pitchFamily="18" charset="0"/>
                <a:cs typeface="Times New Roman" pitchFamily="18" charset="0"/>
              </a:rPr>
              <a:t>:-</a:t>
            </a:r>
          </a:p>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Access to an autoclave.</a:t>
            </a:r>
          </a:p>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Separated building or isolated zone.</a:t>
            </a:r>
          </a:p>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Double door entry.</a:t>
            </a:r>
          </a:p>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Directional</a:t>
            </a:r>
            <a:r>
              <a:rPr lang="ar-IQ"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inward flow.</a:t>
            </a:r>
          </a:p>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Single pass air.</a:t>
            </a:r>
          </a:p>
          <a:p>
            <a:pPr marL="0" indent="0" algn="l" rtl="0">
              <a:buNone/>
            </a:pPr>
            <a:r>
              <a:rPr lang="hy-AM" sz="2400" b="1" dirty="0">
                <a:solidFill>
                  <a:srgbClr val="FF00FF"/>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Enclosures for aerosol generating equipment. Wall, doors and </a:t>
            </a:r>
            <a:r>
              <a:rPr lang="en-US" sz="2400" b="1" dirty="0" err="1" smtClean="0">
                <a:latin typeface="Times New Roman" pitchFamily="18" charset="0"/>
                <a:cs typeface="Times New Roman" pitchFamily="18" charset="0"/>
              </a:rPr>
              <a:t>cellings</a:t>
            </a:r>
            <a:r>
              <a:rPr lang="en-US" sz="2400" b="1" dirty="0" smtClean="0">
                <a:latin typeface="Times New Roman" pitchFamily="18" charset="0"/>
                <a:cs typeface="Times New Roman" pitchFamily="18" charset="0"/>
              </a:rPr>
              <a:t> are water resistant.</a:t>
            </a:r>
          </a:p>
          <a:p>
            <a:pPr marL="0" indent="0" algn="l" rtl="0">
              <a:buNone/>
            </a:pPr>
            <a:endParaRPr lang="en-US" sz="2400" b="1" dirty="0">
              <a:latin typeface="Times New Roman" pitchFamily="18" charset="0"/>
              <a:cs typeface="Times New Roman" pitchFamily="18" charset="0"/>
            </a:endParaRPr>
          </a:p>
          <a:p>
            <a:pPr marL="0" indent="0">
              <a:buNone/>
            </a:pPr>
            <a:r>
              <a:rPr lang="ar-IQ" sz="2400" dirty="0" err="1" smtClean="0"/>
              <a:t>تتضمين</a:t>
            </a:r>
            <a:r>
              <a:rPr lang="ar-IQ" sz="2400" dirty="0" smtClean="0"/>
              <a:t> </a:t>
            </a:r>
            <a:r>
              <a:rPr lang="ar-IQ" sz="2400" dirty="0"/>
              <a:t>جميع العناصر المدرجة في </a:t>
            </a:r>
            <a:r>
              <a:rPr lang="en-US" sz="2400" dirty="0"/>
              <a:t>BSL-2- </a:t>
            </a:r>
            <a:r>
              <a:rPr lang="ar-IQ" sz="2400" dirty="0"/>
              <a:t>و: </a:t>
            </a:r>
            <a:r>
              <a:rPr lang="ar-IQ" sz="2400" dirty="0" smtClean="0"/>
              <a:t>-</a:t>
            </a:r>
          </a:p>
          <a:p>
            <a:pPr marL="0" indent="0">
              <a:buNone/>
            </a:pPr>
            <a:r>
              <a:rPr lang="hy-AM" sz="2400" dirty="0"/>
              <a:t>֍ </a:t>
            </a:r>
            <a:r>
              <a:rPr lang="ar-IQ" sz="2400" dirty="0" smtClean="0"/>
              <a:t>الوصول </a:t>
            </a:r>
            <a:r>
              <a:rPr lang="ar-IQ" sz="2400" dirty="0"/>
              <a:t>إلى </a:t>
            </a:r>
            <a:r>
              <a:rPr lang="ar-IQ" sz="2400" dirty="0" err="1" smtClean="0"/>
              <a:t>الأوتوكلاف</a:t>
            </a:r>
            <a:r>
              <a:rPr lang="ar-IQ" sz="2400" dirty="0" smtClean="0"/>
              <a:t> (</a:t>
            </a:r>
            <a:r>
              <a:rPr lang="ar-IQ" sz="2400" dirty="0" err="1" smtClean="0"/>
              <a:t>ألموصدة</a:t>
            </a:r>
            <a:r>
              <a:rPr lang="ar-IQ" sz="2400" dirty="0" smtClean="0"/>
              <a:t> او جهاز التعقيم). </a:t>
            </a:r>
          </a:p>
          <a:p>
            <a:pPr marL="0" indent="0">
              <a:buNone/>
            </a:pPr>
            <a:r>
              <a:rPr lang="hy-AM" sz="2400" dirty="0"/>
              <a:t>֍ </a:t>
            </a:r>
            <a:r>
              <a:rPr lang="ar-IQ" sz="2400" dirty="0" smtClean="0"/>
              <a:t>مبنى </a:t>
            </a:r>
            <a:r>
              <a:rPr lang="ar-IQ" sz="2400" dirty="0"/>
              <a:t>منفصل أو منطقة معزولة. </a:t>
            </a:r>
            <a:endParaRPr lang="ar-IQ" sz="2400" dirty="0" smtClean="0"/>
          </a:p>
          <a:p>
            <a:pPr marL="0" indent="0">
              <a:buNone/>
            </a:pPr>
            <a:r>
              <a:rPr lang="hy-AM" sz="2400" dirty="0"/>
              <a:t>֍ </a:t>
            </a:r>
            <a:r>
              <a:rPr lang="ar-IQ" sz="2400" dirty="0" smtClean="0"/>
              <a:t>مدخل مزدوج </a:t>
            </a:r>
            <a:r>
              <a:rPr lang="ar-IQ" sz="2400" dirty="0"/>
              <a:t>الباب. </a:t>
            </a:r>
            <a:endParaRPr lang="ar-IQ" sz="2400" dirty="0" smtClean="0"/>
          </a:p>
          <a:p>
            <a:pPr marL="0" indent="0">
              <a:buNone/>
            </a:pPr>
            <a:r>
              <a:rPr lang="hy-AM" sz="2400" dirty="0"/>
              <a:t>֍ </a:t>
            </a:r>
            <a:r>
              <a:rPr lang="ar-IQ" sz="2400" dirty="0" smtClean="0"/>
              <a:t> تحديد اتجاه التدفق الداخلي. </a:t>
            </a:r>
          </a:p>
          <a:p>
            <a:pPr marL="0" indent="0">
              <a:buNone/>
            </a:pPr>
            <a:r>
              <a:rPr lang="hy-AM" sz="2400" dirty="0" smtClean="0"/>
              <a:t>֍ </a:t>
            </a:r>
            <a:r>
              <a:rPr lang="ar-IQ" sz="2400" dirty="0" smtClean="0"/>
              <a:t>اتجاه واحدة </a:t>
            </a:r>
            <a:r>
              <a:rPr lang="ar-IQ" sz="2400" dirty="0"/>
              <a:t>للهواء. </a:t>
            </a:r>
            <a:endParaRPr lang="ar-IQ" sz="2400" dirty="0" smtClean="0"/>
          </a:p>
          <a:p>
            <a:pPr marL="0" indent="0">
              <a:buNone/>
            </a:pPr>
            <a:r>
              <a:rPr lang="hy-AM" sz="2400" dirty="0"/>
              <a:t>֍ </a:t>
            </a:r>
            <a:r>
              <a:rPr lang="ar-IQ" sz="2400" dirty="0" smtClean="0"/>
              <a:t>حاويات </a:t>
            </a:r>
            <a:r>
              <a:rPr lang="ar-IQ" sz="2400" dirty="0"/>
              <a:t>لمعدات توليد </a:t>
            </a:r>
            <a:r>
              <a:rPr lang="ar-IQ" sz="2400" dirty="0" smtClean="0"/>
              <a:t>الرذاذ. </a:t>
            </a:r>
          </a:p>
          <a:p>
            <a:pPr marL="0" indent="0">
              <a:buNone/>
            </a:pPr>
            <a:r>
              <a:rPr lang="hy-AM" sz="2400" dirty="0"/>
              <a:t>֍ </a:t>
            </a:r>
            <a:r>
              <a:rPr lang="ar-IQ" sz="2400" dirty="0" smtClean="0"/>
              <a:t>الجدران </a:t>
            </a:r>
            <a:r>
              <a:rPr lang="ar-IQ" sz="2400" dirty="0"/>
              <a:t>والأبواب والسقوف مقاومة للماء.</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163331664"/>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1339</Words>
  <Application>Microsoft Office PowerPoint</Application>
  <PresentationFormat>عرض على الشاشة (3:4)‏</PresentationFormat>
  <Paragraphs>150</Paragraphs>
  <Slides>14</Slides>
  <Notes>1</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سمة Office</vt:lpstr>
      <vt:lpstr>                                        Department of Anesthesia Techniques                                      Title of the lecture:- Practical  Biology -1 ,                                       Prof. Dr. Younis A. Alkhafaji                                                      younis.abdulridha@uomus.edu.iq</vt:lpstr>
      <vt:lpstr> Department of Anesthesia Techniques               </vt:lpstr>
      <vt:lpstr>عرض تقديمي في PowerPoint</vt:lpstr>
      <vt:lpstr>عرض تقديمي في PowerPoint</vt:lpstr>
      <vt:lpstr>●●Laboratory biosecurity may be addressed through the coordination of the following procedures and practices                                         يمكن معالجة الأمن البيولوجي للمختبرات من خلال تنسيق الإجراءات والممارسات التالية</vt:lpstr>
      <vt:lpstr>عرض تقديمي في PowerPoint</vt:lpstr>
      <vt:lpstr>Biosafety Levels</vt:lpstr>
      <vt:lpstr>Biosafety Level - 2</vt:lpstr>
      <vt:lpstr>Biosafety Level – 3 -</vt:lpstr>
      <vt:lpstr>Biosafety Level – 4 -</vt:lpstr>
      <vt:lpstr>Biorisk</vt:lpstr>
      <vt:lpstr>Biorisk managment(WHO) إدارة المخاطر البيولوجية     </vt:lpstr>
      <vt:lpstr>Components of Biorisk Managements(WHO)</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Department of Anesthesia Techniques                                                    Title of the lecture:-    Prof. Dr. Younis A. Alkhafaji   Younis.a </dc:title>
  <dc:creator>AL_faris</dc:creator>
  <cp:lastModifiedBy>Maher</cp:lastModifiedBy>
  <cp:revision>55</cp:revision>
  <dcterms:created xsi:type="dcterms:W3CDTF">2022-12-11T12:57:46Z</dcterms:created>
  <dcterms:modified xsi:type="dcterms:W3CDTF">2022-12-14T05:06:09Z</dcterms:modified>
</cp:coreProperties>
</file>