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9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EF6A1-A747-42C2-97CE-C4B16D295EE0}" type="datetimeFigureOut">
              <a:rPr lang="en-US" smtClean="0"/>
              <a:t>12/19/2022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CE937-84FE-4BD1-AF88-72B9274A01DB}" type="slidenum">
              <a:rPr lang="en-US" smtClean="0"/>
              <a:t>‹#›</a:t>
            </a:fld>
            <a:endParaRPr lang="en-US"/>
          </a:p>
        </p:txBody>
      </p:sp>
    </p:spTree>
    <p:extLst>
      <p:ext uri="{BB962C8B-B14F-4D97-AF65-F5344CB8AC3E}">
        <p14:creationId xmlns:p14="http://schemas.microsoft.com/office/powerpoint/2010/main" val="237286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B4CE937-84FE-4BD1-AF88-72B9274A01DB}" type="slidenum">
              <a:rPr lang="en-US" smtClean="0"/>
              <a:t>7</a:t>
            </a:fld>
            <a:endParaRPr lang="en-US"/>
          </a:p>
        </p:txBody>
      </p:sp>
    </p:spTree>
    <p:extLst>
      <p:ext uri="{BB962C8B-B14F-4D97-AF65-F5344CB8AC3E}">
        <p14:creationId xmlns:p14="http://schemas.microsoft.com/office/powerpoint/2010/main" val="378289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B4CE937-84FE-4BD1-AF88-72B9274A01DB}" type="slidenum">
              <a:rPr lang="en-US" smtClean="0"/>
              <a:t>9</a:t>
            </a:fld>
            <a:endParaRPr lang="en-US"/>
          </a:p>
        </p:txBody>
      </p:sp>
    </p:spTree>
    <p:extLst>
      <p:ext uri="{BB962C8B-B14F-4D97-AF65-F5344CB8AC3E}">
        <p14:creationId xmlns:p14="http://schemas.microsoft.com/office/powerpoint/2010/main" val="203613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26/05/1444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26/05/1444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26/05/1444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26/05/1444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mailto:younis.abdulridha@uomus.edu.iq"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16633"/>
            <a:ext cx="8928992" cy="1440160"/>
          </a:xfrm>
        </p:spPr>
        <p:txBody>
          <a:bodyPr>
            <a:normAutofit fontScale="90000"/>
          </a:bodyPr>
          <a:lstStyle/>
          <a:p>
            <a:pPr algn="l" rtl="0"/>
            <a:r>
              <a:rPr lang="en-US" sz="2400" dirty="0" smtClean="0"/>
              <a:t>                         </a:t>
            </a:r>
            <a:r>
              <a:rPr lang="en-US" sz="2400" b="1" dirty="0">
                <a:latin typeface="Times New Roman" pitchFamily="18" charset="0"/>
                <a:cs typeface="Times New Roman" pitchFamily="18" charset="0"/>
              </a:rPr>
              <a:t> Department of Anesthesia Techniques</a:t>
            </a:r>
            <a:r>
              <a:rPr lang="en-US" sz="2400" b="1" dirty="0">
                <a:solidFill>
                  <a:srgbClr val="FF0000"/>
                </a:solidFill>
              </a:rPr>
              <a:t/>
            </a:r>
            <a:br>
              <a:rPr lang="en-US" sz="2400" b="1" dirty="0">
                <a:solidFill>
                  <a:srgbClr val="FF0000"/>
                </a:solidFill>
              </a:rPr>
            </a:br>
            <a:r>
              <a:rPr lang="en-US" sz="2400" b="1" dirty="0">
                <a:solidFill>
                  <a:srgbClr val="FF0000"/>
                </a:solidFill>
              </a:rPr>
              <a:t>                                     </a:t>
            </a:r>
            <a:r>
              <a:rPr lang="en-US" sz="2400" b="1" dirty="0" smtClean="0">
                <a:solidFill>
                  <a:srgbClr val="FF0000"/>
                </a:solidFill>
                <a:latin typeface="Times New Roman" pitchFamily="18" charset="0"/>
                <a:cs typeface="Times New Roman" pitchFamily="18" charset="0"/>
              </a:rPr>
              <a:t>Prof </a:t>
            </a:r>
            <a:r>
              <a:rPr lang="en-US" sz="2400" b="1" dirty="0">
                <a:solidFill>
                  <a:srgbClr val="FF0000"/>
                </a:solidFill>
                <a:latin typeface="Times New Roman" pitchFamily="18" charset="0"/>
                <a:cs typeface="Times New Roman" pitchFamily="18" charset="0"/>
              </a:rPr>
              <a:t>. Dr. </a:t>
            </a:r>
            <a:r>
              <a:rPr lang="en-US" sz="2400" b="1" dirty="0" err="1">
                <a:solidFill>
                  <a:srgbClr val="FF0000"/>
                </a:solidFill>
                <a:latin typeface="Times New Roman" pitchFamily="18" charset="0"/>
                <a:cs typeface="Times New Roman" pitchFamily="18" charset="0"/>
              </a:rPr>
              <a:t>Younis</a:t>
            </a:r>
            <a:r>
              <a:rPr lang="en-US" sz="2400" b="1" dirty="0">
                <a:solidFill>
                  <a:srgbClr val="FF0000"/>
                </a:solidFill>
                <a:latin typeface="Times New Roman" pitchFamily="18" charset="0"/>
                <a:cs typeface="Times New Roman" pitchFamily="18" charset="0"/>
              </a:rPr>
              <a:t> A. </a:t>
            </a:r>
            <a:r>
              <a:rPr lang="en-US" sz="2400" b="1" dirty="0" err="1">
                <a:solidFill>
                  <a:srgbClr val="FF0000"/>
                </a:solidFill>
                <a:latin typeface="Times New Roman" pitchFamily="18" charset="0"/>
                <a:cs typeface="Times New Roman" pitchFamily="18" charset="0"/>
              </a:rPr>
              <a:t>Alkhafaji</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r>
            <a:br>
              <a:rPr lang="en-US" sz="2400" b="1" dirty="0" smtClean="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hlinkClick r:id="rId2"/>
              </a:rPr>
              <a:t>younis.abdulridha@uomus.edu.iq</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Practical  Biology </a:t>
            </a:r>
            <a:r>
              <a:rPr lang="en-US" sz="2400" b="1" dirty="0" smtClean="0">
                <a:latin typeface="Times New Roman" pitchFamily="18" charset="0"/>
                <a:cs typeface="Times New Roman" pitchFamily="18" charset="0"/>
              </a:rPr>
              <a:t>-2</a:t>
            </a:r>
            <a:endParaRPr lang="en-US" sz="2400" dirty="0"/>
          </a:p>
        </p:txBody>
      </p:sp>
      <p:sp>
        <p:nvSpPr>
          <p:cNvPr id="3" name="عنوان فرعي 2"/>
          <p:cNvSpPr>
            <a:spLocks noGrp="1"/>
          </p:cNvSpPr>
          <p:nvPr>
            <p:ph type="subTitle" idx="1"/>
          </p:nvPr>
        </p:nvSpPr>
        <p:spPr>
          <a:xfrm>
            <a:off x="107504" y="1628800"/>
            <a:ext cx="8928992" cy="5112568"/>
          </a:xfrm>
        </p:spPr>
        <p:txBody>
          <a:bodyPr>
            <a:normAutofit/>
          </a:bodyPr>
          <a:lstStyle/>
          <a:p>
            <a:pPr algn="l" rtl="0"/>
            <a:r>
              <a:rPr lang="en-US" sz="2400" b="1" dirty="0">
                <a:solidFill>
                  <a:srgbClr val="C00000"/>
                </a:solidFill>
                <a:latin typeface="Times New Roman" pitchFamily="18" charset="0"/>
                <a:cs typeface="Times New Roman" pitchFamily="18" charset="0"/>
              </a:rPr>
              <a:t>Biological </a:t>
            </a:r>
            <a:r>
              <a:rPr lang="en-US" sz="2400" b="1" dirty="0" smtClean="0">
                <a:solidFill>
                  <a:srgbClr val="C00000"/>
                </a:solidFill>
                <a:latin typeface="Times New Roman" pitchFamily="18" charset="0"/>
                <a:cs typeface="Times New Roman" pitchFamily="18" charset="0"/>
              </a:rPr>
              <a:t>Agents</a:t>
            </a:r>
          </a:p>
          <a:p>
            <a:pPr algn="just" rtl="0"/>
            <a:r>
              <a:rPr lang="en-US" sz="2400" b="1" dirty="0">
                <a:solidFill>
                  <a:srgbClr val="C00000"/>
                </a:solidFill>
                <a:latin typeface="Times New Roman" pitchFamily="18" charset="0"/>
                <a:cs typeface="Times New Roman" pitchFamily="18" charset="0"/>
              </a:rPr>
              <a:t>Biological agents include bacteria, viruses, fungi, other microorganisms and their associated toxins. They have the ability to adversely affect human health in a variety of ways, ranging from relatively mild, allergic reactions to serious medical conditions—even death</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4" y="116631"/>
            <a:ext cx="1322352"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76913"/>
            <a:ext cx="1240982" cy="130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3689454"/>
            <a:ext cx="1878335" cy="135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oronavirus, Virus, Blood, Plasm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7394" y="3692783"/>
            <a:ext cx="2100750" cy="13554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ck, Wooden Trestle, Bloodsuckers, H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307" y="3699300"/>
            <a:ext cx="2393110" cy="135546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media.istockphoto.com/id/1404072392/photo/monkeypox-virus-illustration.jpg?b=1&amp;s=170667a&amp;w=0&amp;k=20&amp;c=3tTf5az6J4Xp4hJEPXKGNGOAly4qT2kGd5EdGnPWWJ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5054767"/>
            <a:ext cx="2420691" cy="13495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1" descr="Image result for cocci bacteria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08" y="4005064"/>
            <a:ext cx="1680143"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4" descr="Image result for different shape bacteria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723" y="5189113"/>
            <a:ext cx="2743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5923" y="5054767"/>
            <a:ext cx="2658205" cy="168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89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0960" cy="633670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l" rtl="0">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l" rtl="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l" rtl="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820472" cy="67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539552" y="548680"/>
            <a:ext cx="8352928" cy="5078313"/>
          </a:xfrm>
          <a:prstGeom prst="rect">
            <a:avLst/>
          </a:prstGeom>
          <a:noFill/>
        </p:spPr>
        <p:txBody>
          <a:bodyPr wrap="square" rtlCol="0">
            <a:spAutoFit/>
          </a:bodyPr>
          <a:lstStyle/>
          <a:p>
            <a:pPr algn="l" rtl="0"/>
            <a:r>
              <a:rPr lang="en-US" sz="54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T</a:t>
            </a:r>
          </a:p>
          <a:p>
            <a:pPr algn="l" rtl="0"/>
            <a:r>
              <a:rPr lang="en-US" sz="54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H</a:t>
            </a:r>
          </a:p>
          <a:p>
            <a:pPr algn="l" rtl="0"/>
            <a:r>
              <a:rPr lang="en-US" sz="54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A</a:t>
            </a:r>
          </a:p>
          <a:p>
            <a:pPr algn="l" rtl="0"/>
            <a:r>
              <a:rPr lang="en-US" sz="54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N</a:t>
            </a:r>
          </a:p>
          <a:p>
            <a:pPr algn="l" rtl="0"/>
            <a:r>
              <a:rPr lang="en-US" sz="54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K</a:t>
            </a:r>
          </a:p>
          <a:p>
            <a:pPr algn="l" rtl="0"/>
            <a:r>
              <a:rPr lang="en-US" sz="54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                           S</a:t>
            </a:r>
            <a:endParaRPr lang="en-US" sz="54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6716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idx="1"/>
          </p:nvPr>
        </p:nvSpPr>
        <p:spPr>
          <a:xfrm>
            <a:off x="107950" y="115888"/>
            <a:ext cx="8928100" cy="6626225"/>
          </a:xfrm>
        </p:spPr>
        <p:txBody>
          <a:bodyPr>
            <a:normAutofit/>
          </a:bodyPr>
          <a:lstStyle/>
          <a:p>
            <a:pPr marL="0" indent="0" algn="l" rtl="0">
              <a:buNone/>
            </a:pPr>
            <a:r>
              <a:rPr lang="en-US" b="1" dirty="0">
                <a:solidFill>
                  <a:srgbClr val="FF0000"/>
                </a:solidFill>
                <a:latin typeface="Times New Roman" pitchFamily="18" charset="0"/>
                <a:cs typeface="Times New Roman" pitchFamily="18" charset="0"/>
              </a:rPr>
              <a:t>The Main Routes </a:t>
            </a:r>
            <a:r>
              <a:rPr lang="en-US" b="1" dirty="0" smtClean="0">
                <a:solidFill>
                  <a:srgbClr val="FF0000"/>
                </a:solidFill>
                <a:latin typeface="Times New Roman" pitchFamily="18" charset="0"/>
                <a:cs typeface="Times New Roman" pitchFamily="18" charset="0"/>
              </a:rPr>
              <a:t>of Infection </a:t>
            </a:r>
            <a:r>
              <a:rPr lang="en-US" b="1" dirty="0">
                <a:solidFill>
                  <a:srgbClr val="FF0000"/>
                </a:solidFill>
                <a:latin typeface="Times New Roman" pitchFamily="18" charset="0"/>
                <a:cs typeface="Times New Roman" pitchFamily="18" charset="0"/>
              </a:rPr>
              <a:t>can Enter the Body are:</a:t>
            </a:r>
          </a:p>
          <a:p>
            <a:pPr marL="0" indent="0" algn="l" rtl="0">
              <a:buNone/>
            </a:pPr>
            <a:r>
              <a:rPr lang="en-US" sz="2400" b="1" dirty="0">
                <a:solidFill>
                  <a:srgbClr val="7030A0"/>
                </a:solidFill>
                <a:latin typeface="Times New Roman" pitchFamily="18" charset="0"/>
                <a:cs typeface="Times New Roman" pitchFamily="18" charset="0"/>
              </a:rPr>
              <a:t>Body fluids </a:t>
            </a:r>
            <a:r>
              <a:rPr lang="en-US" sz="2400" b="1" dirty="0">
                <a:latin typeface="Times New Roman" pitchFamily="18" charset="0"/>
                <a:cs typeface="Times New Roman" pitchFamily="18" charset="0"/>
              </a:rPr>
              <a:t>– A body fluid e.g. blood, urine, pus, saliva e.g. syphilis, HIV etc.</a:t>
            </a:r>
          </a:p>
          <a:p>
            <a:pPr marL="0" indent="0" algn="l" rtl="0">
              <a:buNone/>
            </a:pPr>
            <a:r>
              <a:rPr lang="en-US" sz="2400" b="1" dirty="0">
                <a:solidFill>
                  <a:srgbClr val="0070C0"/>
                </a:solidFill>
                <a:latin typeface="Times New Roman" pitchFamily="18" charset="0"/>
                <a:cs typeface="Times New Roman" pitchFamily="18" charset="0"/>
              </a:rPr>
              <a:t>Through saliva</a:t>
            </a:r>
            <a:r>
              <a:rPr lang="en-US" sz="2400" b="1" dirty="0">
                <a:latin typeface="Times New Roman" pitchFamily="18" charset="0"/>
                <a:cs typeface="Times New Roman" pitchFamily="18" charset="0"/>
              </a:rPr>
              <a:t>_(e.g. glandular fever). </a:t>
            </a:r>
          </a:p>
          <a:p>
            <a:pPr marL="0" indent="0" algn="l" rtl="0">
              <a:buNone/>
            </a:pPr>
            <a:r>
              <a:rPr lang="en-US" sz="2400" b="1" dirty="0">
                <a:solidFill>
                  <a:schemeClr val="accent2">
                    <a:lumMod val="75000"/>
                  </a:schemeClr>
                </a:solidFill>
                <a:latin typeface="Times New Roman" pitchFamily="18" charset="0"/>
                <a:cs typeface="Times New Roman" pitchFamily="18" charset="0"/>
              </a:rPr>
              <a:t>Through the air </a:t>
            </a:r>
            <a:r>
              <a:rPr lang="en-US" sz="2400" b="1" dirty="0">
                <a:latin typeface="Times New Roman" pitchFamily="18" charset="0"/>
                <a:cs typeface="Times New Roman" pitchFamily="18" charset="0"/>
              </a:rPr>
              <a:t>– e.g. common cold, respiratory viruses.</a:t>
            </a:r>
          </a:p>
          <a:p>
            <a:pPr marL="0" indent="0" algn="l" rtl="0">
              <a:buNone/>
            </a:pPr>
            <a:r>
              <a:rPr lang="en-US" sz="2400" b="1" dirty="0">
                <a:solidFill>
                  <a:srgbClr val="FF0066"/>
                </a:solidFill>
                <a:latin typeface="Times New Roman" pitchFamily="18" charset="0"/>
                <a:cs typeface="Times New Roman" pitchFamily="18" charset="0"/>
              </a:rPr>
              <a:t>Through touch </a:t>
            </a:r>
            <a:r>
              <a:rPr lang="en-US" sz="2400" b="1" dirty="0">
                <a:latin typeface="Times New Roman" pitchFamily="18" charset="0"/>
                <a:cs typeface="Times New Roman" pitchFamily="18" charset="0"/>
              </a:rPr>
              <a:t>– Those caught by directly touching the skin/skin to skin contact such as </a:t>
            </a:r>
            <a:r>
              <a:rPr lang="en-US" sz="2400" b="1" dirty="0" smtClean="0">
                <a:latin typeface="Times New Roman" pitchFamily="18" charset="0"/>
                <a:cs typeface="Times New Roman" pitchFamily="18" charset="0"/>
              </a:rPr>
              <a:t>chickenpox</a:t>
            </a:r>
            <a:r>
              <a:rPr lang="en-US" sz="2400" b="1" dirty="0">
                <a:latin typeface="Times New Roman" pitchFamily="18" charset="0"/>
                <a:cs typeface="Times New Roman" pitchFamily="18" charset="0"/>
              </a:rPr>
              <a:t>.</a:t>
            </a:r>
          </a:p>
          <a:p>
            <a:pPr marL="0" indent="0" algn="l" rtl="0">
              <a:buNone/>
            </a:pPr>
            <a:r>
              <a:rPr lang="en-US" sz="2400" b="1" dirty="0" smtClean="0">
                <a:solidFill>
                  <a:srgbClr val="C00000"/>
                </a:solidFill>
                <a:latin typeface="Times New Roman" pitchFamily="18" charset="0"/>
                <a:cs typeface="Times New Roman" pitchFamily="18" charset="0"/>
              </a:rPr>
              <a:t>Through </a:t>
            </a:r>
            <a:r>
              <a:rPr lang="en-US" sz="2400" b="1" dirty="0">
                <a:solidFill>
                  <a:srgbClr val="C00000"/>
                </a:solidFill>
                <a:latin typeface="Times New Roman" pitchFamily="18" charset="0"/>
                <a:cs typeface="Times New Roman" pitchFamily="18" charset="0"/>
              </a:rPr>
              <a:t>ingestion</a:t>
            </a:r>
            <a:r>
              <a:rPr lang="en-US" sz="2400" b="1" dirty="0">
                <a:latin typeface="Times New Roman" pitchFamily="18" charset="0"/>
                <a:cs typeface="Times New Roman" pitchFamily="18" charset="0"/>
              </a:rPr>
              <a:t> – contaminated food causes food poisoning e.g. cholera</a:t>
            </a:r>
          </a:p>
          <a:p>
            <a:pPr marL="0" indent="0" algn="l" rtl="0">
              <a:buNone/>
            </a:pPr>
            <a:r>
              <a:rPr lang="en-US" sz="2400" b="1" dirty="0">
                <a:solidFill>
                  <a:srgbClr val="FF0000"/>
                </a:solidFill>
                <a:latin typeface="Times New Roman" pitchFamily="18" charset="0"/>
                <a:cs typeface="Times New Roman" pitchFamily="18" charset="0"/>
              </a:rPr>
              <a:t>Through bites from other creatures </a:t>
            </a:r>
            <a:r>
              <a:rPr lang="en-US" sz="2400" b="1" dirty="0">
                <a:latin typeface="Times New Roman" pitchFamily="18" charset="0"/>
                <a:cs typeface="Times New Roman" pitchFamily="18" charset="0"/>
              </a:rPr>
              <a:t>– e.g. infections from </a:t>
            </a:r>
            <a:r>
              <a:rPr lang="en-US" sz="2400" b="1" dirty="0">
                <a:solidFill>
                  <a:srgbClr val="7030A0"/>
                </a:solidFill>
                <a:latin typeface="Times New Roman" pitchFamily="18" charset="0"/>
                <a:cs typeface="Times New Roman" pitchFamily="18" charset="0"/>
              </a:rPr>
              <a:t>dog</a:t>
            </a:r>
            <a:r>
              <a:rPr lang="en-US" sz="2400" b="1" dirty="0">
                <a:latin typeface="Times New Roman" pitchFamily="18" charset="0"/>
                <a:cs typeface="Times New Roman" pitchFamily="18" charset="0"/>
              </a:rPr>
              <a:t> and </a:t>
            </a:r>
            <a:r>
              <a:rPr lang="en-US" sz="2400" b="1" dirty="0">
                <a:solidFill>
                  <a:srgbClr val="7030A0"/>
                </a:solidFill>
                <a:latin typeface="Times New Roman" pitchFamily="18" charset="0"/>
                <a:cs typeface="Times New Roman" pitchFamily="18" charset="0"/>
              </a:rPr>
              <a:t>cat</a:t>
            </a:r>
            <a:r>
              <a:rPr lang="en-US" sz="2400" b="1" dirty="0">
                <a:latin typeface="Times New Roman" pitchFamily="18" charset="0"/>
                <a:cs typeface="Times New Roman" pitchFamily="18" charset="0"/>
              </a:rPr>
              <a:t> bites </a:t>
            </a:r>
            <a:r>
              <a:rPr lang="en-US" sz="2400" b="1" dirty="0" smtClean="0">
                <a:latin typeface="Times New Roman" pitchFamily="18" charset="0"/>
                <a:cs typeface="Times New Roman" pitchFamily="18" charset="0"/>
              </a:rPr>
              <a:t> or by blood sucking parasites e.g</a:t>
            </a:r>
            <a:r>
              <a:rPr lang="en-US" sz="2400" b="1" dirty="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malaria.</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32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438" y="188640"/>
            <a:ext cx="8856984" cy="1800200"/>
          </a:xfrm>
        </p:spPr>
        <p:txBody>
          <a:bodyPr>
            <a:normAutofit fontScale="90000"/>
          </a:bodyPr>
          <a:lstStyle/>
          <a:p>
            <a:pPr algn="l" rtl="0"/>
            <a:r>
              <a:rPr lang="en-US" sz="3600" b="1" dirty="0">
                <a:solidFill>
                  <a:srgbClr val="FF0000"/>
                </a:solidFill>
                <a:latin typeface="Times New Roman" pitchFamily="18" charset="0"/>
                <a:cs typeface="Times New Roman" pitchFamily="18" charset="0"/>
              </a:rPr>
              <a:t>control measure </a:t>
            </a:r>
            <a:r>
              <a:rPr lang="en-US" sz="3600" b="1" dirty="0" smtClean="0">
                <a:solidFill>
                  <a:srgbClr val="FF0000"/>
                </a:solidFill>
                <a:latin typeface="Times New Roman" pitchFamily="18" charset="0"/>
                <a:cs typeface="Times New Roman" pitchFamily="18" charset="0"/>
              </a:rPr>
              <a:t>in </a:t>
            </a:r>
            <a:r>
              <a:rPr lang="en-US" sz="3600" b="1" dirty="0">
                <a:solidFill>
                  <a:srgbClr val="FF0000"/>
                </a:solidFill>
                <a:latin typeface="Times New Roman" pitchFamily="18" charset="0"/>
                <a:cs typeface="Times New Roman" pitchFamily="18" charset="0"/>
              </a:rPr>
              <a:t>biology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Control </a:t>
            </a:r>
            <a:r>
              <a:rPr lang="en-US" sz="2400" b="1" dirty="0">
                <a:latin typeface="Times New Roman" pitchFamily="18" charset="0"/>
                <a:cs typeface="Times New Roman" pitchFamily="18" charset="0"/>
              </a:rPr>
              <a:t>measures are systems and actions used to reduce the risks of exposure to biological agents and hazards. </a:t>
            </a:r>
            <a:r>
              <a:rPr lang="en-US" sz="2400" b="1" dirty="0" smtClean="0">
                <a:latin typeface="Times New Roman" pitchFamily="18" charset="0"/>
                <a:cs typeface="Times New Roman" pitchFamily="18" charset="0"/>
              </a:rPr>
              <a:t> </a:t>
            </a:r>
            <a:br>
              <a:rPr lang="en-US" sz="2400" b="1" dirty="0" smtClean="0">
                <a:latin typeface="Times New Roman" pitchFamily="18" charset="0"/>
                <a:cs typeface="Times New Roman" pitchFamily="18" charset="0"/>
              </a:rPr>
            </a:br>
            <a:r>
              <a:rPr lang="ar-IQ" sz="2400" b="1" dirty="0">
                <a:latin typeface="Times New Roman" pitchFamily="18" charset="0"/>
                <a:cs typeface="Times New Roman" pitchFamily="18" charset="0"/>
              </a:rPr>
              <a:t>إجراءات التحكم في علم الأحياء تدابير التحكم هي الأنظمة والإجراءات المستخدمة لتقليل </a:t>
            </a:r>
            <a:r>
              <a:rPr lang="ar-IQ" sz="2400" b="1" dirty="0" smtClean="0">
                <a:latin typeface="Times New Roman" pitchFamily="18" charset="0"/>
                <a:cs typeface="Times New Roman" pitchFamily="18" charset="0"/>
              </a:rPr>
              <a:t>مخاطر</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ar-IQ" sz="2400" b="1" dirty="0">
                <a:latin typeface="Times New Roman" pitchFamily="18" charset="0"/>
                <a:cs typeface="Times New Roman" pitchFamily="18" charset="0"/>
              </a:rPr>
              <a:t>التعرض للعوامل والمخاطر البيولوجية</a:t>
            </a:r>
            <a:r>
              <a:rPr lang="ar-IQ"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2204864"/>
            <a:ext cx="8856984" cy="4464496"/>
          </a:xfrm>
        </p:spPr>
        <p:txBody>
          <a:bodyPr>
            <a:normAutofit/>
          </a:bodyPr>
          <a:lstStyle/>
          <a:p>
            <a:pPr marL="0" indent="0" algn="l" rtl="0">
              <a:buNone/>
            </a:pPr>
            <a:r>
              <a:rPr lang="en-US" sz="2800" b="1" dirty="0">
                <a:solidFill>
                  <a:srgbClr val="FF0000"/>
                </a:solidFill>
                <a:latin typeface="Times New Roman" pitchFamily="18" charset="0"/>
                <a:ea typeface="+mj-ea"/>
                <a:cs typeface="Times New Roman" pitchFamily="18" charset="0"/>
              </a:rPr>
              <a:t>What are Control </a:t>
            </a:r>
            <a:r>
              <a:rPr lang="en-US" sz="2800" b="1" dirty="0" smtClean="0">
                <a:solidFill>
                  <a:srgbClr val="FF0000"/>
                </a:solidFill>
                <a:latin typeface="Times New Roman" pitchFamily="18" charset="0"/>
                <a:ea typeface="+mj-ea"/>
                <a:cs typeface="Times New Roman" pitchFamily="18" charset="0"/>
              </a:rPr>
              <a:t>Measures?             </a:t>
            </a:r>
            <a:r>
              <a:rPr lang="ar-IQ" sz="2800" b="1" dirty="0" smtClean="0">
                <a:solidFill>
                  <a:srgbClr val="FF0000"/>
                </a:solidFill>
                <a:latin typeface="Times New Roman" pitchFamily="18" charset="0"/>
                <a:ea typeface="+mj-ea"/>
                <a:cs typeface="Times New Roman" pitchFamily="18" charset="0"/>
              </a:rPr>
              <a:t>ما </a:t>
            </a:r>
            <a:r>
              <a:rPr lang="ar-IQ" sz="2800" b="1" dirty="0">
                <a:solidFill>
                  <a:srgbClr val="FF0000"/>
                </a:solidFill>
                <a:latin typeface="Times New Roman" pitchFamily="18" charset="0"/>
                <a:ea typeface="+mj-ea"/>
                <a:cs typeface="Times New Roman" pitchFamily="18" charset="0"/>
              </a:rPr>
              <a:t>هي إجراءات التحكم</a:t>
            </a:r>
            <a:r>
              <a:rPr lang="ar-IQ" sz="2800" b="1" dirty="0" smtClean="0">
                <a:solidFill>
                  <a:srgbClr val="FF0000"/>
                </a:solidFill>
                <a:latin typeface="Times New Roman" pitchFamily="18" charset="0"/>
                <a:ea typeface="+mj-ea"/>
                <a:cs typeface="Times New Roman" pitchFamily="18" charset="0"/>
              </a:rPr>
              <a:t>؟</a:t>
            </a:r>
            <a:r>
              <a:rPr lang="en-US" sz="2800" b="1" dirty="0" smtClean="0">
                <a:solidFill>
                  <a:srgbClr val="FF0000"/>
                </a:solidFill>
                <a:latin typeface="Times New Roman" pitchFamily="18" charset="0"/>
                <a:ea typeface="+mj-ea"/>
                <a:cs typeface="Times New Roman" pitchFamily="18" charset="0"/>
              </a:rPr>
              <a:t> </a:t>
            </a:r>
            <a:r>
              <a:rPr lang="en-US" sz="2800" b="1" dirty="0" smtClean="0">
                <a:solidFill>
                  <a:srgbClr val="FF0000"/>
                </a:solidFill>
                <a:latin typeface="Times New Roman" pitchFamily="18" charset="0"/>
                <a:ea typeface="+mj-ea"/>
                <a:cs typeface="Times New Roman" pitchFamily="18" charset="0"/>
              </a:rPr>
              <a:t>    </a:t>
            </a:r>
            <a:endParaRPr lang="en-US" sz="2800" b="1" dirty="0">
              <a:solidFill>
                <a:srgbClr val="FF0000"/>
              </a:solidFill>
              <a:latin typeface="Times New Roman" pitchFamily="18" charset="0"/>
              <a:ea typeface="+mj-ea"/>
              <a:cs typeface="Times New Roman" pitchFamily="18" charset="0"/>
            </a:endParaRPr>
          </a:p>
          <a:p>
            <a:pPr marL="0" indent="0" algn="l" rtl="0">
              <a:buNone/>
            </a:pPr>
            <a:r>
              <a:rPr lang="en-US" sz="2200" b="1" dirty="0">
                <a:latin typeface="Times New Roman" pitchFamily="18" charset="0"/>
                <a:ea typeface="+mj-ea"/>
                <a:cs typeface="Times New Roman" pitchFamily="18" charset="0"/>
              </a:rPr>
              <a:t>Eliminate the hazard. </a:t>
            </a:r>
            <a:r>
              <a:rPr lang="en-US" sz="2200" b="1" dirty="0" smtClean="0">
                <a:latin typeface="Times New Roman" pitchFamily="18" charset="0"/>
                <a:ea typeface="+mj-ea"/>
                <a:cs typeface="Times New Roman" pitchFamily="18" charset="0"/>
              </a:rPr>
              <a:t>                                                         </a:t>
            </a:r>
            <a:r>
              <a:rPr lang="ar-IQ" sz="2200" b="1" dirty="0" smtClean="0">
                <a:latin typeface="Times New Roman" pitchFamily="18" charset="0"/>
                <a:ea typeface="+mj-ea"/>
                <a:cs typeface="Times New Roman" pitchFamily="18" charset="0"/>
              </a:rPr>
              <a:t>تخلص </a:t>
            </a:r>
            <a:r>
              <a:rPr lang="ar-IQ" sz="2200" b="1" dirty="0">
                <a:latin typeface="Times New Roman" pitchFamily="18" charset="0"/>
                <a:ea typeface="+mj-ea"/>
                <a:cs typeface="Times New Roman" pitchFamily="18" charset="0"/>
              </a:rPr>
              <a:t>من الخطر</a:t>
            </a:r>
            <a:r>
              <a:rPr lang="ar-IQ" sz="2200" b="1" dirty="0" smtClean="0">
                <a:latin typeface="Times New Roman" pitchFamily="18" charset="0"/>
                <a:ea typeface="+mj-ea"/>
                <a:cs typeface="Times New Roman" pitchFamily="18" charset="0"/>
              </a:rPr>
              <a:t>.</a:t>
            </a:r>
            <a:r>
              <a:rPr lang="en-US" sz="2200" b="1" dirty="0" smtClean="0">
                <a:latin typeface="Times New Roman" pitchFamily="18" charset="0"/>
                <a:ea typeface="+mj-ea"/>
                <a:cs typeface="Times New Roman" pitchFamily="18" charset="0"/>
              </a:rPr>
              <a:t> </a:t>
            </a:r>
            <a:endParaRPr lang="en-US" sz="2200" b="1" dirty="0">
              <a:latin typeface="Times New Roman" pitchFamily="18" charset="0"/>
              <a:ea typeface="+mj-ea"/>
              <a:cs typeface="Times New Roman" pitchFamily="18" charset="0"/>
            </a:endParaRPr>
          </a:p>
          <a:p>
            <a:pPr marL="0" indent="0" algn="l" rtl="0">
              <a:buNone/>
            </a:pPr>
            <a:r>
              <a:rPr lang="en-US" sz="2200" b="1" dirty="0" smtClean="0">
                <a:latin typeface="Times New Roman" pitchFamily="18" charset="0"/>
                <a:ea typeface="+mj-ea"/>
                <a:cs typeface="Times New Roman" pitchFamily="18" charset="0"/>
              </a:rPr>
              <a:t>Substitute </a:t>
            </a:r>
            <a:r>
              <a:rPr lang="en-US" sz="2200" b="1" dirty="0">
                <a:latin typeface="Times New Roman" pitchFamily="18" charset="0"/>
                <a:ea typeface="+mj-ea"/>
                <a:cs typeface="Times New Roman" pitchFamily="18" charset="0"/>
              </a:rPr>
              <a:t>the hazard with a lesser risk</a:t>
            </a:r>
            <a:r>
              <a:rPr lang="en-US" sz="2200" b="1" dirty="0" smtClean="0">
                <a:latin typeface="Times New Roman" pitchFamily="18" charset="0"/>
                <a:ea typeface="+mj-ea"/>
                <a:cs typeface="Times New Roman" pitchFamily="18" charset="0"/>
              </a:rPr>
              <a:t>.                 </a:t>
            </a:r>
            <a:r>
              <a:rPr lang="ar-IQ" sz="2200" b="1" dirty="0">
                <a:latin typeface="Times New Roman" pitchFamily="18" charset="0"/>
                <a:ea typeface="+mj-ea"/>
                <a:cs typeface="Times New Roman" pitchFamily="18" charset="0"/>
              </a:rPr>
              <a:t>استبدل الخطر بمخاطر أقل.</a:t>
            </a:r>
            <a:r>
              <a:rPr lang="en-US" sz="2200" b="1" dirty="0" smtClean="0">
                <a:latin typeface="Times New Roman" pitchFamily="18" charset="0"/>
                <a:ea typeface="+mj-ea"/>
                <a:cs typeface="Times New Roman" pitchFamily="18" charset="0"/>
              </a:rPr>
              <a:t>     </a:t>
            </a:r>
            <a:endParaRPr lang="en-US" sz="2200" b="1" dirty="0">
              <a:latin typeface="Times New Roman" pitchFamily="18" charset="0"/>
              <a:ea typeface="+mj-ea"/>
              <a:cs typeface="Times New Roman" pitchFamily="18" charset="0"/>
            </a:endParaRPr>
          </a:p>
          <a:p>
            <a:pPr marL="0" indent="0" algn="l" rtl="0">
              <a:buNone/>
            </a:pPr>
            <a:r>
              <a:rPr lang="en-US" sz="2200" b="1" dirty="0">
                <a:latin typeface="Times New Roman" pitchFamily="18" charset="0"/>
                <a:ea typeface="+mj-ea"/>
                <a:cs typeface="Times New Roman" pitchFamily="18" charset="0"/>
              </a:rPr>
              <a:t>Isolate the hazard</a:t>
            </a:r>
            <a:r>
              <a:rPr lang="en-US" sz="2200" b="1" dirty="0" smtClean="0">
                <a:latin typeface="Times New Roman" pitchFamily="18" charset="0"/>
                <a:ea typeface="+mj-ea"/>
                <a:cs typeface="Times New Roman" pitchFamily="18" charset="0"/>
              </a:rPr>
              <a:t>.                                                                       </a:t>
            </a:r>
            <a:r>
              <a:rPr lang="ar-IQ" sz="2200" b="1" dirty="0">
                <a:latin typeface="Times New Roman" pitchFamily="18" charset="0"/>
                <a:ea typeface="+mj-ea"/>
                <a:cs typeface="Times New Roman" pitchFamily="18" charset="0"/>
              </a:rPr>
              <a:t>اعزل الخطر.</a:t>
            </a:r>
            <a:r>
              <a:rPr lang="en-US" sz="2200" b="1" dirty="0" smtClean="0">
                <a:latin typeface="Times New Roman" pitchFamily="18" charset="0"/>
                <a:ea typeface="+mj-ea"/>
                <a:cs typeface="Times New Roman" pitchFamily="18" charset="0"/>
              </a:rPr>
              <a:t>                    </a:t>
            </a:r>
            <a:endParaRPr lang="en-US" sz="2200" b="1" dirty="0">
              <a:latin typeface="Times New Roman" pitchFamily="18" charset="0"/>
              <a:ea typeface="+mj-ea"/>
              <a:cs typeface="Times New Roman" pitchFamily="18" charset="0"/>
            </a:endParaRPr>
          </a:p>
          <a:p>
            <a:pPr marL="0" indent="0" algn="l" rtl="0">
              <a:buNone/>
            </a:pPr>
            <a:r>
              <a:rPr lang="en-US" sz="2200" b="1" dirty="0">
                <a:latin typeface="Times New Roman" pitchFamily="18" charset="0"/>
                <a:ea typeface="+mj-ea"/>
                <a:cs typeface="Times New Roman" pitchFamily="18" charset="0"/>
              </a:rPr>
              <a:t>Use engineering controls</a:t>
            </a:r>
            <a:r>
              <a:rPr lang="en-US" sz="2200" b="1" dirty="0" smtClean="0">
                <a:latin typeface="Times New Roman" pitchFamily="18" charset="0"/>
                <a:ea typeface="+mj-ea"/>
                <a:cs typeface="Times New Roman" pitchFamily="18" charset="0"/>
              </a:rPr>
              <a:t>.                                         </a:t>
            </a:r>
            <a:r>
              <a:rPr lang="ar-IQ" sz="2200" b="1" dirty="0">
                <a:latin typeface="Times New Roman" pitchFamily="18" charset="0"/>
                <a:ea typeface="+mj-ea"/>
                <a:cs typeface="Times New Roman" pitchFamily="18" charset="0"/>
              </a:rPr>
              <a:t>استخدم الضوابط الهندسية.</a:t>
            </a:r>
            <a:r>
              <a:rPr lang="en-US" sz="2200" b="1" dirty="0" smtClean="0">
                <a:latin typeface="Times New Roman" pitchFamily="18" charset="0"/>
                <a:ea typeface="+mj-ea"/>
                <a:cs typeface="Times New Roman" pitchFamily="18" charset="0"/>
              </a:rPr>
              <a:t>     </a:t>
            </a:r>
            <a:endParaRPr lang="en-US" sz="2200" b="1" dirty="0">
              <a:latin typeface="Times New Roman" pitchFamily="18" charset="0"/>
              <a:ea typeface="+mj-ea"/>
              <a:cs typeface="Times New Roman" pitchFamily="18" charset="0"/>
            </a:endParaRPr>
          </a:p>
          <a:p>
            <a:pPr marL="0" indent="0" algn="l" rtl="0">
              <a:buNone/>
            </a:pPr>
            <a:r>
              <a:rPr lang="en-US" sz="2200" b="1" dirty="0">
                <a:latin typeface="Times New Roman" pitchFamily="18" charset="0"/>
                <a:ea typeface="+mj-ea"/>
                <a:cs typeface="Times New Roman" pitchFamily="18" charset="0"/>
              </a:rPr>
              <a:t>Use administrative controls</a:t>
            </a:r>
            <a:r>
              <a:rPr lang="en-US" sz="2200" b="1" dirty="0" smtClean="0">
                <a:latin typeface="Times New Roman" pitchFamily="18" charset="0"/>
                <a:ea typeface="+mj-ea"/>
                <a:cs typeface="Times New Roman" pitchFamily="18" charset="0"/>
              </a:rPr>
              <a:t>.                                      </a:t>
            </a:r>
            <a:r>
              <a:rPr lang="ar-IQ" sz="2200" b="1" dirty="0">
                <a:latin typeface="Times New Roman" pitchFamily="18" charset="0"/>
                <a:ea typeface="+mj-ea"/>
                <a:cs typeface="Times New Roman" pitchFamily="18" charset="0"/>
              </a:rPr>
              <a:t>استخدم الضوابط الإدارية.</a:t>
            </a:r>
            <a:r>
              <a:rPr lang="en-US" sz="2200" b="1" dirty="0" smtClean="0">
                <a:latin typeface="Times New Roman" pitchFamily="18" charset="0"/>
                <a:ea typeface="+mj-ea"/>
                <a:cs typeface="Times New Roman" pitchFamily="18" charset="0"/>
              </a:rPr>
              <a:t>        </a:t>
            </a:r>
            <a:endParaRPr lang="en-US" sz="2200" b="1" dirty="0">
              <a:latin typeface="Times New Roman" pitchFamily="18" charset="0"/>
              <a:ea typeface="+mj-ea"/>
              <a:cs typeface="Times New Roman" pitchFamily="18" charset="0"/>
            </a:endParaRPr>
          </a:p>
          <a:p>
            <a:pPr marL="0" indent="0" algn="l" rtl="0">
              <a:buNone/>
            </a:pPr>
            <a:r>
              <a:rPr lang="en-US" sz="2200" b="1" dirty="0" smtClean="0">
                <a:latin typeface="Times New Roman" pitchFamily="18" charset="0"/>
                <a:ea typeface="+mj-ea"/>
                <a:cs typeface="Times New Roman" pitchFamily="18" charset="0"/>
              </a:rPr>
              <a:t>Use </a:t>
            </a:r>
            <a:r>
              <a:rPr lang="en-US" sz="2200" b="1" dirty="0">
                <a:latin typeface="Times New Roman" pitchFamily="18" charset="0"/>
                <a:ea typeface="+mj-ea"/>
                <a:cs typeface="Times New Roman" pitchFamily="18" charset="0"/>
              </a:rPr>
              <a:t>personal protective equipment</a:t>
            </a:r>
            <a:r>
              <a:rPr lang="en-US" sz="2200" b="1" dirty="0" smtClean="0">
                <a:latin typeface="Times New Roman" pitchFamily="18" charset="0"/>
                <a:ea typeface="+mj-ea"/>
                <a:cs typeface="Times New Roman" pitchFamily="18" charset="0"/>
              </a:rPr>
              <a:t>.                </a:t>
            </a:r>
            <a:r>
              <a:rPr lang="ar-IQ" sz="2200" b="1" dirty="0" smtClean="0">
                <a:latin typeface="Times New Roman" pitchFamily="18" charset="0"/>
                <a:ea typeface="+mj-ea"/>
                <a:cs typeface="Times New Roman" pitchFamily="18" charset="0"/>
              </a:rPr>
              <a:t>استخدم </a:t>
            </a:r>
            <a:r>
              <a:rPr lang="ar-IQ" sz="2200" b="1" dirty="0">
                <a:latin typeface="Times New Roman" pitchFamily="18" charset="0"/>
                <a:ea typeface="+mj-ea"/>
                <a:cs typeface="Times New Roman" pitchFamily="18" charset="0"/>
              </a:rPr>
              <a:t>معدات الحماية الشخصية.</a:t>
            </a:r>
            <a:endParaRPr lang="en-US" sz="2200" b="1" dirty="0">
              <a:latin typeface="Times New Roman" pitchFamily="18" charset="0"/>
              <a:ea typeface="+mj-ea"/>
              <a:cs typeface="Times New Roman" pitchFamily="18" charset="0"/>
            </a:endParaRPr>
          </a:p>
          <a:p>
            <a:pPr marL="0" indent="0" algn="l" rtl="0">
              <a:buNone/>
            </a:pPr>
            <a:endParaRPr lang="en-US" sz="2200" b="1"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1308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80720"/>
          </a:xfrm>
        </p:spPr>
        <p:txBody>
          <a:bodyPr>
            <a:normAutofit/>
          </a:bodyPr>
          <a:lstStyle/>
          <a:p>
            <a:pPr marL="0" indent="0" algn="l" rtl="0">
              <a:buNone/>
            </a:pPr>
            <a:r>
              <a:rPr lang="en-US" sz="2400" dirty="0" smtClean="0"/>
              <a:t>                             </a:t>
            </a:r>
            <a:endParaRPr lang="en-US" sz="2400" dirty="0"/>
          </a:p>
        </p:txBody>
      </p:sp>
      <p:sp>
        <p:nvSpPr>
          <p:cNvPr id="4" name="مثلث متساوي الساقين 3"/>
          <p:cNvSpPr/>
          <p:nvPr/>
        </p:nvSpPr>
        <p:spPr>
          <a:xfrm>
            <a:off x="1503439" y="1268760"/>
            <a:ext cx="5760640" cy="4968552"/>
          </a:xfrm>
          <a:prstGeom prst="triangle">
            <a:avLst>
              <a:gd name="adj" fmla="val 49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1475656" y="314096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Most </a:t>
            </a:r>
          </a:p>
          <a:p>
            <a:pPr algn="ctr"/>
            <a:r>
              <a:rPr lang="en-US" b="1" dirty="0" smtClean="0">
                <a:latin typeface="Times New Roman" pitchFamily="18" charset="0"/>
                <a:cs typeface="Times New Roman" pitchFamily="18" charset="0"/>
              </a:rPr>
              <a:t>Preferred</a:t>
            </a:r>
            <a:endParaRPr lang="en-US" b="1" dirty="0">
              <a:latin typeface="Times New Roman" pitchFamily="18" charset="0"/>
              <a:cs typeface="Times New Roman" pitchFamily="18" charset="0"/>
            </a:endParaRPr>
          </a:p>
        </p:txBody>
      </p:sp>
      <p:sp>
        <p:nvSpPr>
          <p:cNvPr id="10" name="مستطيل 9"/>
          <p:cNvSpPr/>
          <p:nvPr/>
        </p:nvSpPr>
        <p:spPr>
          <a:xfrm>
            <a:off x="5724128" y="2461538"/>
            <a:ext cx="1440160" cy="67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Least </a:t>
            </a:r>
          </a:p>
          <a:p>
            <a:pPr algn="ctr"/>
            <a:r>
              <a:rPr lang="en-US" sz="2400" b="1" dirty="0" smtClean="0">
                <a:latin typeface="Times New Roman" pitchFamily="18" charset="0"/>
                <a:cs typeface="Times New Roman" pitchFamily="18" charset="0"/>
              </a:rPr>
              <a:t>Preferred</a:t>
            </a:r>
            <a:endParaRPr lang="en-US" sz="2400" b="1" dirty="0">
              <a:latin typeface="Times New Roman" pitchFamily="18" charset="0"/>
              <a:cs typeface="Times New Roman" pitchFamily="18" charset="0"/>
            </a:endParaRPr>
          </a:p>
        </p:txBody>
      </p:sp>
      <p:cxnSp>
        <p:nvCxnSpPr>
          <p:cNvPr id="12" name="رابط كسهم مستقيم 11"/>
          <p:cNvCxnSpPr/>
          <p:nvPr/>
        </p:nvCxnSpPr>
        <p:spPr>
          <a:xfrm>
            <a:off x="5508104" y="1988840"/>
            <a:ext cx="1152128" cy="1620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1691680" y="476672"/>
            <a:ext cx="63367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200" b="1" dirty="0" smtClean="0">
                <a:latin typeface="Times New Roman" pitchFamily="18" charset="0"/>
                <a:cs typeface="Times New Roman" pitchFamily="18" charset="0"/>
              </a:rPr>
              <a:t>Hierarchy  of  Control Measures</a:t>
            </a:r>
            <a:endParaRPr lang="en-US" sz="3200" b="1" dirty="0">
              <a:latin typeface="Times New Roman" pitchFamily="18" charset="0"/>
              <a:cs typeface="Times New Roman" pitchFamily="18" charset="0"/>
            </a:endParaRPr>
          </a:p>
        </p:txBody>
      </p:sp>
      <p:cxnSp>
        <p:nvCxnSpPr>
          <p:cNvPr id="15" name="رابط كسهم مستقيم 14"/>
          <p:cNvCxnSpPr/>
          <p:nvPr/>
        </p:nvCxnSpPr>
        <p:spPr>
          <a:xfrm flipV="1">
            <a:off x="1691680" y="2780928"/>
            <a:ext cx="1008112"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3707904" y="2276872"/>
            <a:ext cx="1368152" cy="646331"/>
          </a:xfrm>
          <a:prstGeom prst="rect">
            <a:avLst/>
          </a:prstGeom>
          <a:noFill/>
        </p:spPr>
        <p:txBody>
          <a:bodyPr wrap="square" rtlCol="0">
            <a:spAutoFit/>
          </a:bodyPr>
          <a:lstStyle/>
          <a:p>
            <a:pPr algn="l" rtl="0"/>
            <a:r>
              <a:rPr lang="en-US" b="1" dirty="0">
                <a:solidFill>
                  <a:srgbClr val="FFFFFF"/>
                </a:solidFill>
                <a:latin typeface="Times New Roman" pitchFamily="18" charset="0"/>
                <a:cs typeface="Times New Roman" pitchFamily="18" charset="0"/>
              </a:rPr>
              <a:t>1-Eliminate</a:t>
            </a:r>
          </a:p>
          <a:p>
            <a:pPr algn="l" rtl="0"/>
            <a:endParaRPr lang="en-US" dirty="0"/>
          </a:p>
        </p:txBody>
      </p:sp>
      <p:sp>
        <p:nvSpPr>
          <p:cNvPr id="18" name="مربع نص 17"/>
          <p:cNvSpPr txBox="1"/>
          <p:nvPr/>
        </p:nvSpPr>
        <p:spPr>
          <a:xfrm>
            <a:off x="3347864" y="2798930"/>
            <a:ext cx="1872208" cy="369332"/>
          </a:xfrm>
          <a:prstGeom prst="rect">
            <a:avLst/>
          </a:prstGeom>
          <a:noFill/>
        </p:spPr>
        <p:txBody>
          <a:bodyPr wrap="square" rtlCol="0">
            <a:spAutoFit/>
          </a:bodyPr>
          <a:lstStyle/>
          <a:p>
            <a:pPr algn="l" rtl="0"/>
            <a:r>
              <a:rPr lang="en-US" dirty="0" smtClean="0"/>
              <a:t>    </a:t>
            </a:r>
            <a:r>
              <a:rPr lang="en-US" b="1" dirty="0" smtClean="0">
                <a:solidFill>
                  <a:srgbClr val="FFFFFF"/>
                </a:solidFill>
              </a:rPr>
              <a:t>  </a:t>
            </a:r>
            <a:r>
              <a:rPr lang="en-US" b="1" dirty="0" smtClean="0">
                <a:solidFill>
                  <a:srgbClr val="FFFFFF"/>
                </a:solidFill>
                <a:latin typeface="Times New Roman" pitchFamily="18" charset="0"/>
                <a:cs typeface="Times New Roman" pitchFamily="18" charset="0"/>
              </a:rPr>
              <a:t>2- Substitute</a:t>
            </a:r>
            <a:endParaRPr lang="en-US" b="1" dirty="0">
              <a:solidFill>
                <a:srgbClr val="FFFFFF"/>
              </a:solidFill>
              <a:latin typeface="Times New Roman" pitchFamily="18" charset="0"/>
              <a:cs typeface="Times New Roman" pitchFamily="18" charset="0"/>
            </a:endParaRPr>
          </a:p>
        </p:txBody>
      </p:sp>
      <p:sp>
        <p:nvSpPr>
          <p:cNvPr id="19" name="مربع نص 18"/>
          <p:cNvSpPr txBox="1"/>
          <p:nvPr/>
        </p:nvSpPr>
        <p:spPr>
          <a:xfrm>
            <a:off x="3347864" y="3168262"/>
            <a:ext cx="2016224" cy="369332"/>
          </a:xfrm>
          <a:prstGeom prst="rect">
            <a:avLst/>
          </a:prstGeom>
          <a:noFill/>
        </p:spPr>
        <p:txBody>
          <a:bodyPr wrap="square" rtlCol="0">
            <a:spAutoFit/>
          </a:bodyPr>
          <a:lstStyle/>
          <a:p>
            <a:pPr algn="l" rtl="0"/>
            <a:r>
              <a:rPr lang="en-US" dirty="0" smtClean="0"/>
              <a:t>     </a:t>
            </a:r>
            <a:r>
              <a:rPr lang="en-US" b="1" dirty="0" smtClean="0">
                <a:solidFill>
                  <a:srgbClr val="FFFFFF"/>
                </a:solidFill>
                <a:latin typeface="Times New Roman" pitchFamily="18" charset="0"/>
                <a:cs typeface="Times New Roman" pitchFamily="18" charset="0"/>
              </a:rPr>
              <a:t>3- Isolate</a:t>
            </a:r>
            <a:endParaRPr lang="en-US" sz="2800" b="1" dirty="0">
              <a:solidFill>
                <a:srgbClr val="FFFFFF"/>
              </a:solidFill>
              <a:latin typeface="Times New Roman" pitchFamily="18" charset="0"/>
              <a:cs typeface="Times New Roman" pitchFamily="18" charset="0"/>
            </a:endParaRPr>
          </a:p>
        </p:txBody>
      </p:sp>
      <p:sp>
        <p:nvSpPr>
          <p:cNvPr id="20" name="مربع نص 19"/>
          <p:cNvSpPr txBox="1"/>
          <p:nvPr/>
        </p:nvSpPr>
        <p:spPr>
          <a:xfrm>
            <a:off x="3196055" y="3895201"/>
            <a:ext cx="2520280" cy="369332"/>
          </a:xfrm>
          <a:prstGeom prst="rect">
            <a:avLst/>
          </a:prstGeom>
          <a:noFill/>
        </p:spPr>
        <p:txBody>
          <a:bodyPr wrap="square" rtlCol="0">
            <a:spAutoFit/>
          </a:bodyPr>
          <a:lstStyle/>
          <a:p>
            <a:pPr algn="l" rtl="0"/>
            <a:r>
              <a:rPr lang="en-US" b="1" dirty="0" smtClean="0">
                <a:solidFill>
                  <a:srgbClr val="FFFFFF"/>
                </a:solidFill>
                <a:latin typeface="Times New Roman" pitchFamily="18" charset="0"/>
                <a:cs typeface="Times New Roman" pitchFamily="18" charset="0"/>
              </a:rPr>
              <a:t>4-Engineering Control</a:t>
            </a:r>
            <a:endParaRPr lang="en-US" b="1" dirty="0">
              <a:solidFill>
                <a:srgbClr val="FFFFFF"/>
              </a:solidFill>
              <a:latin typeface="Times New Roman" pitchFamily="18" charset="0"/>
              <a:cs typeface="Times New Roman" pitchFamily="18" charset="0"/>
            </a:endParaRPr>
          </a:p>
        </p:txBody>
      </p:sp>
      <p:sp>
        <p:nvSpPr>
          <p:cNvPr id="21" name="مربع نص 20"/>
          <p:cNvSpPr txBox="1"/>
          <p:nvPr/>
        </p:nvSpPr>
        <p:spPr>
          <a:xfrm>
            <a:off x="2987824" y="4509120"/>
            <a:ext cx="3096344" cy="369332"/>
          </a:xfrm>
          <a:prstGeom prst="rect">
            <a:avLst/>
          </a:prstGeom>
          <a:noFill/>
        </p:spPr>
        <p:txBody>
          <a:bodyPr wrap="square" rtlCol="0">
            <a:spAutoFit/>
          </a:bodyPr>
          <a:lstStyle/>
          <a:p>
            <a:pPr algn="l" rtl="0"/>
            <a:r>
              <a:rPr lang="en-US" b="1" dirty="0" smtClean="0">
                <a:solidFill>
                  <a:srgbClr val="FFFFFF"/>
                </a:solidFill>
                <a:latin typeface="Times New Roman" pitchFamily="18" charset="0"/>
                <a:cs typeface="Times New Roman" pitchFamily="18" charset="0"/>
              </a:rPr>
              <a:t>5- Administrative Control</a:t>
            </a:r>
            <a:endParaRPr lang="en-US" b="1" dirty="0">
              <a:solidFill>
                <a:srgbClr val="FFFFFF"/>
              </a:solidFill>
              <a:latin typeface="Times New Roman" pitchFamily="18" charset="0"/>
              <a:cs typeface="Times New Roman" pitchFamily="18" charset="0"/>
            </a:endParaRPr>
          </a:p>
        </p:txBody>
      </p:sp>
      <p:sp>
        <p:nvSpPr>
          <p:cNvPr id="22" name="مربع نص 21"/>
          <p:cNvSpPr txBox="1"/>
          <p:nvPr/>
        </p:nvSpPr>
        <p:spPr>
          <a:xfrm>
            <a:off x="2699792" y="5229200"/>
            <a:ext cx="3744416" cy="369332"/>
          </a:xfrm>
          <a:prstGeom prst="rect">
            <a:avLst/>
          </a:prstGeom>
          <a:noFill/>
        </p:spPr>
        <p:txBody>
          <a:bodyPr wrap="square" rtlCol="0">
            <a:spAutoFit/>
          </a:bodyPr>
          <a:lstStyle/>
          <a:p>
            <a:pPr algn="l" rtl="0"/>
            <a:r>
              <a:rPr lang="en-US" b="1" dirty="0">
                <a:solidFill>
                  <a:srgbClr val="FFFFFF"/>
                </a:solidFill>
                <a:latin typeface="Times New Roman" pitchFamily="18" charset="0"/>
                <a:cs typeface="Times New Roman" pitchFamily="18" charset="0"/>
              </a:rPr>
              <a:t>6- Personal Protective Equipment's</a:t>
            </a:r>
            <a:endParaRPr lang="en-US" b="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61776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07504" y="0"/>
            <a:ext cx="8928992" cy="6742113"/>
          </a:xfrm>
        </p:spPr>
        <p:txBody>
          <a:bodyPr>
            <a:noAutofit/>
          </a:bodyPr>
          <a:lstStyle/>
          <a:p>
            <a:pPr marL="0" indent="0" algn="l" rtl="0">
              <a:buNone/>
            </a:pPr>
            <a:r>
              <a:rPr lang="en-US" sz="2800" b="1" dirty="0" smtClean="0">
                <a:solidFill>
                  <a:srgbClr val="FF0066"/>
                </a:solidFill>
                <a:latin typeface="Times New Roman" pitchFamily="18" charset="0"/>
                <a:cs typeface="Times New Roman" pitchFamily="18" charset="0"/>
              </a:rPr>
              <a:t>Hazard </a:t>
            </a:r>
            <a:r>
              <a:rPr lang="en-US" sz="2800" b="1" dirty="0">
                <a:solidFill>
                  <a:srgbClr val="FF0066"/>
                </a:solidFill>
                <a:latin typeface="Times New Roman" pitchFamily="18" charset="0"/>
                <a:cs typeface="Times New Roman" pitchFamily="18" charset="0"/>
              </a:rPr>
              <a:t>group classification system</a:t>
            </a:r>
          </a:p>
          <a:p>
            <a:pPr marL="0" indent="0" algn="l" rtl="0">
              <a:buNone/>
            </a:pPr>
            <a:r>
              <a:rPr lang="en-US" sz="2400" b="1" dirty="0">
                <a:latin typeface="Times New Roman" pitchFamily="18" charset="0"/>
                <a:cs typeface="Times New Roman" pitchFamily="18" charset="0"/>
              </a:rPr>
              <a:t>The aim of this guide is to help you understand the different categories of hazards, so you can </a:t>
            </a:r>
            <a:r>
              <a:rPr lang="en-US" sz="2400" b="1" dirty="0" smtClean="0">
                <a:latin typeface="Times New Roman" pitchFamily="18" charset="0"/>
                <a:cs typeface="Times New Roman" pitchFamily="18" charset="0"/>
              </a:rPr>
              <a:t>confidently </a:t>
            </a:r>
            <a:r>
              <a:rPr lang="en-US" sz="2400" b="1" dirty="0">
                <a:latin typeface="Times New Roman" pitchFamily="18" charset="0"/>
                <a:cs typeface="Times New Roman" pitchFamily="18" charset="0"/>
              </a:rPr>
              <a:t>identify them in your workplace.</a:t>
            </a:r>
          </a:p>
          <a:p>
            <a:pPr marL="0" indent="0" algn="l" rtl="0">
              <a:buNone/>
            </a:pPr>
            <a:r>
              <a:rPr lang="en-US" sz="2400" b="1" dirty="0">
                <a:solidFill>
                  <a:srgbClr val="0070C0"/>
                </a:solidFill>
                <a:latin typeface="Times New Roman" pitchFamily="18" charset="0"/>
                <a:cs typeface="Times New Roman" pitchFamily="18" charset="0"/>
              </a:rPr>
              <a:t>Biological Hazards</a:t>
            </a:r>
            <a:r>
              <a:rPr lang="en-US" sz="2400" b="1" dirty="0">
                <a:latin typeface="Times New Roman" pitchFamily="18" charset="0"/>
                <a:cs typeface="Times New Roman" pitchFamily="18" charset="0"/>
              </a:rPr>
              <a:t>. For example, </a:t>
            </a:r>
            <a:r>
              <a:rPr lang="en-US" sz="2400" b="1" dirty="0" err="1">
                <a:latin typeface="Times New Roman" pitchFamily="18" charset="0"/>
                <a:cs typeface="Times New Roman" pitchFamily="18" charset="0"/>
              </a:rPr>
              <a:t>mould</a:t>
            </a:r>
            <a:r>
              <a:rPr lang="en-US" sz="2400" b="1" dirty="0">
                <a:latin typeface="Times New Roman" pitchFamily="18" charset="0"/>
                <a:cs typeface="Times New Roman" pitchFamily="18" charset="0"/>
              </a:rPr>
              <a:t>, blood and other bodily fluids, harmful plants, </a:t>
            </a:r>
            <a:r>
              <a:rPr lang="en-US" sz="2400" b="1" dirty="0" smtClean="0">
                <a:latin typeface="Times New Roman" pitchFamily="18" charset="0"/>
                <a:cs typeface="Times New Roman" pitchFamily="18" charset="0"/>
              </a:rPr>
              <a:t>sewage</a:t>
            </a:r>
            <a:r>
              <a:rPr lang="en-US" sz="2400" b="1" dirty="0">
                <a:latin typeface="Times New Roman" pitchFamily="18" charset="0"/>
                <a:cs typeface="Times New Roman" pitchFamily="18" charset="0"/>
              </a:rPr>
              <a:t>, dust and vermin.</a:t>
            </a:r>
          </a:p>
          <a:p>
            <a:pPr marL="0" indent="0" algn="l" rtl="0">
              <a:buNone/>
            </a:pPr>
            <a:r>
              <a:rPr lang="en-US" sz="2400" b="1" dirty="0">
                <a:solidFill>
                  <a:srgbClr val="0070C0"/>
                </a:solidFill>
                <a:latin typeface="Times New Roman" pitchFamily="18" charset="0"/>
                <a:cs typeface="Times New Roman" pitchFamily="18" charset="0"/>
              </a:rPr>
              <a:t>Chemical Hazards </a:t>
            </a:r>
            <a:r>
              <a:rPr lang="en-US" sz="2400" b="1" dirty="0">
                <a:latin typeface="Times New Roman" pitchFamily="18" charset="0"/>
                <a:cs typeface="Times New Roman" pitchFamily="18" charset="0"/>
              </a:rPr>
              <a:t>such as skin irritation, respiratory system irritation, blindness, corrosion and </a:t>
            </a:r>
            <a:r>
              <a:rPr lang="en-US" sz="2400" b="1" dirty="0" smtClean="0">
                <a:latin typeface="Times New Roman" pitchFamily="18" charset="0"/>
                <a:cs typeface="Times New Roman" pitchFamily="18" charset="0"/>
              </a:rPr>
              <a:t>explosions</a:t>
            </a:r>
            <a:r>
              <a:rPr lang="en-US" sz="2400" b="1" dirty="0">
                <a:latin typeface="Times New Roman" pitchFamily="18" charset="0"/>
                <a:cs typeface="Times New Roman" pitchFamily="18" charset="0"/>
              </a:rPr>
              <a:t>.</a:t>
            </a:r>
          </a:p>
          <a:p>
            <a:pPr marL="0" indent="0" algn="l" rtl="0">
              <a:buNone/>
            </a:pPr>
            <a:r>
              <a:rPr lang="en-US" sz="2400" b="1" dirty="0">
                <a:solidFill>
                  <a:srgbClr val="0070C0"/>
                </a:solidFill>
                <a:latin typeface="Times New Roman" pitchFamily="18" charset="0"/>
                <a:cs typeface="Times New Roman" pitchFamily="18" charset="0"/>
              </a:rPr>
              <a:t>Physical Hazards</a:t>
            </a:r>
            <a:r>
              <a:rPr lang="en-US" sz="2400" b="1" dirty="0">
                <a:latin typeface="Times New Roman" pitchFamily="18" charset="0"/>
                <a:cs typeface="Times New Roman" pitchFamily="18" charset="0"/>
              </a:rPr>
              <a:t>. including heights, noise, radiation and pressure.</a:t>
            </a:r>
          </a:p>
          <a:p>
            <a:pPr marL="0" indent="0" algn="l" rtl="0">
              <a:buNone/>
            </a:pPr>
            <a:r>
              <a:rPr lang="en-US" sz="2400" b="1" dirty="0">
                <a:solidFill>
                  <a:srgbClr val="0070C0"/>
                </a:solidFill>
                <a:latin typeface="Times New Roman" pitchFamily="18" charset="0"/>
                <a:cs typeface="Times New Roman" pitchFamily="18" charset="0"/>
              </a:rPr>
              <a:t>Safety Hazards</a:t>
            </a:r>
            <a:r>
              <a:rPr lang="en-US" sz="2400" b="1" dirty="0">
                <a:latin typeface="Times New Roman" pitchFamily="18" charset="0"/>
                <a:cs typeface="Times New Roman" pitchFamily="18" charset="0"/>
              </a:rPr>
              <a:t>. For example, exposed wires or a damaged carpet might result in a tripping </a:t>
            </a:r>
            <a:r>
              <a:rPr lang="en-US" sz="2400" b="1" dirty="0" smtClean="0">
                <a:latin typeface="Times New Roman" pitchFamily="18" charset="0"/>
                <a:cs typeface="Times New Roman" pitchFamily="18" charset="0"/>
              </a:rPr>
              <a:t>hazard</a:t>
            </a:r>
            <a:r>
              <a:rPr lang="en-US" sz="2400" b="1" dirty="0">
                <a:latin typeface="Times New Roman" pitchFamily="18" charset="0"/>
                <a:cs typeface="Times New Roman" pitchFamily="18" charset="0"/>
              </a:rPr>
              <a:t>. These are sometimes included under the category of physical hazards.</a:t>
            </a:r>
          </a:p>
          <a:p>
            <a:pPr marL="0" indent="0" algn="l" rtl="0">
              <a:buNone/>
            </a:pPr>
            <a:r>
              <a:rPr lang="en-US" sz="2400" b="1" dirty="0">
                <a:solidFill>
                  <a:srgbClr val="0070C0"/>
                </a:solidFill>
                <a:latin typeface="Times New Roman" pitchFamily="18" charset="0"/>
                <a:cs typeface="Times New Roman" pitchFamily="18" charset="0"/>
              </a:rPr>
              <a:t>Ergonomic Hazards</a:t>
            </a:r>
            <a:r>
              <a:rPr lang="en-US" sz="2400" b="1" dirty="0">
                <a:latin typeface="Times New Roman" pitchFamily="18" charset="0"/>
                <a:cs typeface="Times New Roman" pitchFamily="18" charset="0"/>
              </a:rPr>
              <a:t>. For example, a poor workstation setup in an office, poor posture and </a:t>
            </a:r>
            <a:r>
              <a:rPr lang="en-US" sz="2400" b="1" dirty="0" smtClean="0">
                <a:latin typeface="Times New Roman" pitchFamily="18" charset="0"/>
                <a:cs typeface="Times New Roman" pitchFamily="18" charset="0"/>
              </a:rPr>
              <a:t>manual </a:t>
            </a:r>
            <a:r>
              <a:rPr lang="en-US" sz="2400" b="1" dirty="0">
                <a:latin typeface="Times New Roman" pitchFamily="18" charset="0"/>
                <a:cs typeface="Times New Roman" pitchFamily="18" charset="0"/>
              </a:rPr>
              <a:t>handling</a:t>
            </a:r>
            <a:r>
              <a:rPr lang="en-US" sz="2400" b="1" dirty="0" smtClean="0">
                <a:latin typeface="Times New Roman" pitchFamily="18" charset="0"/>
                <a:cs typeface="Times New Roman" pitchFamily="18" charset="0"/>
              </a:rPr>
              <a:t>.</a:t>
            </a:r>
            <a:r>
              <a:rPr lang="ar-IQ" sz="2400" dirty="0"/>
              <a:t> </a:t>
            </a:r>
            <a:r>
              <a:rPr lang="ar-IQ" sz="1200" dirty="0"/>
              <a:t>المخاطر المريحة. على سبيل المثال ، إعداد ضعيف لمحطة العمل في المكتب وضعف الموقف والتعامل اليدوي.</a:t>
            </a:r>
            <a:endParaRPr lang="en-US" sz="1200" b="1" dirty="0">
              <a:latin typeface="Times New Roman" pitchFamily="18" charset="0"/>
              <a:cs typeface="Times New Roman" pitchFamily="18" charset="0"/>
            </a:endParaRPr>
          </a:p>
          <a:p>
            <a:pPr marL="0" indent="0" algn="l" rtl="0">
              <a:buNone/>
            </a:pPr>
            <a:r>
              <a:rPr lang="en-US" sz="2400" b="1" dirty="0">
                <a:solidFill>
                  <a:srgbClr val="0070C0"/>
                </a:solidFill>
                <a:latin typeface="Times New Roman" pitchFamily="18" charset="0"/>
                <a:cs typeface="Times New Roman" pitchFamily="18" charset="0"/>
              </a:rPr>
              <a:t>Psychosocial Hazards</a:t>
            </a:r>
            <a:r>
              <a:rPr lang="en-US" sz="2400" b="1" dirty="0">
                <a:latin typeface="Times New Roman" pitchFamily="18" charset="0"/>
                <a:cs typeface="Times New Roman" pitchFamily="18" charset="0"/>
              </a:rPr>
              <a:t>. Psychosocial hazards include sexual harassment, </a:t>
            </a:r>
            <a:r>
              <a:rPr lang="en-US" sz="2400" b="1" dirty="0" err="1">
                <a:latin typeface="Times New Roman" pitchFamily="18" charset="0"/>
                <a:cs typeface="Times New Roman" pitchFamily="18" charset="0"/>
              </a:rPr>
              <a:t>victimisation</a:t>
            </a:r>
            <a:r>
              <a:rPr lang="en-US" sz="2400" b="1" dirty="0">
                <a:latin typeface="Times New Roman" pitchFamily="18" charset="0"/>
                <a:cs typeface="Times New Roman" pitchFamily="18" charset="0"/>
              </a:rPr>
              <a:t>, stress </a:t>
            </a:r>
            <a:r>
              <a:rPr lang="en-US" sz="2400" b="1" dirty="0" smtClean="0">
                <a:latin typeface="Times New Roman" pitchFamily="18" charset="0"/>
                <a:cs typeface="Times New Roman" pitchFamily="18" charset="0"/>
              </a:rPr>
              <a:t>and </a:t>
            </a:r>
            <a:r>
              <a:rPr lang="en-US" sz="2400" b="1" dirty="0">
                <a:latin typeface="Times New Roman" pitchFamily="18" charset="0"/>
                <a:cs typeface="Times New Roman" pitchFamily="18" charset="0"/>
              </a:rPr>
              <a:t>workplace violence.</a:t>
            </a:r>
          </a:p>
        </p:txBody>
      </p:sp>
    </p:spTree>
    <p:extLst>
      <p:ext uri="{BB962C8B-B14F-4D97-AF65-F5344CB8AC3E}">
        <p14:creationId xmlns:p14="http://schemas.microsoft.com/office/powerpoint/2010/main" val="103662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624736"/>
          </a:xfrm>
        </p:spPr>
        <p:txBody>
          <a:bodyPr>
            <a:normAutofit/>
          </a:bodyPr>
          <a:lstStyle/>
          <a:p>
            <a:pPr marL="0" indent="0" algn="l" rtl="0">
              <a:buNone/>
            </a:pPr>
            <a:r>
              <a:rPr lang="en-US" sz="2400" b="1" dirty="0">
                <a:solidFill>
                  <a:srgbClr val="FF0000"/>
                </a:solidFill>
                <a:latin typeface="Times New Roman" pitchFamily="18" charset="0"/>
                <a:cs typeface="Times New Roman" pitchFamily="18" charset="0"/>
              </a:rPr>
              <a:t>Biological safety cabinets (BSCs)</a:t>
            </a:r>
          </a:p>
          <a:p>
            <a:pPr marL="0" indent="0" algn="l" rtl="0">
              <a:buNone/>
            </a:pPr>
            <a:r>
              <a:rPr lang="en-US" sz="2400" b="1" dirty="0">
                <a:solidFill>
                  <a:srgbClr val="7030A0"/>
                </a:solidFill>
                <a:latin typeface="Times New Roman" pitchFamily="18" charset="0"/>
                <a:cs typeface="Times New Roman" pitchFamily="18" charset="0"/>
              </a:rPr>
              <a:t>Biosafety Cabinets</a:t>
            </a:r>
            <a:r>
              <a:rPr lang="en-US" sz="2400" dirty="0">
                <a:latin typeface="Times New Roman" pitchFamily="18" charset="0"/>
                <a:cs typeface="Times New Roman" pitchFamily="18" charset="0"/>
              </a:rPr>
              <a:t> (BSCs) are enclosed workspaces with a ventilated hood that is designed to </a:t>
            </a:r>
            <a:r>
              <a:rPr lang="en-US" sz="2400" dirty="0" smtClean="0">
                <a:latin typeface="Times New Roman" pitchFamily="18" charset="0"/>
                <a:cs typeface="Times New Roman" pitchFamily="18" charset="0"/>
              </a:rPr>
              <a:t>contain </a:t>
            </a:r>
            <a:r>
              <a:rPr lang="en-US" sz="2400" dirty="0">
                <a:latin typeface="Times New Roman" pitchFamily="18" charset="0"/>
                <a:cs typeface="Times New Roman" pitchFamily="18" charset="0"/>
              </a:rPr>
              <a:t>pathogenic microorganisms during microbiological processes.</a:t>
            </a:r>
          </a:p>
          <a:p>
            <a:pPr marL="0" indent="0" algn="l" rtl="0">
              <a:buNone/>
            </a:pPr>
            <a:r>
              <a:rPr lang="en-US" sz="2400" b="1" dirty="0">
                <a:solidFill>
                  <a:srgbClr val="7030A0"/>
                </a:solidFill>
                <a:latin typeface="Times New Roman" pitchFamily="18" charset="0"/>
                <a:cs typeface="Times New Roman" pitchFamily="18" charset="0"/>
              </a:rPr>
              <a:t>Biosafety cabinets are classified into three classes:</a:t>
            </a:r>
          </a:p>
          <a:p>
            <a:pPr marL="0" indent="0" algn="l" rtl="0">
              <a:buNone/>
            </a:pPr>
            <a:r>
              <a:rPr lang="en-US" sz="2400" dirty="0">
                <a:latin typeface="Times New Roman" pitchFamily="18" charset="0"/>
                <a:cs typeface="Times New Roman" pitchFamily="18" charset="0"/>
              </a:rPr>
              <a:t>1-Class I and II Biosafety cabinets are used for Biosafety levels I and II but, when used </a:t>
            </a:r>
            <a:r>
              <a:rPr lang="en-US" sz="2400" dirty="0" smtClean="0">
                <a:latin typeface="Times New Roman" pitchFamily="18" charset="0"/>
                <a:cs typeface="Times New Roman" pitchFamily="18" charset="0"/>
              </a:rPr>
              <a:t>correctly </a:t>
            </a:r>
            <a:r>
              <a:rPr lang="en-US" sz="2400" dirty="0">
                <a:latin typeface="Times New Roman" pitchFamily="18" charset="0"/>
                <a:cs typeface="Times New Roman" pitchFamily="18" charset="0"/>
              </a:rPr>
              <a:t>in conjunction with useful microbiological techniques</a:t>
            </a:r>
          </a:p>
          <a:p>
            <a:pPr marL="0" indent="0" algn="l" rtl="0">
              <a:buNone/>
            </a:pPr>
            <a:r>
              <a:rPr lang="en-US" sz="2400" dirty="0">
                <a:latin typeface="Times New Roman" pitchFamily="18" charset="0"/>
                <a:cs typeface="Times New Roman" pitchFamily="18" charset="0"/>
              </a:rPr>
              <a:t>2-Class III BSCs are most suitable for work with hazardous agents that require Biosafety Level </a:t>
            </a: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or </a:t>
            </a:r>
            <a:r>
              <a:rPr lang="en-US" sz="2400" dirty="0" smtClean="0">
                <a:latin typeface="Times New Roman" pitchFamily="18" charset="0"/>
                <a:cs typeface="Times New Roman" pitchFamily="18" charset="0"/>
              </a:rPr>
              <a:t>4.</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8787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79388" y="188913"/>
            <a:ext cx="8785225" cy="6480175"/>
          </a:xfrm>
        </p:spPr>
        <p:txBody>
          <a:bodyPr/>
          <a:lstStyle/>
          <a:p>
            <a:pPr marL="0" indent="0" algn="l" rtl="0">
              <a:buNone/>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74" t="28629" r="36413" b="35686"/>
          <a:stretch/>
        </p:blipFill>
        <p:spPr bwMode="auto">
          <a:xfrm>
            <a:off x="323528" y="324394"/>
            <a:ext cx="8640364" cy="627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03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marL="0" indent="0" algn="l" rtl="0">
              <a:buNone/>
            </a:pPr>
            <a:r>
              <a:rPr lang="en-US" sz="2400" b="1" dirty="0" err="1">
                <a:solidFill>
                  <a:srgbClr val="FF0000"/>
                </a:solidFill>
                <a:latin typeface="Times New Roman" pitchFamily="18" charset="0"/>
                <a:cs typeface="Times New Roman" pitchFamily="18" charset="0"/>
              </a:rPr>
              <a:t>Biorisk</a:t>
            </a:r>
            <a:r>
              <a:rPr lang="en-US" sz="2400" b="1" dirty="0">
                <a:solidFill>
                  <a:srgbClr val="FF0000"/>
                </a:solidFill>
                <a:latin typeface="Times New Roman" pitchFamily="18" charset="0"/>
                <a:cs typeface="Times New Roman" pitchFamily="18" charset="0"/>
              </a:rPr>
              <a:t> and </a:t>
            </a:r>
            <a:r>
              <a:rPr lang="en-US" sz="2400" b="1" dirty="0" smtClean="0">
                <a:solidFill>
                  <a:srgbClr val="FF0000"/>
                </a:solidFill>
                <a:latin typeface="Times New Roman" pitchFamily="18" charset="0"/>
                <a:cs typeface="Times New Roman" pitchFamily="18" charset="0"/>
              </a:rPr>
              <a:t>biohazard</a:t>
            </a:r>
          </a:p>
          <a:p>
            <a:pPr marL="0" indent="0" algn="l" rtl="0">
              <a:buNone/>
            </a:pPr>
            <a:r>
              <a:rPr lang="en-US" sz="2400" b="1" dirty="0" err="1" smtClean="0">
                <a:solidFill>
                  <a:srgbClr val="FF0066"/>
                </a:solidFill>
                <a:latin typeface="Times New Roman" pitchFamily="18" charset="0"/>
                <a:cs typeface="Times New Roman" pitchFamily="18" charset="0"/>
              </a:rPr>
              <a:t>Biorisk</a:t>
            </a:r>
            <a:r>
              <a:rPr lang="en-US" sz="2400" b="1" dirty="0" smtClean="0">
                <a:solidFill>
                  <a:srgbClr val="FF0066"/>
                </a:solidFill>
                <a:latin typeface="Times New Roman" pitchFamily="18" charset="0"/>
                <a:cs typeface="Times New Roman" pitchFamily="18" charset="0"/>
              </a:rPr>
              <a:t> </a:t>
            </a:r>
            <a:r>
              <a:rPr lang="en-US" sz="2400" b="1" dirty="0">
                <a:solidFill>
                  <a:srgbClr val="FF0066"/>
                </a:solidFill>
                <a:latin typeface="Times New Roman" pitchFamily="18" charset="0"/>
                <a:cs typeface="Times New Roman" pitchFamily="18" charset="0"/>
              </a:rPr>
              <a:t>defines </a:t>
            </a:r>
            <a:r>
              <a:rPr lang="en-US" sz="2400" b="1" dirty="0">
                <a:latin typeface="Times New Roman" pitchFamily="18" charset="0"/>
                <a:cs typeface="Times New Roman" pitchFamily="18" charset="0"/>
              </a:rPr>
              <a:t>as the combination of the probability </a:t>
            </a:r>
            <a:r>
              <a:rPr lang="en-US" sz="2400" b="1" dirty="0" smtClean="0">
                <a:latin typeface="Times New Roman" pitchFamily="18" charset="0"/>
                <a:cs typeface="Times New Roman" pitchFamily="18" charset="0"/>
              </a:rPr>
              <a:t>occurrence </a:t>
            </a:r>
            <a:r>
              <a:rPr lang="en-US" sz="2400" b="1" dirty="0">
                <a:latin typeface="Times New Roman" pitchFamily="18" charset="0"/>
                <a:cs typeface="Times New Roman" pitchFamily="18" charset="0"/>
              </a:rPr>
              <a:t>of harm and the severity of </a:t>
            </a:r>
            <a:r>
              <a:rPr lang="en-US" sz="2400" b="1" dirty="0" smtClean="0">
                <a:latin typeface="Times New Roman" pitchFamily="18" charset="0"/>
                <a:cs typeface="Times New Roman" pitchFamily="18" charset="0"/>
              </a:rPr>
              <a:t> that </a:t>
            </a:r>
            <a:r>
              <a:rPr lang="en-US" sz="2400" b="1" dirty="0">
                <a:latin typeface="Times New Roman" pitchFamily="18" charset="0"/>
                <a:cs typeface="Times New Roman" pitchFamily="18" charset="0"/>
              </a:rPr>
              <a:t>harm where the source of harm is a biological agent or toxin. </a:t>
            </a:r>
            <a:r>
              <a:rPr lang="en-US" sz="2400" b="1" dirty="0" smtClean="0">
                <a:latin typeface="Times New Roman" pitchFamily="18" charset="0"/>
                <a:cs typeface="Times New Roman" pitchFamily="18" charset="0"/>
              </a:rPr>
              <a:t> </a:t>
            </a:r>
            <a:r>
              <a:rPr lang="ar-IQ" sz="2400" b="1" dirty="0" smtClean="0">
                <a:latin typeface="Times New Roman" pitchFamily="18" charset="0"/>
                <a:cs typeface="Times New Roman" pitchFamily="18" charset="0"/>
              </a:rPr>
              <a:t>كمزيج </a:t>
            </a:r>
            <a:r>
              <a:rPr lang="ar-IQ" sz="2400" b="1" dirty="0">
                <a:latin typeface="Times New Roman" pitchFamily="18" charset="0"/>
                <a:cs typeface="Times New Roman" pitchFamily="18" charset="0"/>
              </a:rPr>
              <a:t>من احتمالية حدوث الضرر وخطورة ذلك </a:t>
            </a:r>
            <a:r>
              <a:rPr lang="en-US" sz="2400" b="1" dirty="0" smtClean="0">
                <a:latin typeface="Times New Roman" pitchFamily="18" charset="0"/>
                <a:cs typeface="Times New Roman" pitchFamily="18" charset="0"/>
              </a:rPr>
              <a:t> </a:t>
            </a:r>
            <a:r>
              <a:rPr lang="ar-IQ" sz="2400" b="1" dirty="0" smtClean="0">
                <a:latin typeface="Times New Roman" pitchFamily="18" charset="0"/>
                <a:cs typeface="Times New Roman" pitchFamily="18" charset="0"/>
              </a:rPr>
              <a:t>الضرر </a:t>
            </a:r>
            <a:r>
              <a:rPr lang="ar-IQ" sz="2400" b="1" dirty="0">
                <a:latin typeface="Times New Roman" pitchFamily="18" charset="0"/>
                <a:cs typeface="Times New Roman" pitchFamily="18" charset="0"/>
              </a:rPr>
              <a:t>حيث يكون مصدر الضرر عاملًا بيولوجيًا أو سمًا</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A biological hazard or biohazard, is a biological substance that poses a threat to the health of </a:t>
            </a:r>
            <a:r>
              <a:rPr lang="en-US" sz="2400" b="1" dirty="0" smtClean="0">
                <a:latin typeface="Times New Roman" pitchFamily="18" charset="0"/>
                <a:cs typeface="Times New Roman" pitchFamily="18" charset="0"/>
              </a:rPr>
              <a:t> living </a:t>
            </a:r>
            <a:r>
              <a:rPr lang="en-US" sz="2400" b="1" dirty="0">
                <a:latin typeface="Times New Roman" pitchFamily="18" charset="0"/>
                <a:cs typeface="Times New Roman" pitchFamily="18" charset="0"/>
              </a:rPr>
              <a:t>organisms, primarily humans. This could include a sample of a microorganism, virus or </a:t>
            </a:r>
          </a:p>
          <a:p>
            <a:pPr marL="0" indent="0" algn="l" rtl="0">
              <a:buNone/>
            </a:pPr>
            <a:r>
              <a:rPr lang="en-US" sz="2400" b="1" dirty="0">
                <a:latin typeface="Times New Roman" pitchFamily="18" charset="0"/>
                <a:cs typeface="Times New Roman" pitchFamily="18" charset="0"/>
              </a:rPr>
              <a:t>toxin that can adversely affect human health. </a:t>
            </a:r>
            <a:r>
              <a:rPr lang="ar-IQ" sz="2400" b="1" dirty="0">
                <a:latin typeface="Times New Roman" pitchFamily="18" charset="0"/>
                <a:cs typeface="Times New Roman" pitchFamily="18" charset="0"/>
              </a:rPr>
              <a:t>الخطر البيولوجي </a:t>
            </a:r>
            <a:r>
              <a:rPr lang="ar-IQ" sz="2400" b="1" dirty="0" smtClean="0">
                <a:latin typeface="Times New Roman" pitchFamily="18" charset="0"/>
                <a:cs typeface="Times New Roman" pitchFamily="18" charset="0"/>
              </a:rPr>
              <a:t>هو </a:t>
            </a:r>
            <a:r>
              <a:rPr lang="ar-IQ" sz="2400" b="1" dirty="0">
                <a:latin typeface="Times New Roman" pitchFamily="18" charset="0"/>
                <a:cs typeface="Times New Roman" pitchFamily="18" charset="0"/>
              </a:rPr>
              <a:t>مادة بيولوجية تشكل تهديدًا لصحة الكائنات الحية ، وبشكل أساسي البشر. يمكن أن يشمل </a:t>
            </a:r>
            <a:r>
              <a:rPr lang="ar-IQ" sz="2400" b="1" dirty="0" smtClean="0">
                <a:latin typeface="Times New Roman" pitchFamily="18" charset="0"/>
                <a:cs typeface="Times New Roman" pitchFamily="18" charset="0"/>
              </a:rPr>
              <a:t>ذلك</a:t>
            </a:r>
            <a:endParaRPr lang="en-US" sz="2400" b="1" dirty="0" smtClean="0">
              <a:latin typeface="Times New Roman" pitchFamily="18" charset="0"/>
              <a:cs typeface="Times New Roman" pitchFamily="18" charset="0"/>
            </a:endParaRPr>
          </a:p>
          <a:p>
            <a:pPr marL="0" indent="0" algn="l" rtl="0">
              <a:buNone/>
            </a:pPr>
            <a:r>
              <a:rPr lang="ar-IQ" sz="2400" b="1" dirty="0" smtClean="0">
                <a:latin typeface="Times New Roman" pitchFamily="18" charset="0"/>
                <a:cs typeface="Times New Roman" pitchFamily="18" charset="0"/>
              </a:rPr>
              <a:t> عينة </a:t>
            </a:r>
            <a:r>
              <a:rPr lang="en-US" sz="2400" b="1" dirty="0" smtClean="0">
                <a:latin typeface="Times New Roman" pitchFamily="18" charset="0"/>
                <a:cs typeface="Times New Roman" pitchFamily="18" charset="0"/>
              </a:rPr>
              <a:t> </a:t>
            </a:r>
            <a:r>
              <a:rPr lang="ar-IQ" sz="2400" b="1" dirty="0" smtClean="0">
                <a:latin typeface="Times New Roman" pitchFamily="18" charset="0"/>
                <a:cs typeface="Times New Roman" pitchFamily="18" charset="0"/>
              </a:rPr>
              <a:t>من </a:t>
            </a:r>
            <a:r>
              <a:rPr lang="ar-IQ" sz="2400" b="1" dirty="0">
                <a:latin typeface="Times New Roman" pitchFamily="18" charset="0"/>
                <a:cs typeface="Times New Roman" pitchFamily="18" charset="0"/>
              </a:rPr>
              <a:t>الكائنات الحية الدقيقة أو الفيروسات </a:t>
            </a:r>
            <a:r>
              <a:rPr lang="ar-IQ" sz="2400" b="1" dirty="0" smtClean="0">
                <a:latin typeface="Times New Roman" pitchFamily="18" charset="0"/>
                <a:cs typeface="Times New Roman" pitchFamily="18" charset="0"/>
              </a:rPr>
              <a:t>أو</a:t>
            </a:r>
            <a:r>
              <a:rPr lang="en-US" sz="2400" b="1" dirty="0" smtClean="0">
                <a:latin typeface="Times New Roman" pitchFamily="18" charset="0"/>
                <a:cs typeface="Times New Roman" pitchFamily="18" charset="0"/>
              </a:rPr>
              <a:t>  </a:t>
            </a:r>
            <a:endParaRPr lang="ar-IQ" sz="2400" b="1" dirty="0">
              <a:latin typeface="Times New Roman" pitchFamily="18" charset="0"/>
              <a:cs typeface="Times New Roman" pitchFamily="18" charset="0"/>
            </a:endParaRPr>
          </a:p>
          <a:p>
            <a:pPr marL="0" indent="0" algn="l" rtl="0">
              <a:buNone/>
            </a:pPr>
            <a:r>
              <a:rPr lang="ar-IQ" sz="2400" b="1" dirty="0">
                <a:latin typeface="Times New Roman" pitchFamily="18" charset="0"/>
                <a:cs typeface="Times New Roman" pitchFamily="18" charset="0"/>
              </a:rPr>
              <a:t>السم الذي يمكن أن يؤثر سلبًا على </a:t>
            </a:r>
            <a:r>
              <a:rPr lang="ar-IQ" sz="2400" b="1" dirty="0" smtClean="0">
                <a:latin typeface="Times New Roman" pitchFamily="18" charset="0"/>
                <a:cs typeface="Times New Roman" pitchFamily="18" charset="0"/>
              </a:rPr>
              <a:t>صحة الإنسان.</a:t>
            </a:r>
            <a:endParaRPr lang="en-US" sz="2400" b="1" dirty="0" smtClean="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423" y="5085184"/>
            <a:ext cx="2602979" cy="18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554" y="5085184"/>
            <a:ext cx="2058782" cy="177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161267"/>
            <a:ext cx="2064754" cy="16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54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480720"/>
          </a:xfrm>
        </p:spPr>
        <p:txBody>
          <a:bodyPr>
            <a:normAutofit/>
          </a:bodyPr>
          <a:lstStyle/>
          <a:p>
            <a:pPr marL="0" indent="0" algn="l" rtl="0">
              <a:buNone/>
            </a:pPr>
            <a:r>
              <a:rPr lang="en-US" sz="2800" b="1" dirty="0">
                <a:solidFill>
                  <a:srgbClr val="FF0066"/>
                </a:solidFill>
                <a:latin typeface="Times New Roman" pitchFamily="18" charset="0"/>
                <a:cs typeface="Times New Roman" pitchFamily="18" charset="0"/>
              </a:rPr>
              <a:t>Assessing risk for work with human blood and tissues </a:t>
            </a:r>
            <a:r>
              <a:rPr lang="en-US" sz="2800" b="1" dirty="0" smtClean="0">
                <a:solidFill>
                  <a:srgbClr val="FF0066"/>
                </a:solidFill>
                <a:latin typeface="Times New Roman" pitchFamily="18" charset="0"/>
                <a:cs typeface="Times New Roman" pitchFamily="18" charset="0"/>
              </a:rPr>
              <a:t>hazards  </a:t>
            </a:r>
            <a:r>
              <a:rPr lang="ar-IQ" sz="2800" b="1" dirty="0">
                <a:solidFill>
                  <a:srgbClr val="FF0066"/>
                </a:solidFill>
                <a:latin typeface="Times New Roman" pitchFamily="18" charset="0"/>
                <a:cs typeface="Times New Roman" pitchFamily="18" charset="0"/>
              </a:rPr>
              <a:t>تقييم مخاطر العمل مع الدم البشري ومخاطر الأنسجة</a:t>
            </a:r>
            <a:endParaRPr lang="en-US" sz="2800" b="1" dirty="0">
              <a:solidFill>
                <a:srgbClr val="FF0066"/>
              </a:solidFill>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A risk assessment focuses on hazard identification at each step or task level, and can provide </a:t>
            </a:r>
            <a:r>
              <a:rPr lang="en-US" sz="2400" b="1" dirty="0" smtClean="0">
                <a:latin typeface="Times New Roman" pitchFamily="18" charset="0"/>
                <a:cs typeface="Times New Roman" pitchFamily="18" charset="0"/>
              </a:rPr>
              <a:t>essential </a:t>
            </a:r>
            <a:r>
              <a:rPr lang="en-US" sz="2400" b="1" dirty="0">
                <a:latin typeface="Times New Roman" pitchFamily="18" charset="0"/>
                <a:cs typeface="Times New Roman" pitchFamily="18" charset="0"/>
              </a:rPr>
              <a:t>information for enhancing safety practices.</a:t>
            </a:r>
          </a:p>
          <a:p>
            <a:pPr marL="0" indent="0" algn="l" rtl="0">
              <a:buNone/>
            </a:pPr>
            <a:r>
              <a:rPr lang="en-US" sz="2400" b="1" dirty="0">
                <a:latin typeface="Times New Roman" pitchFamily="18" charset="0"/>
                <a:cs typeface="Times New Roman" pitchFamily="18" charset="0"/>
              </a:rPr>
              <a:t>For example People working with blood samples must:</a:t>
            </a:r>
          </a:p>
          <a:p>
            <a:pPr marL="0" indent="0" algn="l" rtl="0">
              <a:buNone/>
            </a:pPr>
            <a:r>
              <a:rPr lang="en-US" sz="2400" b="1" dirty="0">
                <a:latin typeface="Times New Roman" pitchFamily="18" charset="0"/>
                <a:cs typeface="Times New Roman" pitchFamily="18" charset="0"/>
              </a:rPr>
              <a:t>*Wear two pairs of disposable gloves, with the outside disposed of and replaced after each </a:t>
            </a:r>
            <a:r>
              <a:rPr lang="en-US" sz="2400" b="1" dirty="0" smtClean="0">
                <a:latin typeface="Times New Roman" pitchFamily="18" charset="0"/>
                <a:cs typeface="Times New Roman" pitchFamily="18" charset="0"/>
              </a:rPr>
              <a:t>procedure</a:t>
            </a:r>
            <a:r>
              <a:rPr lang="en-US" sz="2400" b="1" dirty="0">
                <a:latin typeface="Times New Roman" pitchFamily="18" charset="0"/>
                <a:cs typeface="Times New Roman" pitchFamily="18" charset="0"/>
              </a:rPr>
              <a:t>.</a:t>
            </a:r>
          </a:p>
          <a:p>
            <a:pPr marL="0" indent="0" algn="l" rtl="0">
              <a:buNone/>
            </a:pPr>
            <a:r>
              <a:rPr lang="en-US" sz="2400" b="1" dirty="0">
                <a:latin typeface="Times New Roman" pitchFamily="18" charset="0"/>
                <a:cs typeface="Times New Roman" pitchFamily="18" charset="0"/>
              </a:rPr>
              <a:t>*A laboratory coat.</a:t>
            </a:r>
          </a:p>
          <a:p>
            <a:pPr marL="0" indent="0" algn="l" rtl="0">
              <a:buNone/>
            </a:pPr>
            <a:r>
              <a:rPr lang="en-US" sz="2400" b="1" dirty="0">
                <a:latin typeface="Times New Roman" pitchFamily="18" charset="0"/>
                <a:cs typeface="Times New Roman" pitchFamily="18" charset="0"/>
              </a:rPr>
              <a:t>*A surgical mask.</a:t>
            </a:r>
          </a:p>
          <a:p>
            <a:pPr marL="0" indent="0" algn="l" rtl="0">
              <a:buNone/>
            </a:pPr>
            <a:r>
              <a:rPr lang="en-US" sz="2400" b="1" dirty="0">
                <a:latin typeface="Times New Roman" pitchFamily="18" charset="0"/>
                <a:cs typeface="Times New Roman" pitchFamily="18" charset="0"/>
              </a:rPr>
              <a:t>*Eye </a:t>
            </a:r>
            <a:r>
              <a:rPr lang="en-US" sz="2400" b="1" dirty="0" smtClean="0">
                <a:latin typeface="Times New Roman" pitchFamily="18" charset="0"/>
                <a:cs typeface="Times New Roman" pitchFamily="18" charset="0"/>
              </a:rPr>
              <a:t>protection </a:t>
            </a:r>
            <a:endParaRPr lang="en-US" sz="2400" b="1"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37" t="33125" r="32064" b="40726"/>
          <a:stretch/>
        </p:blipFill>
        <p:spPr bwMode="auto">
          <a:xfrm>
            <a:off x="2987824" y="3645024"/>
            <a:ext cx="585137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930942"/>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720</Words>
  <Application>Microsoft Office PowerPoint</Application>
  <PresentationFormat>عرض على الشاشة (3:4)‏</PresentationFormat>
  <Paragraphs>67</Paragraphs>
  <Slides>10</Slides>
  <Notes>2</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سمة Office</vt:lpstr>
      <vt:lpstr>                          Department of Anesthesia Techniques                                      Prof . Dr. Younis A. Alkhafaji                                younis.abdulridha@uomus.edu.iq                                         Practical  Biology -2</vt:lpstr>
      <vt:lpstr>عرض تقديمي في PowerPoint</vt:lpstr>
      <vt:lpstr>control measure in biology  Control measures are systems and actions used to reduce the risks of exposure to biological agents and hazards.   إجراءات التحكم في علم الأحياء تدابير التحكم هي الأنظمة والإجراءات المستخدمة لتقليل مخاطر  التعرض للعوامل والمخاطر البيولوجية.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Prof . Dr. Younis A. Alkhafaji                                younis.abdulridha@uomus.edu.iq</dc:title>
  <dc:creator>AL_faris</dc:creator>
  <cp:lastModifiedBy>Maher</cp:lastModifiedBy>
  <cp:revision>26</cp:revision>
  <dcterms:created xsi:type="dcterms:W3CDTF">2022-12-18T05:22:44Z</dcterms:created>
  <dcterms:modified xsi:type="dcterms:W3CDTF">2022-12-19T18:05:07Z</dcterms:modified>
</cp:coreProperties>
</file>