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9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73" r:id="rId11"/>
    <p:sldId id="263" r:id="rId12"/>
    <p:sldId id="272" r:id="rId13"/>
    <p:sldId id="264" r:id="rId14"/>
    <p:sldId id="271" r:id="rId15"/>
    <p:sldId id="265" r:id="rId16"/>
    <p:sldId id="270" r:id="rId17"/>
    <p:sldId id="266" r:id="rId18"/>
    <p:sldId id="274" r:id="rId19"/>
    <p:sldId id="267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684F28-30E3-4B0C-AAC4-3E9A6CFE4B9B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010E3D-BDDE-421B-AF7F-53583914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3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0E3D-BDDE-421B-AF7F-5358391477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2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5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2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63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81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19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79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62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8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3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4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56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6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3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0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8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1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0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9134-1BA8-4403-A485-712B60367B4A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8DDEF-A4CB-4243-932B-D34457B4F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2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37" y="0"/>
            <a:ext cx="2102934" cy="20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15616" y="1759312"/>
            <a:ext cx="6984776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IQ" sz="1200" dirty="0">
              <a:solidFill>
                <a:srgbClr val="000000"/>
              </a:solidFill>
              <a:latin typeface="Verdana"/>
            </a:endParaRPr>
          </a:p>
          <a:p>
            <a:endParaRPr lang="ar-IQ" sz="1200" dirty="0">
              <a:solidFill>
                <a:prstClr val="black"/>
              </a:solidFill>
              <a:latin typeface="Verdana"/>
            </a:endParaRP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4500" b="1" i="1" dirty="0">
                <a:solidFill>
                  <a:srgbClr val="FF0000"/>
                </a:solidFill>
                <a:latin typeface="Verdana"/>
              </a:rPr>
              <a:t>M</a:t>
            </a:r>
            <a:r>
              <a:rPr lang="en-US" sz="4500" b="1" i="1" dirty="0" smtClean="0">
                <a:solidFill>
                  <a:srgbClr val="FF0000"/>
                </a:solidFill>
                <a:latin typeface="Verdana"/>
              </a:rPr>
              <a:t>edical terminology</a:t>
            </a:r>
          </a:p>
          <a:p>
            <a:pPr algn="ctr"/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2</a:t>
            </a:r>
            <a:r>
              <a:rPr lang="en-US" sz="4500" b="1" baseline="30000" dirty="0" smtClean="0">
                <a:solidFill>
                  <a:prstClr val="black"/>
                </a:solidFill>
                <a:latin typeface="Verdana"/>
              </a:rPr>
              <a:t>nd</a:t>
            </a:r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 stage</a:t>
            </a:r>
            <a:endParaRPr lang="en-US" sz="4500" dirty="0">
              <a:solidFill>
                <a:prstClr val="black"/>
              </a:solidFill>
              <a:latin typeface="Verdana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Verdana"/>
              </a:rPr>
              <a:t>The presentation is done by </a:t>
            </a: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Dr.Talib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chichan</a:t>
            </a:r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l" rtl="0">
              <a:lnSpc>
                <a:spcPct val="150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Verdana"/>
              </a:rPr>
              <a:t>,                                                      </a:t>
            </a:r>
            <a:r>
              <a:rPr lang="en-US" sz="1100" b="1" dirty="0" err="1" smtClean="0">
                <a:solidFill>
                  <a:prstClr val="black"/>
                </a:solidFill>
                <a:latin typeface="Verdana"/>
              </a:rPr>
              <a:t>M.B.Ch.B</a:t>
            </a:r>
            <a:r>
              <a:rPr lang="en-US" sz="1100" b="1" dirty="0" smtClean="0">
                <a:solidFill>
                  <a:prstClr val="black"/>
                </a:solidFill>
                <a:latin typeface="Verdana"/>
              </a:rPr>
              <a:t>    D.O.S </a:t>
            </a:r>
            <a:endParaRPr lang="en-US" sz="1100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Verdana"/>
              </a:rPr>
              <a:t>Department 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of anesthesia techniques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Verdana"/>
              </a:rPr>
              <a:t>Al-</a:t>
            </a:r>
            <a:r>
              <a:rPr lang="en-US" b="1" dirty="0" err="1">
                <a:solidFill>
                  <a:srgbClr val="00B050"/>
                </a:solidFill>
                <a:latin typeface="Verdana"/>
              </a:rPr>
              <a:t>Mustaqbal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 University college</a:t>
            </a:r>
            <a:r>
              <a:rPr lang="en-US" sz="1600" dirty="0">
                <a:solidFill>
                  <a:srgbClr val="00B050"/>
                </a:solidFill>
                <a:latin typeface="Verdana"/>
              </a:rPr>
              <a:t> </a:t>
            </a:r>
            <a:endParaRPr lang="ar-IQ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1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" b="72151"/>
          <a:stretch/>
        </p:blipFill>
        <p:spPr bwMode="auto">
          <a:xfrm>
            <a:off x="1115616" y="188640"/>
            <a:ext cx="69411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01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88214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7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b="70751"/>
          <a:stretch/>
        </p:blipFill>
        <p:spPr bwMode="auto">
          <a:xfrm>
            <a:off x="971600" y="83622"/>
            <a:ext cx="7407228" cy="644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39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26096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2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6247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6" t="4453" r="-2726" b="69491"/>
          <a:stretch/>
        </p:blipFill>
        <p:spPr bwMode="auto">
          <a:xfrm>
            <a:off x="899590" y="347174"/>
            <a:ext cx="7477653" cy="59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9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5675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76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8" y="260648"/>
            <a:ext cx="83036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5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227316" y="116632"/>
            <a:ext cx="8459484" cy="6009531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Medical Roots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6" y="692696"/>
            <a:ext cx="8665164" cy="60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81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9995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54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9512" y="0"/>
            <a:ext cx="7772400" cy="1470025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Medical Terminology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7625480" cy="511256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b="1" dirty="0" smtClean="0">
                <a:solidFill>
                  <a:srgbClr val="00B050"/>
                </a:solidFill>
              </a:rPr>
              <a:t>Prefixes</a:t>
            </a:r>
            <a:r>
              <a:rPr lang="en-US" sz="2800" b="1" dirty="0" smtClean="0">
                <a:solidFill>
                  <a:srgbClr val="C00000"/>
                </a:solidFill>
              </a:rPr>
              <a:t>+</a:t>
            </a:r>
            <a:r>
              <a:rPr lang="en-US" sz="2800" b="1" dirty="0" smtClean="0">
                <a:solidFill>
                  <a:srgbClr val="002060"/>
                </a:solidFill>
              </a:rPr>
              <a:t>Root</a:t>
            </a:r>
            <a:r>
              <a:rPr lang="en-US" sz="2800" b="1" dirty="0" smtClean="0">
                <a:solidFill>
                  <a:srgbClr val="C00000"/>
                </a:solidFill>
              </a:rPr>
              <a:t>+</a:t>
            </a:r>
            <a:r>
              <a:rPr lang="en-US" sz="2800" b="1" dirty="0" smtClean="0">
                <a:solidFill>
                  <a:srgbClr val="0070C0"/>
                </a:solidFill>
              </a:rPr>
              <a:t>Suffixes</a:t>
            </a:r>
            <a:r>
              <a:rPr lang="en-US" sz="2800" b="1" dirty="0" smtClean="0">
                <a:solidFill>
                  <a:srgbClr val="00B050"/>
                </a:solidFill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</a:rPr>
              <a:t>Medical Terminology</a:t>
            </a:r>
          </a:p>
          <a:p>
            <a:pPr algn="l" rtl="0"/>
            <a:r>
              <a:rPr lang="en-US" sz="2400" b="1" dirty="0" err="1" smtClean="0">
                <a:solidFill>
                  <a:srgbClr val="00B050"/>
                </a:solidFill>
              </a:rPr>
              <a:t>Begining</a:t>
            </a:r>
            <a:r>
              <a:rPr lang="en-US" sz="2400" b="1" dirty="0" smtClean="0">
                <a:solidFill>
                  <a:srgbClr val="00B05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middle  </a:t>
            </a:r>
            <a:r>
              <a:rPr lang="en-US" sz="2400" b="1" dirty="0" smtClean="0">
                <a:solidFill>
                  <a:srgbClr val="0070C0"/>
                </a:solidFill>
              </a:rPr>
              <a:t>ending</a:t>
            </a:r>
          </a:p>
          <a:p>
            <a:pPr algn="l" rtl="0"/>
            <a:r>
              <a:rPr lang="en-US" sz="2800" b="1" dirty="0" smtClean="0">
                <a:solidFill>
                  <a:srgbClr val="00B050"/>
                </a:solidFill>
              </a:rPr>
              <a:t>Prefixes</a:t>
            </a:r>
            <a:r>
              <a:rPr lang="en-US" sz="2800" b="1" dirty="0" smtClean="0">
                <a:solidFill>
                  <a:srgbClr val="C00000"/>
                </a:solidFill>
              </a:rPr>
              <a:t> +</a:t>
            </a:r>
            <a:r>
              <a:rPr lang="en-US" sz="2800" b="1" dirty="0" smtClean="0">
                <a:solidFill>
                  <a:srgbClr val="002060"/>
                </a:solidFill>
              </a:rPr>
              <a:t>Root                Medical  Terminology </a:t>
            </a:r>
          </a:p>
          <a:p>
            <a:pPr algn="l" rtl="0"/>
            <a:r>
              <a:rPr lang="en-US" sz="2800" b="1" dirty="0" smtClean="0">
                <a:solidFill>
                  <a:srgbClr val="002060"/>
                </a:solidFill>
              </a:rPr>
              <a:t>Root </a:t>
            </a:r>
            <a:r>
              <a:rPr lang="en-US" sz="2800" b="1" dirty="0" smtClean="0">
                <a:solidFill>
                  <a:srgbClr val="C00000"/>
                </a:solidFill>
              </a:rPr>
              <a:t>+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Suffixes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Medical Terminology </a:t>
            </a:r>
          </a:p>
          <a:p>
            <a:pPr algn="l" rtl="0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Root</a:t>
            </a:r>
            <a:r>
              <a:rPr lang="en-US" sz="3000" b="1" dirty="0" smtClean="0">
                <a:solidFill>
                  <a:srgbClr val="0070C0"/>
                </a:solidFill>
              </a:rPr>
              <a:t> +Root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Suffix               </a:t>
            </a:r>
            <a:r>
              <a:rPr lang="en-US" sz="3000" b="1" dirty="0" smtClean="0">
                <a:solidFill>
                  <a:srgbClr val="FF0000"/>
                </a:solidFill>
              </a:rPr>
              <a:t>Medical Terminology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Word root act as the foundation of the most medical .They usually   </a:t>
            </a:r>
          </a:p>
          <a:p>
            <a:pPr algn="l" rtl="0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describe part of the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body.They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the basic form around which  the </a:t>
            </a:r>
          </a:p>
          <a:p>
            <a:pPr algn="l" rtl="0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final word is formed.                </a:t>
            </a:r>
          </a:p>
          <a:p>
            <a:pPr algn="l" rtl="0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medical term have on or two roots and may be more .This term derived from  source 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lanquaqe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such as Greek or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Latain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.This provide       </a:t>
            </a:r>
          </a:p>
          <a:p>
            <a:pPr algn="l" rtl="0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meaning of  the term and is key part of term      </a:t>
            </a:r>
          </a:p>
          <a:p>
            <a:pPr algn="l" rtl="0"/>
            <a:r>
              <a:rPr lang="en-US" sz="2000" b="1" dirty="0" smtClean="0">
                <a:solidFill>
                  <a:srgbClr val="00B0F0"/>
                </a:solidFill>
              </a:rPr>
              <a:t>Suffix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short word add at end the root  to modify its meaning       </a:t>
            </a:r>
          </a:p>
          <a:p>
            <a:pPr algn="l" rtl="0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example    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Gardiology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Gardio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sz="2000" b="1" dirty="0" err="1" smtClean="0">
                <a:solidFill>
                  <a:srgbClr val="00B0F0"/>
                </a:solidFill>
              </a:rPr>
              <a:t>Logy</a:t>
            </a:r>
            <a:r>
              <a:rPr lang="en-US" sz="2000" b="1" dirty="0" smtClean="0">
                <a:solidFill>
                  <a:srgbClr val="00B0F0"/>
                </a:solidFill>
              </a:rPr>
              <a:t>        </a:t>
            </a:r>
          </a:p>
          <a:p>
            <a:pPr algn="l" rtl="0"/>
            <a:r>
              <a:rPr lang="en-US" sz="2000" b="1" dirty="0" smtClean="0">
                <a:solidFill>
                  <a:srgbClr val="00B0F0"/>
                </a:solidFill>
              </a:rPr>
              <a:t>   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Root </a:t>
            </a:r>
            <a:r>
              <a:rPr lang="en-US" sz="2000" b="1" dirty="0" smtClean="0">
                <a:solidFill>
                  <a:srgbClr val="00B0F0"/>
                </a:solidFill>
              </a:rPr>
              <a:t>    Suffix</a:t>
            </a:r>
          </a:p>
        </p:txBody>
      </p:sp>
      <p:sp>
        <p:nvSpPr>
          <p:cNvPr id="15" name="سهم إلى اليمين 14"/>
          <p:cNvSpPr/>
          <p:nvPr/>
        </p:nvSpPr>
        <p:spPr>
          <a:xfrm>
            <a:off x="3491880" y="3391299"/>
            <a:ext cx="97840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6" name="سهم إلى اليمين 15"/>
          <p:cNvSpPr/>
          <p:nvPr/>
        </p:nvSpPr>
        <p:spPr>
          <a:xfrm>
            <a:off x="2555776" y="2420888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" name="سهم إلى اليمين 3"/>
          <p:cNvSpPr/>
          <p:nvPr/>
        </p:nvSpPr>
        <p:spPr>
          <a:xfrm flipV="1">
            <a:off x="2465557" y="2883724"/>
            <a:ext cx="1065268" cy="181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Combing form</a:t>
            </a:r>
            <a:r>
              <a:rPr lang="en-US" sz="2800" dirty="0" smtClean="0">
                <a:solidFill>
                  <a:srgbClr val="00B050"/>
                </a:solidFill>
              </a:rPr>
              <a:t>=</a:t>
            </a:r>
            <a:r>
              <a:rPr lang="en-US" sz="2800" dirty="0" err="1" smtClean="0">
                <a:solidFill>
                  <a:srgbClr val="00B0F0"/>
                </a:solidFill>
              </a:rPr>
              <a:t>Root</a:t>
            </a:r>
            <a:r>
              <a:rPr lang="en-US" sz="2800" dirty="0" err="1" smtClean="0">
                <a:solidFill>
                  <a:srgbClr val="FF0000"/>
                </a:solidFill>
              </a:rPr>
              <a:t>+</a:t>
            </a:r>
            <a:r>
              <a:rPr lang="en-US" sz="2800" dirty="0" err="1" smtClean="0">
                <a:solidFill>
                  <a:srgbClr val="FFC000"/>
                </a:solidFill>
              </a:rPr>
              <a:t>Vowel</a:t>
            </a:r>
            <a:r>
              <a:rPr lang="en-US" sz="2800" dirty="0" smtClean="0"/>
              <a:t>   Latters    (</a:t>
            </a:r>
            <a:r>
              <a:rPr lang="en-US" sz="2800" dirty="0" smtClean="0">
                <a:solidFill>
                  <a:srgbClr val="7030A0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50"/>
                </a:solidFill>
              </a:rPr>
              <a:t>e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I</a:t>
            </a:r>
            <a:r>
              <a:rPr lang="en-US" sz="2800" dirty="0" err="1" smtClean="0"/>
              <a:t>,</a:t>
            </a:r>
            <a:r>
              <a:rPr lang="en-US" sz="2800" dirty="0" err="1" smtClean="0">
                <a:solidFill>
                  <a:srgbClr val="00B0F0"/>
                </a:solidFill>
              </a:rPr>
              <a:t>u</a:t>
            </a:r>
            <a:r>
              <a:rPr lang="en-US" sz="2800" dirty="0" smtClean="0"/>
              <a:t> ,</a:t>
            </a:r>
            <a:r>
              <a:rPr lang="en-US" sz="2800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400" dirty="0" smtClean="0"/>
              <a:t>The useful of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combing vowels  make medical </a:t>
            </a:r>
            <a:r>
              <a:rPr lang="en-US" sz="2400" b="1" dirty="0" smtClean="0"/>
              <a:t>term</a:t>
            </a:r>
            <a:r>
              <a:rPr lang="en-US" sz="2400" dirty="0" smtClean="0"/>
              <a:t> </a:t>
            </a:r>
            <a:r>
              <a:rPr lang="en-US" sz="2400" b="1" dirty="0" smtClean="0"/>
              <a:t>poss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pronounce large term and easily and usual  vowel  is  </a:t>
            </a:r>
            <a:r>
              <a:rPr lang="en-US" sz="2400" dirty="0" smtClean="0">
                <a:solidFill>
                  <a:srgbClr val="FF0000"/>
                </a:solidFill>
              </a:rPr>
              <a:t>o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4569371"/>
          </a:xfrm>
        </p:spPr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sz="2400" b="1" dirty="0" smtClean="0"/>
              <a:t>There are rules in using this vowel (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/>
              <a:t>)  </a:t>
            </a:r>
          </a:p>
          <a:p>
            <a:pPr marL="0" indent="0" algn="l" rtl="0">
              <a:buNone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First rule </a:t>
            </a:r>
            <a:r>
              <a:rPr lang="en-US" sz="2400" b="1" dirty="0" smtClean="0"/>
              <a:t>deals with use of combing vowel (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/>
              <a:t>) between word root and suffix that   begins with constant letter  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00B0F0"/>
                </a:solidFill>
              </a:rPr>
              <a:t>Root</a:t>
            </a:r>
            <a:r>
              <a:rPr lang="en-US" sz="2400" b="1" dirty="0" err="1" smtClean="0"/>
              <a:t>+</a:t>
            </a:r>
            <a:r>
              <a:rPr lang="en-US" sz="2400" b="1" dirty="0" err="1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/>
              <a:t>=</a:t>
            </a:r>
            <a:r>
              <a:rPr lang="en-US" sz="2400" b="1" dirty="0" smtClean="0">
                <a:solidFill>
                  <a:srgbClr val="00B050"/>
                </a:solidFill>
              </a:rPr>
              <a:t>Suffix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00B0F0"/>
                </a:solidFill>
              </a:rPr>
              <a:t>Cardi</a:t>
            </a:r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00B050"/>
                </a:solidFill>
              </a:rPr>
              <a:t>  logy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Second rule</a:t>
            </a:r>
            <a:r>
              <a:rPr lang="en-US" sz="2400" b="1" dirty="0" smtClean="0">
                <a:solidFill>
                  <a:srgbClr val="00B050"/>
                </a:solidFill>
              </a:rPr>
              <a:t>;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suffix begins </a:t>
            </a:r>
            <a:r>
              <a:rPr lang="en-US" sz="2400" b="1" dirty="0" smtClean="0">
                <a:solidFill>
                  <a:srgbClr val="FF0000"/>
                </a:solidFill>
              </a:rPr>
              <a:t>vowel</a:t>
            </a:r>
            <a:r>
              <a:rPr lang="en-US" sz="2400" b="1" dirty="0" smtClean="0">
                <a:solidFill>
                  <a:srgbClr val="00B050"/>
                </a:solidFill>
              </a:rPr>
              <a:t> latter </a:t>
            </a:r>
            <a:r>
              <a:rPr lang="en-US" sz="2400" b="1" dirty="0" smtClean="0">
                <a:solidFill>
                  <a:srgbClr val="FF0000"/>
                </a:solidFill>
              </a:rPr>
              <a:t>not use </a:t>
            </a:r>
            <a:r>
              <a:rPr lang="en-US" sz="2400" b="1" dirty="0" smtClean="0">
                <a:solidFill>
                  <a:srgbClr val="00B050"/>
                </a:solidFill>
              </a:rPr>
              <a:t>combing vowel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0070C0"/>
                </a:solidFill>
              </a:rPr>
              <a:t>Artho</a:t>
            </a:r>
            <a:r>
              <a:rPr lang="en-US" sz="2400" b="1" dirty="0" smtClean="0">
                <a:solidFill>
                  <a:srgbClr val="00B05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join</a:t>
            </a:r>
            <a:r>
              <a:rPr lang="en-US" sz="2400" b="1" dirty="0" smtClean="0">
                <a:solidFill>
                  <a:srgbClr val="00B050"/>
                </a:solidFill>
              </a:rPr>
              <a:t>t) +</a:t>
            </a:r>
            <a:r>
              <a:rPr lang="en-US" sz="2400" b="1" dirty="0" err="1" smtClean="0">
                <a:solidFill>
                  <a:srgbClr val="00B050"/>
                </a:solidFill>
              </a:rPr>
              <a:t>itis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(inflammation</a:t>
            </a:r>
            <a:r>
              <a:rPr lang="en-US" sz="2400" b="1" dirty="0" smtClean="0">
                <a:solidFill>
                  <a:srgbClr val="00B050"/>
                </a:solidFill>
              </a:rPr>
              <a:t>)        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Arthitis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Third rule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 deals with combing vowel is used between </a:t>
            </a:r>
            <a:r>
              <a:rPr lang="en-US" sz="2400" b="1" dirty="0" smtClean="0">
                <a:solidFill>
                  <a:srgbClr val="FF0000"/>
                </a:solidFill>
              </a:rPr>
              <a:t>two roots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even if second word root begins with vowel              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Gastr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</a:rPr>
              <a:t>o-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nter-</a:t>
            </a:r>
            <a:r>
              <a:rPr lang="en-US" sz="2400" b="1" dirty="0" err="1" smtClean="0">
                <a:solidFill>
                  <a:srgbClr val="FF0000"/>
                </a:solidFill>
              </a:rPr>
              <a:t>itis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So combing form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consist of </a:t>
            </a:r>
            <a:r>
              <a:rPr lang="en-US" sz="2400" b="1" dirty="0" smtClean="0">
                <a:solidFill>
                  <a:srgbClr val="FF0000"/>
                </a:solidFill>
              </a:rPr>
              <a:t>root </a:t>
            </a:r>
            <a:r>
              <a:rPr lang="en-US" sz="2400" b="1" dirty="0" smtClean="0">
                <a:solidFill>
                  <a:srgbClr val="00B0F0"/>
                </a:solidFill>
              </a:rPr>
              <a:t>and</a:t>
            </a:r>
            <a:r>
              <a:rPr lang="en-US" sz="2400" b="1" dirty="0" smtClean="0">
                <a:solidFill>
                  <a:srgbClr val="FF0000"/>
                </a:solidFill>
              </a:rPr>
              <a:t> vowel       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Examples  </a:t>
            </a:r>
            <a:r>
              <a:rPr lang="en-US" sz="2400" b="1" dirty="0" err="1" smtClean="0">
                <a:solidFill>
                  <a:srgbClr val="FF0000"/>
                </a:solidFill>
              </a:rPr>
              <a:t>Arth</a:t>
            </a:r>
            <a:r>
              <a:rPr lang="en-US" sz="2400" b="1" dirty="0" smtClean="0">
                <a:solidFill>
                  <a:srgbClr val="FF0000"/>
                </a:solidFill>
              </a:rPr>
              <a:t>/o=</a:t>
            </a:r>
            <a:r>
              <a:rPr lang="en-US" sz="2400" b="1" dirty="0" smtClean="0">
                <a:solidFill>
                  <a:srgbClr val="00B050"/>
                </a:solidFill>
              </a:rPr>
              <a:t>joint</a:t>
            </a: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</a:rPr>
              <a:t>Cardi</a:t>
            </a:r>
            <a:r>
              <a:rPr lang="en-US" sz="2400" b="1" dirty="0" smtClean="0">
                <a:solidFill>
                  <a:srgbClr val="FF0000"/>
                </a:solidFill>
              </a:rPr>
              <a:t>/o</a:t>
            </a:r>
            <a:r>
              <a:rPr lang="en-US" sz="2400" b="1" dirty="0" smtClean="0">
                <a:solidFill>
                  <a:srgbClr val="00B0F0"/>
                </a:solidFill>
              </a:rPr>
              <a:t> =</a:t>
            </a:r>
            <a:r>
              <a:rPr lang="en-US" sz="2400" b="1" dirty="0" smtClean="0">
                <a:solidFill>
                  <a:srgbClr val="00B050"/>
                </a:solidFill>
              </a:rPr>
              <a:t>heart</a:t>
            </a:r>
            <a:r>
              <a:rPr lang="en-US" sz="2400" b="1" dirty="0" smtClean="0">
                <a:solidFill>
                  <a:srgbClr val="00B0F0"/>
                </a:solidFill>
              </a:rPr>
              <a:t>      </a:t>
            </a:r>
            <a:r>
              <a:rPr lang="en-US" sz="2400" b="1" dirty="0" err="1" smtClean="0">
                <a:solidFill>
                  <a:srgbClr val="FF0000"/>
                </a:solidFill>
              </a:rPr>
              <a:t>Derm</a:t>
            </a:r>
            <a:r>
              <a:rPr lang="en-US" sz="2400" b="1" dirty="0" smtClean="0">
                <a:solidFill>
                  <a:srgbClr val="FF0000"/>
                </a:solidFill>
              </a:rPr>
              <a:t>/o</a:t>
            </a:r>
            <a:r>
              <a:rPr lang="en-US" sz="2400" b="1" dirty="0" smtClean="0">
                <a:solidFill>
                  <a:srgbClr val="00B0F0"/>
                </a:solidFill>
              </a:rPr>
              <a:t> =</a:t>
            </a:r>
            <a:r>
              <a:rPr lang="en-US" sz="2400" b="1" dirty="0" smtClean="0">
                <a:solidFill>
                  <a:srgbClr val="00B050"/>
                </a:solidFill>
              </a:rPr>
              <a:t>Skin 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Gastr</a:t>
            </a:r>
            <a:r>
              <a:rPr lang="en-US" sz="2400" b="1" dirty="0" smtClean="0">
                <a:solidFill>
                  <a:srgbClr val="FF0000"/>
                </a:solidFill>
              </a:rPr>
              <a:t>/o</a:t>
            </a:r>
            <a:r>
              <a:rPr lang="en-US" sz="2400" b="1" dirty="0" smtClean="0">
                <a:solidFill>
                  <a:srgbClr val="00B0F0"/>
                </a:solidFill>
              </a:rPr>
              <a:t>=</a:t>
            </a:r>
            <a:r>
              <a:rPr lang="en-US" sz="2400" b="1" dirty="0" smtClean="0">
                <a:solidFill>
                  <a:srgbClr val="00B050"/>
                </a:solidFill>
              </a:rPr>
              <a:t>Stomach</a:t>
            </a:r>
            <a:r>
              <a:rPr lang="en-US" sz="2400" b="1" dirty="0" smtClean="0">
                <a:solidFill>
                  <a:srgbClr val="00B0F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Hamat</a:t>
            </a:r>
            <a:r>
              <a:rPr lang="en-US" sz="2400" b="1" dirty="0" smtClean="0">
                <a:solidFill>
                  <a:srgbClr val="00B0F0"/>
                </a:solidFill>
              </a:rPr>
              <a:t>/o=</a:t>
            </a:r>
            <a:r>
              <a:rPr lang="en-US" sz="2400" b="1" dirty="0" smtClean="0">
                <a:solidFill>
                  <a:srgbClr val="00B050"/>
                </a:solidFill>
              </a:rPr>
              <a:t>blood</a:t>
            </a:r>
            <a:r>
              <a:rPr lang="en-US" sz="2400" b="1" dirty="0" smtClean="0">
                <a:solidFill>
                  <a:srgbClr val="00B0F0"/>
                </a:solidFill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</a:rPr>
              <a:t>Nephr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smtClean="0">
                <a:solidFill>
                  <a:srgbClr val="00B0F0"/>
                </a:solidFill>
              </a:rPr>
              <a:t>o=kidney   </a:t>
            </a:r>
            <a:r>
              <a:rPr lang="en-US" sz="2400" b="1" dirty="0" err="1" smtClean="0">
                <a:solidFill>
                  <a:srgbClr val="FF0000"/>
                </a:solidFill>
              </a:rPr>
              <a:t>Neur</a:t>
            </a:r>
            <a:r>
              <a:rPr lang="en-US" sz="2400" b="1" dirty="0" smtClean="0">
                <a:solidFill>
                  <a:srgbClr val="00B0F0"/>
                </a:solidFill>
              </a:rPr>
              <a:t>/o=</a:t>
            </a:r>
            <a:r>
              <a:rPr lang="en-US" sz="2400" b="1" dirty="0" smtClean="0">
                <a:solidFill>
                  <a:srgbClr val="00B050"/>
                </a:solidFill>
              </a:rPr>
              <a:t>nerve</a:t>
            </a:r>
            <a:r>
              <a:rPr lang="en-US" sz="2400" b="1" dirty="0" smtClean="0">
                <a:solidFill>
                  <a:srgbClr val="00B0F0"/>
                </a:solidFill>
              </a:rPr>
              <a:t> 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Ot</a:t>
            </a:r>
            <a:r>
              <a:rPr lang="en-US" sz="2400" b="1" dirty="0" smtClean="0">
                <a:solidFill>
                  <a:srgbClr val="FF0000"/>
                </a:solidFill>
              </a:rPr>
              <a:t>/o</a:t>
            </a:r>
            <a:r>
              <a:rPr lang="en-US" sz="2400" b="1" dirty="0" smtClean="0">
                <a:solidFill>
                  <a:srgbClr val="00B0F0"/>
                </a:solidFill>
              </a:rPr>
              <a:t>=ear    </a:t>
            </a:r>
            <a:r>
              <a:rPr lang="en-US" sz="2400" b="1" dirty="0" err="1" smtClean="0">
                <a:solidFill>
                  <a:srgbClr val="FF0000"/>
                </a:solidFill>
              </a:rPr>
              <a:t>Pulmon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smtClean="0">
                <a:solidFill>
                  <a:srgbClr val="00B0F0"/>
                </a:solidFill>
              </a:rPr>
              <a:t>o=</a:t>
            </a:r>
            <a:r>
              <a:rPr lang="en-US" sz="2400" b="1" dirty="0" smtClean="0">
                <a:solidFill>
                  <a:srgbClr val="00B050"/>
                </a:solidFill>
              </a:rPr>
              <a:t>lung</a:t>
            </a:r>
            <a:r>
              <a:rPr lang="en-US" sz="2400" b="1" dirty="0" smtClean="0">
                <a:solidFill>
                  <a:srgbClr val="00B0F0"/>
                </a:solidFill>
              </a:rPr>
              <a:t>     </a:t>
            </a:r>
            <a:r>
              <a:rPr lang="en-US" sz="2400" b="1" dirty="0" err="1" smtClean="0">
                <a:solidFill>
                  <a:srgbClr val="FF0000"/>
                </a:solidFill>
              </a:rPr>
              <a:t>Rhin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smtClean="0">
                <a:solidFill>
                  <a:srgbClr val="00B0F0"/>
                </a:solidFill>
              </a:rPr>
              <a:t>o=</a:t>
            </a:r>
            <a:r>
              <a:rPr lang="en-US" sz="2400" b="1" dirty="0" smtClean="0">
                <a:solidFill>
                  <a:srgbClr val="00B050"/>
                </a:solidFill>
              </a:rPr>
              <a:t>nose</a:t>
            </a:r>
            <a:r>
              <a:rPr lang="en-US" sz="2400" b="1" dirty="0" smtClean="0">
                <a:solidFill>
                  <a:srgbClr val="00B0F0"/>
                </a:solidFill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Ur/</a:t>
            </a:r>
            <a:r>
              <a:rPr lang="en-US" sz="2400" b="1" dirty="0" smtClean="0">
                <a:solidFill>
                  <a:srgbClr val="00B0F0"/>
                </a:solidFill>
              </a:rPr>
              <a:t>o=</a:t>
            </a:r>
            <a:r>
              <a:rPr lang="en-US" sz="2400" b="1" dirty="0" smtClean="0">
                <a:solidFill>
                  <a:srgbClr val="00B050"/>
                </a:solidFill>
              </a:rPr>
              <a:t>urin</a:t>
            </a:r>
            <a:r>
              <a:rPr lang="en-US" sz="2400" b="1" dirty="0" smtClean="0">
                <a:solidFill>
                  <a:srgbClr val="00B0F0"/>
                </a:solidFill>
              </a:rPr>
              <a:t>e    urinary system         </a:t>
            </a:r>
          </a:p>
          <a:p>
            <a:pPr marL="0" indent="0" algn="l" rtl="0">
              <a:buNone/>
            </a:pPr>
            <a:endParaRPr lang="en-US" sz="2400" b="1" dirty="0" smtClean="0">
              <a:solidFill>
                <a:srgbClr val="92D050"/>
              </a:solidFill>
            </a:endParaRPr>
          </a:p>
          <a:p>
            <a:pPr marL="0" indent="0" algn="l" rtl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589239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1800" b="1" dirty="0" smtClean="0">
                <a:solidFill>
                  <a:srgbClr val="C00000"/>
                </a:solidFill>
                <a:cs typeface="+mj-cs"/>
              </a:rPr>
              <a:t>For example               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C00000"/>
                </a:solidFill>
                <a:cs typeface="+mj-cs"/>
              </a:rPr>
              <a:t>Pharyn</a:t>
            </a:r>
            <a:r>
              <a:rPr lang="en-US" sz="1800" b="1" dirty="0" smtClean="0">
                <a:cs typeface="+mj-cs"/>
              </a:rPr>
              <a:t>x=</a:t>
            </a:r>
            <a:r>
              <a:rPr lang="en-US" sz="1800" b="1" dirty="0" smtClean="0">
                <a:solidFill>
                  <a:srgbClr val="C00000"/>
                </a:solidFill>
                <a:cs typeface="+mj-cs"/>
              </a:rPr>
              <a:t>pharyn</a:t>
            </a:r>
            <a:r>
              <a:rPr lang="en-US" sz="1800" b="1" dirty="0" smtClean="0">
                <a:cs typeface="+mj-cs"/>
              </a:rPr>
              <a:t>geal          </a:t>
            </a:r>
            <a:r>
              <a:rPr lang="en-US" sz="1800" b="1" dirty="0" smtClean="0">
                <a:solidFill>
                  <a:srgbClr val="C00000"/>
                </a:solidFill>
                <a:cs typeface="+mj-cs"/>
              </a:rPr>
              <a:t>Thorax</a:t>
            </a:r>
            <a:r>
              <a:rPr lang="en-US" sz="1800" b="1" dirty="0" smtClean="0">
                <a:cs typeface="+mj-cs"/>
              </a:rPr>
              <a:t> ( chest)  =</a:t>
            </a:r>
            <a:r>
              <a:rPr lang="en-US" sz="1800" b="1" dirty="0" smtClean="0">
                <a:solidFill>
                  <a:srgbClr val="C00000"/>
                </a:solidFill>
                <a:cs typeface="+mj-cs"/>
              </a:rPr>
              <a:t>Thora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c</a:t>
            </a:r>
            <a:r>
              <a:rPr lang="en-US" sz="1800" b="1" dirty="0" smtClean="0">
                <a:cs typeface="+mj-cs"/>
              </a:rPr>
              <a:t>ic    </a:t>
            </a:r>
          </a:p>
          <a:p>
            <a:pPr marL="0" indent="0" algn="l" rtl="0">
              <a:buNone/>
            </a:pPr>
            <a:r>
              <a:rPr lang="en-US" sz="1800" b="1" dirty="0">
                <a:cs typeface="+mj-cs"/>
              </a:rPr>
              <a:t> </a:t>
            </a:r>
            <a:r>
              <a:rPr lang="en-US" sz="1800" b="1" dirty="0" smtClean="0">
                <a:cs typeface="+mj-cs"/>
              </a:rPr>
              <a:t>                                                </a:t>
            </a:r>
            <a:r>
              <a:rPr lang="en-US" sz="1800" b="1" dirty="0" smtClean="0">
                <a:solidFill>
                  <a:srgbClr val="C00000"/>
                </a:solidFill>
                <a:cs typeface="+mj-cs"/>
              </a:rPr>
              <a:t>Thora</a:t>
            </a:r>
            <a:r>
              <a:rPr lang="en-US" sz="1800" b="1" dirty="0" smtClean="0">
                <a:cs typeface="+mj-cs"/>
              </a:rPr>
              <a:t>cotomy          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002060"/>
                </a:solidFill>
                <a:cs typeface="+mj-cs"/>
              </a:rPr>
              <a:t>Suffix</a:t>
            </a:r>
            <a:r>
              <a:rPr lang="en-US" sz="1800" b="1" dirty="0" smtClean="0">
                <a:cs typeface="+mj-cs"/>
              </a:rPr>
              <a:t>  beginning with</a:t>
            </a:r>
            <a:r>
              <a:rPr lang="en-US" sz="1800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cs typeface="+mj-cs"/>
              </a:rPr>
              <a:t>rh</a:t>
            </a:r>
            <a:r>
              <a:rPr lang="en-US" sz="1800" b="1" dirty="0" smtClean="0">
                <a:solidFill>
                  <a:srgbClr val="C00000"/>
                </a:solidFill>
                <a:cs typeface="+mj-cs"/>
              </a:rPr>
              <a:t>   </a:t>
            </a:r>
            <a:r>
              <a:rPr lang="en-US" sz="1800" b="1" dirty="0" smtClean="0">
                <a:cs typeface="+mj-cs"/>
              </a:rPr>
              <a:t>is added to  a </a:t>
            </a:r>
            <a:r>
              <a:rPr lang="en-US" sz="1800" b="1" dirty="0" smtClean="0">
                <a:solidFill>
                  <a:srgbClr val="C00000"/>
                </a:solidFill>
                <a:cs typeface="+mj-cs"/>
              </a:rPr>
              <a:t>root</a:t>
            </a:r>
            <a:r>
              <a:rPr lang="en-US" sz="1800" b="1" dirty="0" smtClean="0">
                <a:cs typeface="+mj-cs"/>
              </a:rPr>
              <a:t>, the r  is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doubled   </a:t>
            </a:r>
            <a:r>
              <a:rPr lang="en-US" sz="1800" b="1" dirty="0" smtClean="0">
                <a:cs typeface="+mj-cs"/>
              </a:rPr>
              <a:t>  </a:t>
            </a:r>
          </a:p>
          <a:p>
            <a:pPr marL="0" indent="0" algn="l" rtl="0">
              <a:buNone/>
            </a:pPr>
            <a:r>
              <a:rPr lang="en-US" sz="1800" b="1" dirty="0" smtClean="0">
                <a:cs typeface="+mj-cs"/>
              </a:rPr>
              <a:t>For example                                                                                             </a:t>
            </a:r>
          </a:p>
          <a:p>
            <a:pPr marL="0" indent="0" algn="l" rtl="0">
              <a:buNone/>
            </a:pPr>
            <a:r>
              <a:rPr lang="en-US" sz="1800" b="1" dirty="0" smtClean="0">
                <a:cs typeface="+mj-cs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Men/o</a:t>
            </a:r>
            <a:r>
              <a:rPr lang="en-US" sz="1800" b="1" dirty="0" smtClean="0">
                <a:cs typeface="+mj-cs"/>
              </a:rPr>
              <a:t>( </a:t>
            </a:r>
            <a:r>
              <a:rPr lang="en-US" sz="1800" b="1" dirty="0" smtClean="0">
                <a:solidFill>
                  <a:srgbClr val="00B050"/>
                </a:solidFill>
                <a:cs typeface="+mj-cs"/>
              </a:rPr>
              <a:t>menses</a:t>
            </a:r>
            <a:r>
              <a:rPr lang="en-US" sz="1800" b="1" dirty="0" smtClean="0">
                <a:cs typeface="+mj-cs"/>
              </a:rPr>
              <a:t>)   +</a:t>
            </a:r>
            <a:r>
              <a:rPr lang="en-US" sz="1800" b="1" dirty="0" smtClean="0">
                <a:solidFill>
                  <a:srgbClr val="0070C0"/>
                </a:solidFill>
                <a:cs typeface="+mj-cs"/>
              </a:rPr>
              <a:t>rhea</a:t>
            </a:r>
            <a:r>
              <a:rPr lang="en-US" sz="1800" b="1" dirty="0" smtClean="0">
                <a:cs typeface="+mj-cs"/>
              </a:rPr>
              <a:t> =</a:t>
            </a: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Meno</a:t>
            </a:r>
            <a:r>
              <a:rPr lang="en-US" sz="1800" b="1" dirty="0" smtClean="0">
                <a:cs typeface="+mj-cs"/>
              </a:rPr>
              <a:t>rrhea                                                                        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Hem/o</a:t>
            </a:r>
            <a:r>
              <a:rPr lang="en-US" sz="1800" b="1" dirty="0" smtClean="0">
                <a:cs typeface="+mj-cs"/>
              </a:rPr>
              <a:t> (  </a:t>
            </a:r>
            <a:r>
              <a:rPr lang="en-US" sz="1800" b="1" dirty="0" smtClean="0">
                <a:solidFill>
                  <a:srgbClr val="00B050"/>
                </a:solidFill>
                <a:cs typeface="+mj-cs"/>
              </a:rPr>
              <a:t>blood</a:t>
            </a:r>
            <a:r>
              <a:rPr lang="en-US" sz="1800" b="1" dirty="0" smtClean="0">
                <a:cs typeface="+mj-cs"/>
              </a:rPr>
              <a:t>)  +</a:t>
            </a:r>
            <a:r>
              <a:rPr lang="en-US" sz="1800" b="1" dirty="0" err="1" smtClean="0">
                <a:solidFill>
                  <a:srgbClr val="0070C0"/>
                </a:solidFill>
                <a:cs typeface="+mj-cs"/>
              </a:rPr>
              <a:t>rhage</a:t>
            </a:r>
            <a:r>
              <a:rPr lang="en-US" sz="1800" b="1" dirty="0" smtClean="0">
                <a:cs typeface="+mj-cs"/>
              </a:rPr>
              <a:t>=  </a:t>
            </a: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Hemo</a:t>
            </a:r>
            <a:r>
              <a:rPr lang="en-US" sz="1800" b="1" dirty="0" smtClean="0">
                <a:cs typeface="+mj-cs"/>
              </a:rPr>
              <a:t>rrhage                        </a:t>
            </a:r>
          </a:p>
          <a:p>
            <a:pPr marL="0" indent="0" algn="l" rtl="0">
              <a:buNone/>
            </a:pPr>
            <a:r>
              <a:rPr lang="en-US" sz="1800" b="1" dirty="0">
                <a:cs typeface="+mj-cs"/>
              </a:rPr>
              <a:t> </a:t>
            </a:r>
            <a:r>
              <a:rPr lang="en-US" sz="1800" b="1" dirty="0" smtClean="0">
                <a:cs typeface="+mj-cs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Silent letters and unusual pronunciation                                        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7030A0"/>
                </a:solidFill>
                <a:cs typeface="+mj-cs"/>
              </a:rPr>
              <a:t> Letter           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 Pronunciation                  </a:t>
            </a:r>
            <a:r>
              <a:rPr lang="en-US" sz="1800" b="1" dirty="0" smtClean="0">
                <a:solidFill>
                  <a:srgbClr val="00B0F0"/>
                </a:solidFill>
                <a:cs typeface="+mj-cs"/>
              </a:rPr>
              <a:t>Example </a:t>
            </a:r>
            <a:r>
              <a:rPr lang="en-US" sz="1800" b="1" dirty="0" smtClean="0">
                <a:cs typeface="+mj-cs"/>
              </a:rPr>
              <a:t>               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cs typeface="+mj-cs"/>
              </a:rPr>
              <a:t>Ch</a:t>
            </a:r>
            <a:r>
              <a:rPr lang="en-US" sz="1800" b="1" dirty="0" smtClean="0">
                <a:cs typeface="+mj-cs"/>
              </a:rPr>
              <a:t>                            </a:t>
            </a:r>
            <a:r>
              <a:rPr lang="en-US" sz="1800" b="1" dirty="0" smtClean="0">
                <a:solidFill>
                  <a:srgbClr val="00B050"/>
                </a:solidFill>
                <a:cs typeface="+mj-cs"/>
              </a:rPr>
              <a:t>k</a:t>
            </a:r>
            <a:r>
              <a:rPr lang="en-US" sz="1800" b="1" dirty="0" smtClean="0">
                <a:cs typeface="+mj-cs"/>
              </a:rPr>
              <a:t>                                 </a:t>
            </a:r>
            <a:r>
              <a:rPr lang="en-US" sz="1800" b="1" dirty="0" smtClean="0">
                <a:solidFill>
                  <a:srgbClr val="7030A0"/>
                </a:solidFill>
                <a:cs typeface="+mj-cs"/>
              </a:rPr>
              <a:t>Chemical</a:t>
            </a:r>
            <a:r>
              <a:rPr lang="en-US" sz="1800" b="1" dirty="0" smtClean="0">
                <a:cs typeface="+mj-cs"/>
              </a:rPr>
              <a:t>               </a:t>
            </a:r>
          </a:p>
          <a:p>
            <a:pPr marL="0" indent="0" algn="l" rtl="0">
              <a:buNone/>
            </a:pPr>
            <a:r>
              <a:rPr lang="en-US" sz="1800" b="1" dirty="0" err="1" smtClean="0">
                <a:solidFill>
                  <a:srgbClr val="FF0000"/>
                </a:solidFill>
                <a:cs typeface="+mj-cs"/>
              </a:rPr>
              <a:t>Dys</a:t>
            </a:r>
            <a:r>
              <a:rPr lang="en-US" sz="1800" b="1" dirty="0" smtClean="0">
                <a:cs typeface="+mj-cs"/>
              </a:rPr>
              <a:t>                       </a:t>
            </a:r>
            <a:r>
              <a:rPr lang="en-US" sz="1800" b="1" dirty="0" smtClean="0">
                <a:solidFill>
                  <a:srgbClr val="00B050"/>
                </a:solidFill>
                <a:cs typeface="+mj-cs"/>
              </a:rPr>
              <a:t>Dis </a:t>
            </a:r>
            <a:r>
              <a:rPr lang="en-US" sz="1800" b="1" dirty="0" smtClean="0">
                <a:cs typeface="+mj-cs"/>
              </a:rPr>
              <a:t>                                   </a:t>
            </a:r>
            <a:r>
              <a:rPr lang="en-US" sz="1800" b="1" dirty="0" smtClean="0">
                <a:solidFill>
                  <a:srgbClr val="7030A0"/>
                </a:solidFill>
                <a:cs typeface="+mj-cs"/>
              </a:rPr>
              <a:t> Dystrophy      </a:t>
            </a:r>
          </a:p>
          <a:p>
            <a:pPr marL="0" indent="0" algn="l" rtl="0">
              <a:buNone/>
            </a:pPr>
            <a:r>
              <a:rPr lang="en-US" sz="1800" b="1" dirty="0" err="1" smtClean="0">
                <a:solidFill>
                  <a:srgbClr val="FF0000"/>
                </a:solidFill>
                <a:cs typeface="+mj-cs"/>
              </a:rPr>
              <a:t>Eu</a:t>
            </a:r>
            <a:r>
              <a:rPr lang="en-US" sz="1800" b="1" dirty="0" smtClean="0">
                <a:cs typeface="+mj-cs"/>
              </a:rPr>
              <a:t>                          </a:t>
            </a:r>
            <a:r>
              <a:rPr lang="en-US" sz="1800" b="1" dirty="0" smtClean="0">
                <a:solidFill>
                  <a:srgbClr val="00B050"/>
                </a:solidFill>
                <a:cs typeface="+mj-cs"/>
              </a:rPr>
              <a:t>U </a:t>
            </a:r>
            <a:r>
              <a:rPr lang="en-US" sz="1800" b="1" dirty="0" smtClean="0">
                <a:solidFill>
                  <a:srgbClr val="7030A0"/>
                </a:solidFill>
                <a:cs typeface="+mj-cs"/>
              </a:rPr>
              <a:t>                                   Euphoria                            </a:t>
            </a:r>
          </a:p>
          <a:p>
            <a:pPr marL="0" indent="0" algn="l" rtl="0">
              <a:buNone/>
            </a:pPr>
            <a:r>
              <a:rPr lang="en-US" sz="1800" b="1" dirty="0" err="1" smtClean="0">
                <a:solidFill>
                  <a:srgbClr val="FF0000"/>
                </a:solidFill>
                <a:cs typeface="+mj-cs"/>
              </a:rPr>
              <a:t>Ph</a:t>
            </a: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800" b="1" dirty="0" smtClean="0">
                <a:cs typeface="+mj-cs"/>
              </a:rPr>
              <a:t>                          </a:t>
            </a:r>
            <a:r>
              <a:rPr lang="en-US" sz="1800" b="1" dirty="0" smtClean="0">
                <a:solidFill>
                  <a:srgbClr val="00B050"/>
                </a:solidFill>
                <a:cs typeface="+mj-cs"/>
              </a:rPr>
              <a:t>F </a:t>
            </a:r>
            <a:r>
              <a:rPr lang="en-US" sz="1800" b="1" dirty="0" smtClean="0">
                <a:cs typeface="+mj-cs"/>
              </a:rPr>
              <a:t>                                   </a:t>
            </a:r>
            <a:r>
              <a:rPr lang="en-US" sz="1800" b="1" dirty="0" smtClean="0">
                <a:solidFill>
                  <a:srgbClr val="7030A0"/>
                </a:solidFill>
                <a:cs typeface="+mj-cs"/>
              </a:rPr>
              <a:t> Photophobia                           </a:t>
            </a:r>
          </a:p>
          <a:p>
            <a:pPr marL="0" indent="0" algn="l" rtl="0">
              <a:buNone/>
            </a:pPr>
            <a:r>
              <a:rPr lang="en-US" sz="1800" b="1" dirty="0" err="1" smtClean="0">
                <a:solidFill>
                  <a:srgbClr val="FF0000"/>
                </a:solidFill>
                <a:cs typeface="+mj-cs"/>
              </a:rPr>
              <a:t>Pt</a:t>
            </a:r>
            <a:r>
              <a:rPr lang="en-US" sz="1800" b="1" dirty="0" smtClean="0">
                <a:cs typeface="+mj-cs"/>
              </a:rPr>
              <a:t>                           </a:t>
            </a:r>
            <a:r>
              <a:rPr lang="en-US" sz="1800" b="1" dirty="0" smtClean="0">
                <a:solidFill>
                  <a:srgbClr val="00B050"/>
                </a:solidFill>
                <a:cs typeface="+mj-cs"/>
              </a:rPr>
              <a:t> T                                   </a:t>
            </a:r>
            <a:r>
              <a:rPr lang="en-US" sz="1800" b="1" dirty="0" smtClean="0">
                <a:solidFill>
                  <a:srgbClr val="7030A0"/>
                </a:solidFill>
                <a:cs typeface="+mj-cs"/>
              </a:rPr>
              <a:t> Ptosis                 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Rh</a:t>
            </a:r>
            <a:r>
              <a:rPr lang="en-US" sz="1800" b="1" dirty="0" smtClean="0">
                <a:cs typeface="+mj-cs"/>
              </a:rPr>
              <a:t>                           </a:t>
            </a:r>
            <a:r>
              <a:rPr lang="en-US" sz="1800" b="1" dirty="0" smtClean="0">
                <a:solidFill>
                  <a:srgbClr val="00B050"/>
                </a:solidFill>
                <a:cs typeface="+mj-cs"/>
              </a:rPr>
              <a:t>R</a:t>
            </a:r>
            <a:r>
              <a:rPr lang="en-US" sz="1800" b="1" dirty="0" smtClean="0">
                <a:cs typeface="+mj-cs"/>
              </a:rPr>
              <a:t>                                    </a:t>
            </a:r>
            <a:r>
              <a:rPr lang="en-US" sz="1800" b="1" dirty="0" smtClean="0">
                <a:solidFill>
                  <a:srgbClr val="7030A0"/>
                </a:solidFill>
                <a:cs typeface="+mj-cs"/>
              </a:rPr>
              <a:t> Rheumatic                                     </a:t>
            </a:r>
            <a:endParaRPr lang="en-US" sz="1800" b="1" dirty="0">
              <a:solidFill>
                <a:srgbClr val="7030A0"/>
              </a:solidFill>
              <a:cs typeface="+mj-cs"/>
            </a:endParaRP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X</a:t>
            </a:r>
            <a:r>
              <a:rPr lang="en-US" sz="1800" b="1" dirty="0" smtClean="0">
                <a:solidFill>
                  <a:srgbClr val="00B050"/>
                </a:solidFill>
                <a:cs typeface="+mj-cs"/>
              </a:rPr>
              <a:t>                               Z                                      </a:t>
            </a:r>
            <a:r>
              <a:rPr lang="en-US" sz="1800" b="1" dirty="0" smtClean="0">
                <a:solidFill>
                  <a:srgbClr val="7030A0"/>
                </a:solidFill>
                <a:cs typeface="+mj-cs"/>
              </a:rPr>
              <a:t> Xiphoid         </a:t>
            </a:r>
          </a:p>
          <a:p>
            <a:pPr marL="0" indent="0" algn="l" rtl="0">
              <a:buNone/>
            </a:pPr>
            <a:r>
              <a:rPr lang="en-US" sz="1800" b="1" dirty="0" err="1" smtClean="0">
                <a:solidFill>
                  <a:srgbClr val="FF0000"/>
                </a:solidFill>
                <a:cs typeface="+mj-cs"/>
              </a:rPr>
              <a:t>Pn</a:t>
            </a: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800" b="1" dirty="0" smtClean="0">
                <a:cs typeface="+mj-cs"/>
              </a:rPr>
              <a:t>                           </a:t>
            </a:r>
            <a:r>
              <a:rPr lang="en-US" sz="1800" b="1" dirty="0" smtClean="0">
                <a:solidFill>
                  <a:srgbClr val="00B050"/>
                </a:solidFill>
                <a:cs typeface="+mj-cs"/>
              </a:rPr>
              <a:t> N                                       </a:t>
            </a:r>
            <a:r>
              <a:rPr lang="en-US" sz="1800" b="1" dirty="0" smtClean="0">
                <a:solidFill>
                  <a:srgbClr val="7030A0"/>
                </a:solidFill>
                <a:cs typeface="+mj-cs"/>
              </a:rPr>
              <a:t>Pneumonia             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7030A0"/>
                </a:solidFill>
                <a:cs typeface="+mj-cs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cs typeface="+mj-cs"/>
              </a:rPr>
              <a:t>                </a:t>
            </a: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>General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                </a:t>
            </a:r>
            <a:r>
              <a:rPr lang="en-US" sz="1800" b="1" dirty="0" smtClean="0">
                <a:solidFill>
                  <a:srgbClr val="7030A0"/>
                </a:solidFill>
                <a:cs typeface="+mj-cs"/>
              </a:rPr>
              <a:t>        </a:t>
            </a:r>
            <a:endParaRPr lang="en-US" sz="1800" b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Word ending </a:t>
            </a:r>
            <a:r>
              <a:rPr lang="en-US" sz="2400" dirty="0" smtClean="0"/>
              <a:t>in( 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/>
              <a:t>)      </a:t>
            </a:r>
            <a:br>
              <a:rPr lang="en-US" sz="2000" dirty="0" smtClean="0"/>
            </a:br>
            <a:r>
              <a:rPr lang="en-US" sz="2000" dirty="0" smtClean="0"/>
              <a:t>When </a:t>
            </a:r>
            <a:r>
              <a:rPr lang="en-US" sz="2000" dirty="0" smtClean="0">
                <a:solidFill>
                  <a:srgbClr val="FF0000"/>
                </a:solidFill>
              </a:rPr>
              <a:t>word ends  </a:t>
            </a:r>
            <a:r>
              <a:rPr lang="en-US" sz="2000" dirty="0" smtClean="0"/>
              <a:t>with latter ( </a:t>
            </a:r>
            <a:r>
              <a:rPr lang="en-US" sz="2000" dirty="0" smtClean="0">
                <a:solidFill>
                  <a:srgbClr val="0070C0"/>
                </a:solidFill>
              </a:rPr>
              <a:t>X</a:t>
            </a:r>
            <a:r>
              <a:rPr lang="en-US" sz="2000" dirty="0" smtClean="0"/>
              <a:t>) and added </a:t>
            </a:r>
            <a:r>
              <a:rPr lang="en-US" sz="2000" dirty="0" smtClean="0">
                <a:solidFill>
                  <a:srgbClr val="00B0F0"/>
                </a:solidFill>
              </a:rPr>
              <a:t>suffix</a:t>
            </a:r>
            <a:r>
              <a:rPr lang="en-US" sz="2000" dirty="0" smtClean="0"/>
              <a:t>. The x  is changed into ( </a:t>
            </a:r>
            <a:r>
              <a:rPr lang="en-US" sz="2000" dirty="0" smtClean="0">
                <a:solidFill>
                  <a:srgbClr val="00B050"/>
                </a:solidFill>
              </a:rPr>
              <a:t>g</a:t>
            </a:r>
            <a:r>
              <a:rPr lang="en-US" sz="2000" dirty="0" smtClean="0"/>
              <a:t>)  or( </a:t>
            </a:r>
            <a:r>
              <a:rPr lang="en-US" sz="2000" dirty="0" smtClean="0">
                <a:solidFill>
                  <a:srgbClr val="00B050"/>
                </a:solidFill>
              </a:rPr>
              <a:t>c</a:t>
            </a:r>
            <a:r>
              <a:rPr lang="en-US" sz="2000" dirty="0" smtClean="0"/>
              <a:t> )           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16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-531440"/>
            <a:ext cx="9144000" cy="68580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General rules for plural       </a:t>
            </a:r>
          </a:p>
          <a:p>
            <a:pPr marL="0" indent="0" algn="l" rtl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  </a:t>
            </a:r>
            <a:r>
              <a:rPr lang="en-US" sz="2800" u="sng" dirty="0" smtClean="0">
                <a:solidFill>
                  <a:srgbClr val="FF0000"/>
                </a:solidFill>
              </a:rPr>
              <a:t>       w</a:t>
            </a:r>
            <a:r>
              <a:rPr lang="en-US" sz="2400" u="sng" dirty="0" smtClean="0">
                <a:solidFill>
                  <a:srgbClr val="FF0000"/>
                </a:solidFill>
              </a:rPr>
              <a:t>ord end        </a:t>
            </a:r>
            <a:r>
              <a:rPr lang="en-US" sz="2400" u="sng" dirty="0" smtClean="0">
                <a:solidFill>
                  <a:srgbClr val="0070C0"/>
                </a:solidFill>
              </a:rPr>
              <a:t>Singular </a:t>
            </a:r>
            <a:r>
              <a:rPr lang="en-US" sz="2400" u="sng" dirty="0" smtClean="0">
                <a:solidFill>
                  <a:srgbClr val="FF0000"/>
                </a:solidFill>
              </a:rPr>
              <a:t>          </a:t>
            </a:r>
            <a:r>
              <a:rPr lang="en-US" sz="2400" u="sng" dirty="0" smtClean="0">
                <a:solidFill>
                  <a:srgbClr val="00B050"/>
                </a:solidFill>
              </a:rPr>
              <a:t> plural               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 - A                   </a:t>
            </a:r>
            <a:r>
              <a:rPr lang="en-US" sz="2400" dirty="0" smtClean="0">
                <a:solidFill>
                  <a:srgbClr val="0070C0"/>
                </a:solidFill>
              </a:rPr>
              <a:t>vertebra</a:t>
            </a:r>
            <a:r>
              <a:rPr lang="en-US" sz="2400" dirty="0" smtClean="0">
                <a:solidFill>
                  <a:srgbClr val="FF0000"/>
                </a:solidFill>
              </a:rPr>
              <a:t>           </a:t>
            </a:r>
            <a:r>
              <a:rPr lang="en-US" sz="2400" dirty="0" smtClean="0">
                <a:solidFill>
                  <a:srgbClr val="00B050"/>
                </a:solidFill>
              </a:rPr>
              <a:t>vertebrae</a:t>
            </a:r>
            <a:r>
              <a:rPr lang="en-US" sz="2400" dirty="0" smtClean="0">
                <a:solidFill>
                  <a:srgbClr val="FF0000"/>
                </a:solidFill>
              </a:rPr>
              <a:t>      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-Ex or –Ix       </a:t>
            </a:r>
            <a:r>
              <a:rPr lang="en-US" sz="2400" dirty="0" smtClean="0">
                <a:solidFill>
                  <a:srgbClr val="0070C0"/>
                </a:solidFill>
              </a:rPr>
              <a:t>Appendix</a:t>
            </a:r>
            <a:r>
              <a:rPr lang="en-US" sz="2400" dirty="0" smtClean="0">
                <a:solidFill>
                  <a:srgbClr val="FF0000"/>
                </a:solidFill>
              </a:rPr>
              <a:t>          </a:t>
            </a:r>
            <a:r>
              <a:rPr lang="en-US" sz="2400" dirty="0" smtClean="0">
                <a:solidFill>
                  <a:srgbClr val="00B050"/>
                </a:solidFill>
              </a:rPr>
              <a:t>Appendices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- Ax                 </a:t>
            </a:r>
            <a:r>
              <a:rPr lang="en-US" sz="2400" dirty="0" smtClean="0">
                <a:solidFill>
                  <a:srgbClr val="0070C0"/>
                </a:solidFill>
              </a:rPr>
              <a:t>Thorax  </a:t>
            </a:r>
            <a:r>
              <a:rPr lang="en-US" sz="2400" dirty="0" smtClean="0">
                <a:solidFill>
                  <a:srgbClr val="FF0000"/>
                </a:solidFill>
              </a:rPr>
              <a:t>              </a:t>
            </a:r>
            <a:r>
              <a:rPr lang="en-US" sz="2400" dirty="0" smtClean="0">
                <a:solidFill>
                  <a:srgbClr val="00B050"/>
                </a:solidFill>
              </a:rPr>
              <a:t>Thoraces</a:t>
            </a:r>
            <a:r>
              <a:rPr lang="en-US" sz="2400" dirty="0" smtClean="0">
                <a:solidFill>
                  <a:srgbClr val="FF0000"/>
                </a:solidFill>
              </a:rPr>
              <a:t>       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 -Is                  </a:t>
            </a:r>
            <a:r>
              <a:rPr lang="en-US" sz="2400" dirty="0" smtClean="0">
                <a:solidFill>
                  <a:srgbClr val="0070C0"/>
                </a:solidFill>
              </a:rPr>
              <a:t>metastasis </a:t>
            </a:r>
            <a:r>
              <a:rPr lang="en-US" sz="2400" dirty="0" smtClean="0">
                <a:solidFill>
                  <a:srgbClr val="FF0000"/>
                </a:solidFill>
              </a:rPr>
              <a:t>      </a:t>
            </a:r>
            <a:r>
              <a:rPr lang="en-US" sz="2400" dirty="0" smtClean="0">
                <a:solidFill>
                  <a:srgbClr val="00B050"/>
                </a:solidFill>
              </a:rPr>
              <a:t>Metastases</a:t>
            </a:r>
            <a:r>
              <a:rPr lang="en-US" sz="2400" dirty="0" smtClean="0">
                <a:solidFill>
                  <a:srgbClr val="FF0000"/>
                </a:solidFill>
              </a:rPr>
              <a:t>         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- Ma               </a:t>
            </a:r>
            <a:r>
              <a:rPr lang="en-US" sz="2400" dirty="0" smtClean="0">
                <a:solidFill>
                  <a:srgbClr val="0070C0"/>
                </a:solidFill>
              </a:rPr>
              <a:t>Sarcoma </a:t>
            </a:r>
            <a:r>
              <a:rPr lang="en-US" sz="2400" dirty="0" smtClean="0">
                <a:solidFill>
                  <a:srgbClr val="FF0000"/>
                </a:solidFill>
              </a:rPr>
              <a:t>       </a:t>
            </a:r>
            <a:r>
              <a:rPr lang="en-US" sz="2400" dirty="0" smtClean="0">
                <a:solidFill>
                  <a:srgbClr val="00B050"/>
                </a:solidFill>
              </a:rPr>
              <a:t> Sarcomata      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  - </a:t>
            </a:r>
            <a:r>
              <a:rPr lang="en-US" sz="2400" dirty="0" err="1" smtClean="0">
                <a:solidFill>
                  <a:srgbClr val="FF0000"/>
                </a:solidFill>
              </a:rPr>
              <a:t>Nx</a:t>
            </a:r>
            <a:r>
              <a:rPr lang="en-US" sz="2400" dirty="0" smtClean="0">
                <a:solidFill>
                  <a:srgbClr val="FF0000"/>
                </a:solidFill>
              </a:rPr>
              <a:t>                 </a:t>
            </a:r>
            <a:r>
              <a:rPr lang="en-US" sz="2400" dirty="0" smtClean="0">
                <a:solidFill>
                  <a:srgbClr val="0070C0"/>
                </a:solidFill>
              </a:rPr>
              <a:t> phalanx </a:t>
            </a:r>
            <a:r>
              <a:rPr lang="en-US" sz="2400" dirty="0" smtClean="0">
                <a:solidFill>
                  <a:srgbClr val="00B050"/>
                </a:solidFill>
              </a:rPr>
              <a:t>        phalanges         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  - On                </a:t>
            </a:r>
            <a:r>
              <a:rPr lang="en-US" sz="2400" dirty="0" smtClean="0">
                <a:solidFill>
                  <a:srgbClr val="0070C0"/>
                </a:solidFill>
              </a:rPr>
              <a:t> ganglion       </a:t>
            </a:r>
            <a:r>
              <a:rPr lang="en-US" sz="2400" dirty="0" smtClean="0">
                <a:solidFill>
                  <a:srgbClr val="00B050"/>
                </a:solidFill>
              </a:rPr>
              <a:t>ganglia </a:t>
            </a:r>
            <a:r>
              <a:rPr lang="en-US" sz="2400" dirty="0" smtClean="0">
                <a:solidFill>
                  <a:srgbClr val="FF0000"/>
                </a:solidFill>
              </a:rPr>
              <a:t>            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- Um               </a:t>
            </a:r>
            <a:r>
              <a:rPr lang="en-US" sz="2400" dirty="0" smtClean="0">
                <a:solidFill>
                  <a:srgbClr val="0070C0"/>
                </a:solidFill>
              </a:rPr>
              <a:t>Ovum</a:t>
            </a:r>
            <a:r>
              <a:rPr lang="en-US" sz="2400" dirty="0" smtClean="0">
                <a:solidFill>
                  <a:srgbClr val="FF0000"/>
                </a:solidFill>
              </a:rPr>
              <a:t>           </a:t>
            </a:r>
            <a:r>
              <a:rPr lang="en-US" sz="2400" dirty="0" smtClean="0">
                <a:solidFill>
                  <a:srgbClr val="00B050"/>
                </a:solidFill>
              </a:rPr>
              <a:t> Ova                      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- Y                  </a:t>
            </a:r>
            <a:r>
              <a:rPr lang="en-US" sz="2400" dirty="0" smtClean="0">
                <a:solidFill>
                  <a:srgbClr val="0070C0"/>
                </a:solidFill>
              </a:rPr>
              <a:t> Biopsy         </a:t>
            </a:r>
            <a:r>
              <a:rPr lang="en-US" sz="2400" dirty="0" smtClean="0">
                <a:solidFill>
                  <a:srgbClr val="00B050"/>
                </a:solidFill>
              </a:rPr>
              <a:t>biopsies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 - Us                   </a:t>
            </a:r>
            <a:r>
              <a:rPr lang="en-US" sz="2400" dirty="0" smtClean="0">
                <a:solidFill>
                  <a:srgbClr val="0070C0"/>
                </a:solidFill>
              </a:rPr>
              <a:t>nucleus</a:t>
            </a:r>
            <a:r>
              <a:rPr lang="en-US" sz="2400" dirty="0" smtClean="0">
                <a:solidFill>
                  <a:srgbClr val="FF0000"/>
                </a:solidFill>
              </a:rPr>
              <a:t>          </a:t>
            </a:r>
            <a:r>
              <a:rPr lang="en-US" sz="2400" dirty="0" smtClean="0">
                <a:solidFill>
                  <a:srgbClr val="00B050"/>
                </a:solidFill>
              </a:rPr>
              <a:t>nuclei </a:t>
            </a:r>
            <a:r>
              <a:rPr lang="en-US" sz="2400" dirty="0" smtClean="0">
                <a:solidFill>
                  <a:srgbClr val="FF0000"/>
                </a:solidFill>
              </a:rPr>
              <a:t>          </a:t>
            </a:r>
          </a:p>
          <a:p>
            <a:pPr marL="0" indent="0" algn="l" rtl="0">
              <a:buNone/>
            </a:pPr>
            <a:r>
              <a:rPr lang="en-US" sz="2400" dirty="0" smtClean="0"/>
              <a:t>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568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5976664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dirty="0" smtClean="0"/>
              <a:t>             </a:t>
            </a:r>
            <a:r>
              <a:rPr lang="en-US" b="1" dirty="0" smtClean="0">
                <a:solidFill>
                  <a:srgbClr val="FF0000"/>
                </a:solidFill>
              </a:rPr>
              <a:t>Example of   Roots</a:t>
            </a:r>
          </a:p>
          <a:p>
            <a:pPr marL="0" indent="0" algn="l" rtl="0">
              <a:buNone/>
            </a:pPr>
            <a:r>
              <a:rPr lang="en-US" b="1" dirty="0" smtClean="0"/>
              <a:t>    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FF0000"/>
                </a:solidFill>
              </a:rPr>
              <a:t>Abdomen  </a:t>
            </a:r>
            <a:r>
              <a:rPr lang="en-US" sz="2000" b="1" dirty="0" smtClean="0"/>
              <a:t>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Abdomino</a:t>
            </a:r>
            <a:r>
              <a:rPr lang="en-US" sz="2000" b="1" dirty="0" smtClean="0">
                <a:solidFill>
                  <a:srgbClr val="0070C0"/>
                </a:solidFill>
              </a:rPr>
              <a:t>  </a:t>
            </a:r>
            <a:r>
              <a:rPr lang="en-US" sz="2000" b="1" dirty="0" smtClean="0"/>
              <a:t>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Thyroid gland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Thyro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Arm  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Brachio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Viscera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Viscero</a:t>
            </a:r>
            <a:r>
              <a:rPr lang="en-US" sz="2000" b="1" dirty="0" smtClean="0"/>
              <a:t>     </a:t>
            </a: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Bronchus </a:t>
            </a:r>
            <a:r>
              <a:rPr lang="en-US" sz="2000" b="1" dirty="0" smtClean="0"/>
              <a:t>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Bronch</a:t>
            </a:r>
            <a:r>
              <a:rPr lang="en-US" sz="2000" b="1" dirty="0" smtClean="0">
                <a:solidFill>
                  <a:srgbClr val="0070C0"/>
                </a:solidFill>
              </a:rPr>
              <a:t>-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Liver   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Hepto</a:t>
            </a:r>
            <a:r>
              <a:rPr lang="en-US" sz="2000" b="1" dirty="0" smtClean="0">
                <a:solidFill>
                  <a:srgbClr val="0070C0"/>
                </a:solidFill>
              </a:rPr>
              <a:t>-        </a:t>
            </a: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Cancer </a:t>
            </a:r>
            <a:r>
              <a:rPr lang="en-US" sz="2000" b="1" dirty="0" smtClean="0"/>
              <a:t>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Carcino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 Kidney   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Renal </a:t>
            </a:r>
            <a:r>
              <a:rPr lang="en-US" sz="2000" b="1" dirty="0" smtClean="0"/>
              <a:t>   </a:t>
            </a: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Heart</a:t>
            </a:r>
            <a:r>
              <a:rPr lang="en-US" sz="2000" b="1" dirty="0" smtClean="0"/>
              <a:t>  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Cardio-</a:t>
            </a:r>
            <a:r>
              <a:rPr lang="en-US" sz="2000" b="1" dirty="0" smtClean="0"/>
              <a:t>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Tumor/ Mass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Onco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 Colon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Colo</a:t>
            </a:r>
            <a:r>
              <a:rPr lang="en-US" sz="2000" b="1" dirty="0" smtClean="0">
                <a:solidFill>
                  <a:srgbClr val="0070C0"/>
                </a:solidFill>
              </a:rPr>
              <a:t>-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Bone </a:t>
            </a:r>
            <a:r>
              <a:rPr lang="en-US" sz="2000" b="1" dirty="0" smtClean="0"/>
              <a:t>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Osteo</a:t>
            </a:r>
            <a:r>
              <a:rPr lang="en-US" sz="2000" b="1" dirty="0" smtClean="0">
                <a:solidFill>
                  <a:srgbClr val="0070C0"/>
                </a:solidFill>
              </a:rPr>
              <a:t>  -</a:t>
            </a:r>
            <a:r>
              <a:rPr lang="en-US" sz="2000" b="1" dirty="0" smtClean="0"/>
              <a:t>   </a:t>
            </a:r>
          </a:p>
          <a:p>
            <a:pPr marL="0" indent="0" algn="l" rtl="0">
              <a:buNone/>
            </a:pPr>
            <a:r>
              <a:rPr lang="en-US" sz="2000" b="1" dirty="0" smtClean="0"/>
              <a:t>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Cell </a:t>
            </a:r>
            <a:r>
              <a:rPr lang="en-US" sz="2000" b="1" dirty="0" smtClean="0"/>
              <a:t>  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Cyto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Skull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Cranio</a:t>
            </a:r>
            <a:r>
              <a:rPr lang="en-US" sz="2000" b="1" dirty="0" smtClean="0"/>
              <a:t> --   </a:t>
            </a:r>
          </a:p>
          <a:p>
            <a:pPr marL="0" indent="0" algn="l" rtl="0">
              <a:buNone/>
            </a:pPr>
            <a:r>
              <a:rPr lang="en-US" sz="2000" b="1" dirty="0" smtClean="0"/>
              <a:t>                                                                               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Fat,Fatty</a:t>
            </a:r>
            <a:r>
              <a:rPr lang="en-US" sz="2000" b="1" dirty="0" smtClean="0">
                <a:solidFill>
                  <a:srgbClr val="FF0000"/>
                </a:solidFill>
              </a:rPr>
              <a:t> Tissue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Adipos</a:t>
            </a:r>
            <a:r>
              <a:rPr lang="en-US" sz="2000" b="1" dirty="0" smtClean="0">
                <a:solidFill>
                  <a:srgbClr val="0070C0"/>
                </a:solidFill>
              </a:rPr>
              <a:t>-     </a:t>
            </a: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Brain  </a:t>
            </a:r>
            <a:r>
              <a:rPr lang="en-US" sz="2000" b="1" dirty="0" smtClean="0"/>
              <a:t>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Encephalo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        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Adernal</a:t>
            </a:r>
            <a:r>
              <a:rPr lang="en-US" sz="2000" b="1" dirty="0" smtClean="0">
                <a:solidFill>
                  <a:srgbClr val="FF0000"/>
                </a:solidFill>
              </a:rPr>
              <a:t> gland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Aderno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 --  </a:t>
            </a: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Intestine </a:t>
            </a:r>
            <a:r>
              <a:rPr lang="en-US" sz="2000" b="1" dirty="0" smtClean="0"/>
              <a:t>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Intestino</a:t>
            </a:r>
            <a:r>
              <a:rPr lang="en-US" sz="2000" b="1" dirty="0" smtClean="0"/>
              <a:t>-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Joint </a:t>
            </a:r>
            <a:r>
              <a:rPr lang="en-US" sz="2000" b="1" dirty="0" smtClean="0"/>
              <a:t>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Artho</a:t>
            </a:r>
            <a:r>
              <a:rPr lang="en-US" sz="2000" b="1" dirty="0" smtClean="0">
                <a:solidFill>
                  <a:srgbClr val="0070C0"/>
                </a:solidFill>
              </a:rPr>
              <a:t>-    </a:t>
            </a: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 Stomach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Gastro</a:t>
            </a:r>
            <a:r>
              <a:rPr lang="en-US" sz="2000" b="1" dirty="0" smtClean="0"/>
              <a:t>                          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Articulo</a:t>
            </a:r>
            <a:r>
              <a:rPr lang="en-US" sz="2000" b="1" dirty="0" smtClean="0"/>
              <a:t>-   </a:t>
            </a: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Muscle  </a:t>
            </a:r>
            <a:r>
              <a:rPr lang="en-US" sz="2000" b="1" dirty="0" smtClean="0"/>
              <a:t>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Myo</a:t>
            </a:r>
            <a:r>
              <a:rPr lang="en-US" sz="2000" b="1" dirty="0" smtClean="0">
                <a:solidFill>
                  <a:srgbClr val="0070C0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  Head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Cephalo</a:t>
            </a:r>
            <a:r>
              <a:rPr lang="en-US" sz="2000" b="1" dirty="0" smtClean="0">
                <a:solidFill>
                  <a:srgbClr val="0070C0"/>
                </a:solidFill>
              </a:rPr>
              <a:t> -</a:t>
            </a:r>
            <a:r>
              <a:rPr lang="en-US" sz="2000" b="1" dirty="0" smtClean="0"/>
              <a:t> </a:t>
            </a: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Nerve- </a:t>
            </a:r>
            <a:r>
              <a:rPr lang="en-US" sz="2000" b="1" dirty="0" smtClean="0"/>
              <a:t>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Neuro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Lung </a:t>
            </a:r>
            <a:r>
              <a:rPr lang="en-US" sz="2000" b="1" dirty="0" smtClean="0"/>
              <a:t>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Pneumo</a:t>
            </a:r>
            <a:r>
              <a:rPr lang="en-US" sz="2000" b="1" dirty="0" smtClean="0"/>
              <a:t> -     </a:t>
            </a: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Eye </a:t>
            </a:r>
            <a:r>
              <a:rPr lang="en-US" sz="2000" b="1" dirty="0" smtClean="0"/>
              <a:t>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Oculo</a:t>
            </a:r>
            <a:r>
              <a:rPr lang="en-US" sz="2000" b="1" dirty="0" smtClean="0">
                <a:solidFill>
                  <a:srgbClr val="0070C0"/>
                </a:solidFill>
              </a:rPr>
              <a:t>-/</a:t>
            </a:r>
            <a:r>
              <a:rPr lang="en-US" sz="2000" b="1" dirty="0" err="1" smtClean="0">
                <a:solidFill>
                  <a:srgbClr val="0070C0"/>
                </a:solidFill>
              </a:rPr>
              <a:t>Opthalmo</a:t>
            </a:r>
            <a:r>
              <a:rPr lang="en-US" sz="2000" b="1" dirty="0" smtClean="0">
                <a:solidFill>
                  <a:srgbClr val="0070C0"/>
                </a:solidFill>
              </a:rPr>
              <a:t>-        </a:t>
            </a:r>
            <a:r>
              <a:rPr lang="en-US" sz="2000" b="1" dirty="0" smtClean="0">
                <a:solidFill>
                  <a:srgbClr val="FF0000"/>
                </a:solidFill>
              </a:rPr>
              <a:t>Cerebellum</a:t>
            </a:r>
            <a:r>
              <a:rPr lang="en-US" sz="2000" b="1" dirty="0" smtClean="0">
                <a:solidFill>
                  <a:srgbClr val="0070C0"/>
                </a:solidFill>
              </a:rPr>
              <a:t>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Cerebello</a:t>
            </a:r>
            <a:r>
              <a:rPr lang="en-US" sz="2000" b="1" dirty="0" smtClean="0">
                <a:solidFill>
                  <a:srgbClr val="0070C0"/>
                </a:solidFill>
              </a:rPr>
              <a:t> -</a:t>
            </a:r>
          </a:p>
          <a:p>
            <a:pPr marL="0" indent="0" algn="l" rtl="0">
              <a:buNone/>
            </a:pPr>
            <a:r>
              <a:rPr lang="en-US" sz="2000" b="1" dirty="0" smtClean="0"/>
              <a:t>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 Ear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Oto</a:t>
            </a:r>
            <a:r>
              <a:rPr lang="en-US" sz="2000" b="1" dirty="0" smtClean="0">
                <a:solidFill>
                  <a:srgbClr val="0070C0"/>
                </a:solidFill>
              </a:rPr>
              <a:t>-   </a:t>
            </a:r>
            <a:r>
              <a:rPr lang="en-US" sz="2000" b="1" dirty="0" smtClean="0"/>
              <a:t>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Cerebrum </a:t>
            </a:r>
            <a:r>
              <a:rPr lang="en-US" sz="2000" b="1" dirty="0" smtClean="0"/>
              <a:t>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Cerebro</a:t>
            </a:r>
            <a:r>
              <a:rPr lang="en-US" sz="2000" b="1" dirty="0" smtClean="0"/>
              <a:t>-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Chest/ Thorax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Thoraco</a:t>
            </a:r>
            <a:r>
              <a:rPr lang="en-US" sz="2000" b="1" dirty="0" smtClean="0">
                <a:solidFill>
                  <a:srgbClr val="0070C0"/>
                </a:solidFill>
              </a:rPr>
              <a:t>-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Urinary  Bladder   </a:t>
            </a:r>
            <a:r>
              <a:rPr lang="en-US" sz="2000" b="1" dirty="0" err="1" smtClean="0">
                <a:solidFill>
                  <a:srgbClr val="0070C0"/>
                </a:solidFill>
              </a:rPr>
              <a:t>Cysto</a:t>
            </a:r>
            <a:r>
              <a:rPr lang="en-US" sz="2000" b="1" dirty="0" smtClean="0">
                <a:solidFill>
                  <a:srgbClr val="0070C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2609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19256" cy="5865515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2000" b="1" dirty="0" smtClean="0"/>
              <a:t>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Duodenum </a:t>
            </a:r>
            <a:r>
              <a:rPr lang="en-US" sz="2000" b="1" dirty="0" smtClean="0"/>
              <a:t>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Duodeno</a:t>
            </a:r>
            <a:r>
              <a:rPr lang="en-US" sz="2000" b="1" dirty="0" smtClean="0">
                <a:solidFill>
                  <a:srgbClr val="0070C0"/>
                </a:solidFill>
              </a:rPr>
              <a:t> -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Gland  </a:t>
            </a:r>
            <a:r>
              <a:rPr lang="en-US" sz="2000" b="1" dirty="0" smtClean="0"/>
              <a:t>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Adeno</a:t>
            </a:r>
            <a:r>
              <a:rPr lang="en-US" sz="2000" b="1" dirty="0" smtClean="0">
                <a:solidFill>
                  <a:srgbClr val="0070C0"/>
                </a:solidFill>
              </a:rPr>
              <a:t>-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Cheek  </a:t>
            </a:r>
            <a:r>
              <a:rPr lang="en-US" sz="2000" b="1" dirty="0" smtClean="0"/>
              <a:t>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Bucco</a:t>
            </a:r>
            <a:r>
              <a:rPr lang="en-US" sz="2000" b="1" dirty="0" smtClean="0">
                <a:solidFill>
                  <a:srgbClr val="0070C0"/>
                </a:solidFill>
              </a:rPr>
              <a:t>    -                  Wrist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Carpo</a:t>
            </a:r>
            <a:r>
              <a:rPr lang="en-US" sz="2000" b="1" dirty="0" smtClean="0">
                <a:solidFill>
                  <a:srgbClr val="0070C0"/>
                </a:solidFill>
              </a:rPr>
              <a:t>-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Tongue </a:t>
            </a:r>
            <a:r>
              <a:rPr lang="en-US" sz="2000" b="1" dirty="0" smtClean="0"/>
              <a:t>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Glosso</a:t>
            </a:r>
            <a:r>
              <a:rPr lang="en-US" sz="2000" b="1" dirty="0" smtClean="0">
                <a:solidFill>
                  <a:srgbClr val="0070C0"/>
                </a:solidFill>
              </a:rPr>
              <a:t>  -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Gallbladder  </a:t>
            </a:r>
            <a:r>
              <a:rPr lang="en-US" sz="2000" b="1" dirty="0" smtClean="0"/>
              <a:t>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Cholecysto</a:t>
            </a:r>
            <a:r>
              <a:rPr lang="en-US" sz="2000" b="1" dirty="0" smtClean="0">
                <a:solidFill>
                  <a:srgbClr val="0070C0"/>
                </a:solidFill>
              </a:rPr>
              <a:t>  -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Larynx</a:t>
            </a:r>
            <a:r>
              <a:rPr lang="en-US" sz="2000" b="1" dirty="0" smtClean="0"/>
              <a:t>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Laryngo</a:t>
            </a:r>
            <a:r>
              <a:rPr lang="en-US" sz="2000" b="1" dirty="0" smtClean="0">
                <a:solidFill>
                  <a:srgbClr val="0070C0"/>
                </a:solidFill>
              </a:rPr>
              <a:t> -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Skin </a:t>
            </a:r>
            <a:r>
              <a:rPr lang="en-US" sz="2000" b="1" dirty="0" smtClean="0"/>
              <a:t>    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Cutaneo</a:t>
            </a:r>
            <a:r>
              <a:rPr lang="en-US" sz="2000" b="1" dirty="0" smtClean="0">
                <a:solidFill>
                  <a:srgbClr val="0070C0"/>
                </a:solidFill>
              </a:rPr>
              <a:t> -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Muscle</a:t>
            </a:r>
            <a:r>
              <a:rPr lang="en-US" sz="2000" b="1" dirty="0" smtClean="0"/>
              <a:t>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Musculo</a:t>
            </a:r>
            <a:r>
              <a:rPr lang="en-US" sz="2000" b="1" dirty="0" smtClean="0">
                <a:solidFill>
                  <a:srgbClr val="0070C0"/>
                </a:solidFill>
              </a:rPr>
              <a:t> -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Rib   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Costo</a:t>
            </a:r>
            <a:r>
              <a:rPr lang="en-US" sz="2000" b="1" dirty="0" smtClean="0">
                <a:solidFill>
                  <a:srgbClr val="0070C0"/>
                </a:solidFill>
              </a:rPr>
              <a:t> -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Nose </a:t>
            </a:r>
            <a:r>
              <a:rPr lang="en-US" sz="2000" b="1" dirty="0" smtClean="0"/>
              <a:t>   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Naso</a:t>
            </a:r>
            <a:r>
              <a:rPr lang="en-US" sz="2000" b="1" dirty="0" smtClean="0">
                <a:solidFill>
                  <a:srgbClr val="0070C0"/>
                </a:solidFill>
              </a:rPr>
              <a:t> -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Gums  </a:t>
            </a:r>
            <a:r>
              <a:rPr lang="en-US" sz="2000" b="1" dirty="0" smtClean="0"/>
              <a:t>   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Gingivo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-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Armpit </a:t>
            </a:r>
            <a:r>
              <a:rPr lang="en-US" sz="2000" b="1" dirty="0" smtClean="0"/>
              <a:t>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Axillo</a:t>
            </a:r>
            <a:r>
              <a:rPr lang="en-US" sz="2000" b="1" dirty="0" smtClean="0">
                <a:solidFill>
                  <a:srgbClr val="0070C0"/>
                </a:solidFill>
              </a:rPr>
              <a:t> -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Lip      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Labio</a:t>
            </a:r>
            <a:r>
              <a:rPr lang="en-US" sz="2000" b="1" dirty="0" smtClean="0">
                <a:solidFill>
                  <a:srgbClr val="0070C0"/>
                </a:solidFill>
              </a:rPr>
              <a:t> -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Kidney  </a:t>
            </a:r>
            <a:r>
              <a:rPr lang="en-US" sz="2000" b="1" dirty="0" smtClean="0"/>
              <a:t>  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Reno -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Tongue </a:t>
            </a:r>
            <a:r>
              <a:rPr lang="en-US" sz="2000" b="1" dirty="0" smtClean="0"/>
              <a:t> 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Lingua/</a:t>
            </a:r>
            <a:r>
              <a:rPr lang="en-US" sz="2000" b="1" dirty="0" err="1" smtClean="0">
                <a:solidFill>
                  <a:srgbClr val="0070C0"/>
                </a:solidFill>
              </a:rPr>
              <a:t>Linguo</a:t>
            </a:r>
            <a:r>
              <a:rPr lang="en-US" sz="2000" b="1" dirty="0" smtClean="0">
                <a:solidFill>
                  <a:srgbClr val="0070C0"/>
                </a:solidFill>
              </a:rPr>
              <a:t>  -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Sigmoid  Colon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Sigmoido</a:t>
            </a:r>
            <a:r>
              <a:rPr lang="en-US" sz="2000" b="1" dirty="0" smtClean="0">
                <a:solidFill>
                  <a:srgbClr val="0070C0"/>
                </a:solidFill>
              </a:rPr>
              <a:t>  -              </a:t>
            </a:r>
            <a:r>
              <a:rPr lang="en-US" sz="2000" b="1" dirty="0" smtClean="0">
                <a:solidFill>
                  <a:srgbClr val="FF0000"/>
                </a:solidFill>
              </a:rPr>
              <a:t>Bone Marrow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Myelo</a:t>
            </a:r>
            <a:r>
              <a:rPr lang="en-US" sz="2000" b="1" dirty="0" smtClean="0">
                <a:solidFill>
                  <a:srgbClr val="0070C0"/>
                </a:solidFill>
              </a:rPr>
              <a:t>-</a:t>
            </a:r>
          </a:p>
          <a:p>
            <a:pPr marL="0" indent="0" algn="l" rtl="0">
              <a:buNone/>
            </a:pP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Trachea       </a:t>
            </a:r>
            <a:r>
              <a:rPr lang="en-US" sz="2000" b="1" dirty="0" smtClean="0"/>
              <a:t>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Tarcheo</a:t>
            </a:r>
            <a:r>
              <a:rPr lang="en-US" sz="2000" b="1" dirty="0" smtClean="0">
                <a:solidFill>
                  <a:srgbClr val="0070C0"/>
                </a:solidFill>
              </a:rPr>
              <a:t>-   </a:t>
            </a:r>
            <a:r>
              <a:rPr lang="en-US" sz="2000" b="1" dirty="0" smtClean="0"/>
              <a:t>     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SpinalCord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Umbilicus </a:t>
            </a:r>
            <a:r>
              <a:rPr lang="en-US" sz="2000" b="1" dirty="0" smtClean="0"/>
              <a:t>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Umbilico</a:t>
            </a:r>
            <a:r>
              <a:rPr lang="en-US" sz="2000" b="1" dirty="0" smtClean="0">
                <a:solidFill>
                  <a:srgbClr val="0070C0"/>
                </a:solidFill>
              </a:rPr>
              <a:t> -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Teeth </a:t>
            </a:r>
            <a:r>
              <a:rPr lang="en-US" sz="2000" b="1" dirty="0" smtClean="0"/>
              <a:t>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Odonto</a:t>
            </a:r>
            <a:r>
              <a:rPr lang="en-US" sz="2000" b="1" dirty="0" smtClean="0"/>
              <a:t>-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Nose</a:t>
            </a:r>
            <a:r>
              <a:rPr lang="en-US" sz="2000" b="1" dirty="0" smtClean="0"/>
              <a:t>        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Rhino -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Pelvis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Pelvo</a:t>
            </a:r>
            <a:r>
              <a:rPr lang="en-US" sz="2000" b="1" dirty="0" smtClean="0">
                <a:solidFill>
                  <a:srgbClr val="0070C0"/>
                </a:solidFill>
              </a:rPr>
              <a:t>  -     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Eardrum</a:t>
            </a:r>
            <a:r>
              <a:rPr lang="en-US" sz="2000" b="1" dirty="0" smtClean="0"/>
              <a:t>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Tympano</a:t>
            </a:r>
            <a:r>
              <a:rPr lang="en-US" sz="2000" b="1" dirty="0" smtClean="0">
                <a:solidFill>
                  <a:srgbClr val="0070C0"/>
                </a:solidFill>
              </a:rPr>
              <a:t> -              </a:t>
            </a:r>
            <a:r>
              <a:rPr lang="en-US" sz="2000" b="1" dirty="0" smtClean="0">
                <a:solidFill>
                  <a:srgbClr val="FF0000"/>
                </a:solidFill>
              </a:rPr>
              <a:t>Spine /</a:t>
            </a:r>
            <a:r>
              <a:rPr lang="en-US" sz="2000" b="1" dirty="0" err="1" smtClean="0">
                <a:solidFill>
                  <a:srgbClr val="FF0000"/>
                </a:solidFill>
              </a:rPr>
              <a:t>Vertabra</a:t>
            </a:r>
            <a:r>
              <a:rPr lang="en-US" sz="2000" b="1" dirty="0" smtClean="0">
                <a:solidFill>
                  <a:srgbClr val="FF0000"/>
                </a:solidFill>
              </a:rPr>
              <a:t>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Spondylo</a:t>
            </a:r>
            <a:r>
              <a:rPr lang="en-US" sz="2000" b="1" dirty="0" smtClean="0">
                <a:solidFill>
                  <a:srgbClr val="0070C0"/>
                </a:solidFill>
              </a:rPr>
              <a:t> -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Blood Vessel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Vasculo</a:t>
            </a:r>
            <a:r>
              <a:rPr lang="en-US" sz="2000" b="1" dirty="0" smtClean="0">
                <a:solidFill>
                  <a:srgbClr val="0070C0"/>
                </a:solidFill>
              </a:rPr>
              <a:t> -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Mouth </a:t>
            </a:r>
            <a:r>
              <a:rPr lang="en-US" sz="2000" b="1" dirty="0" smtClean="0"/>
              <a:t>    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Oro -                             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Bladder/blister </a:t>
            </a:r>
            <a:r>
              <a:rPr lang="en-US" sz="2000" b="1" dirty="0" smtClean="0"/>
              <a:t>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Vesico</a:t>
            </a:r>
            <a:r>
              <a:rPr lang="en-US" sz="2000" b="1" dirty="0" smtClean="0">
                <a:solidFill>
                  <a:srgbClr val="0070C0"/>
                </a:solidFill>
              </a:rPr>
              <a:t> -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Spleen 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Spleno</a:t>
            </a:r>
            <a:r>
              <a:rPr lang="en-US" sz="2000" b="1" dirty="0" smtClean="0">
                <a:solidFill>
                  <a:srgbClr val="0070C0"/>
                </a:solidFill>
              </a:rPr>
              <a:t>-</a:t>
            </a:r>
            <a:r>
              <a:rPr lang="en-US" sz="2000" b="1" dirty="0" smtClean="0"/>
              <a:t>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Cartilage</a:t>
            </a:r>
            <a:r>
              <a:rPr lang="en-US" sz="2000" b="1" dirty="0" smtClean="0"/>
              <a:t>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Chondro</a:t>
            </a:r>
            <a:r>
              <a:rPr lang="en-US" sz="2000" b="1" dirty="0" smtClean="0">
                <a:solidFill>
                  <a:srgbClr val="0070C0"/>
                </a:solidFill>
              </a:rPr>
              <a:t>-     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Arota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Aroto</a:t>
            </a:r>
            <a:r>
              <a:rPr lang="en-US" sz="2000" b="1" dirty="0" smtClean="0">
                <a:solidFill>
                  <a:srgbClr val="0070C0"/>
                </a:solidFill>
              </a:rPr>
              <a:t>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Chest  </a:t>
            </a:r>
            <a:r>
              <a:rPr lang="en-US" sz="2000" b="1" dirty="0" smtClean="0"/>
              <a:t>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Stetho</a:t>
            </a:r>
            <a:r>
              <a:rPr lang="en-US" sz="2000" b="1" dirty="0" smtClean="0">
                <a:solidFill>
                  <a:srgbClr val="0070C0"/>
                </a:solidFill>
              </a:rPr>
              <a:t>-</a:t>
            </a:r>
            <a:r>
              <a:rPr lang="en-US" sz="2000" b="1" dirty="0" smtClean="0"/>
              <a:t>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forehead  </a:t>
            </a:r>
            <a:r>
              <a:rPr lang="en-US" sz="2000" b="1" dirty="0" smtClean="0"/>
              <a:t>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Fronto</a:t>
            </a:r>
            <a:r>
              <a:rPr lang="en-US" sz="2000" b="1" dirty="0" smtClean="0">
                <a:solidFill>
                  <a:srgbClr val="0070C0"/>
                </a:solidFill>
              </a:rPr>
              <a:t>-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6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9937104" cy="6192688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 smtClean="0">
                <a:solidFill>
                  <a:srgbClr val="0070C0"/>
                </a:solidFill>
              </a:rPr>
              <a:t>-                 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66097"/>
              </p:ext>
            </p:extLst>
          </p:nvPr>
        </p:nvGraphicFramePr>
        <p:xfrm>
          <a:off x="2123728" y="548680"/>
          <a:ext cx="4752528" cy="57921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76264"/>
                <a:gridCol w="2376264"/>
              </a:tblGrid>
              <a:tr h="3360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03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</a:rPr>
                        <a:t>Acro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-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Extremities/Top</a:t>
                      </a:r>
                      <a:endParaRPr lang="en-US" dirty="0"/>
                    </a:p>
                  </a:txBody>
                  <a:tcPr/>
                </a:tc>
              </a:tr>
              <a:tr h="58003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</a:rPr>
                        <a:t>Dorso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Back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58003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Chemo-   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Chemical</a:t>
                      </a:r>
                      <a:endParaRPr lang="en-US" dirty="0"/>
                    </a:p>
                  </a:txBody>
                  <a:tcPr/>
                </a:tc>
              </a:tr>
              <a:tr h="580037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</a:rPr>
                        <a:t>Hidro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Sweat</a:t>
                      </a:r>
                      <a:endParaRPr lang="en-US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80037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</a:rPr>
                        <a:t>Kypho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Humped</a:t>
                      </a:r>
                      <a:endParaRPr lang="en-US" sz="18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580037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</a:rPr>
                        <a:t>Myco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Fungus</a:t>
                      </a:r>
                      <a:endParaRPr lang="en-US" sz="1800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3605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                         </a:t>
                      </a:r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</a:rPr>
                        <a:t>Myringo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  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Eardrum</a:t>
                      </a:r>
                    </a:p>
                  </a:txBody>
                  <a:tcPr/>
                </a:tc>
              </a:tr>
              <a:tr h="336054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</a:rPr>
                        <a:t>Patho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800" b="1" dirty="0" smtClean="0"/>
                        <a:t>-</a:t>
                      </a:r>
                      <a:endParaRPr lang="en-US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Disease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3605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</a:rPr>
                        <a:t>Scolio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     </a:t>
                      </a:r>
                    </a:p>
                    <a:p>
                      <a:endParaRPr lang="en-US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Twisted/Crooked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06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056784" cy="641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3733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633</Words>
  <Application>Microsoft Office PowerPoint</Application>
  <PresentationFormat>عرض على الشاشة (3:4)‏</PresentationFormat>
  <Paragraphs>127</Paragraphs>
  <Slides>18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نسق Office</vt:lpstr>
      <vt:lpstr>سمة Office</vt:lpstr>
      <vt:lpstr>عرض تقديمي في PowerPoint</vt:lpstr>
      <vt:lpstr>Medical Terminology</vt:lpstr>
      <vt:lpstr>Combing form=Root+Vowel   Latters    (a, e, I,u ,o)  The useful of the the combing vowels  make medical term possible  pronounce large term and easily and usual  vowel  is  o .</vt:lpstr>
      <vt:lpstr>Word ending in( X  )       When word ends  with latter ( X) and added suffix. The x  is changed into ( g)  or( c )          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</dc:title>
  <dc:creator>Maher</dc:creator>
  <cp:lastModifiedBy>Maher</cp:lastModifiedBy>
  <cp:revision>180</cp:revision>
  <dcterms:created xsi:type="dcterms:W3CDTF">2022-10-15T06:30:35Z</dcterms:created>
  <dcterms:modified xsi:type="dcterms:W3CDTF">2022-10-29T19:20:47Z</dcterms:modified>
</cp:coreProperties>
</file>