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6" r:id="rId3"/>
    <p:sldId id="27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95AC90D-D17C-48B2-AE39-254DDEF8310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071BB7-F138-412D-A5DE-759F21E90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8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1BB7-F138-412D-A5DE-759F21E907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94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1BB7-F138-412D-A5DE-759F21E907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0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5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7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22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0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62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42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3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45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2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0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07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78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5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4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5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6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1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34CF6-E596-4B8E-957C-E424DD3C90A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8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37" y="0"/>
            <a:ext cx="2102934" cy="209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115616" y="1759312"/>
            <a:ext cx="6984776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IQ" sz="1200" dirty="0">
              <a:solidFill>
                <a:srgbClr val="000000"/>
              </a:solidFill>
              <a:latin typeface="Verdana"/>
            </a:endParaRPr>
          </a:p>
          <a:p>
            <a:endParaRPr lang="ar-IQ" sz="1200" dirty="0">
              <a:solidFill>
                <a:prstClr val="black"/>
              </a:solidFill>
              <a:latin typeface="Verdana"/>
            </a:endParaRP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4500" b="1" i="1" dirty="0">
                <a:solidFill>
                  <a:srgbClr val="FF0000"/>
                </a:solidFill>
                <a:latin typeface="Verdana"/>
              </a:rPr>
              <a:t>M</a:t>
            </a:r>
            <a:r>
              <a:rPr lang="en-US" sz="4500" b="1" i="1" dirty="0" smtClean="0">
                <a:solidFill>
                  <a:srgbClr val="FF0000"/>
                </a:solidFill>
                <a:latin typeface="Verdana"/>
              </a:rPr>
              <a:t>edical terminology</a:t>
            </a:r>
          </a:p>
          <a:p>
            <a:pPr algn="ctr" rtl="0"/>
            <a:r>
              <a:rPr lang="en-US" sz="4500" b="1" dirty="0" smtClean="0">
                <a:solidFill>
                  <a:prstClr val="black"/>
                </a:solidFill>
                <a:latin typeface="Verdana"/>
              </a:rPr>
              <a:t>2</a:t>
            </a:r>
            <a:r>
              <a:rPr lang="en-US" sz="4500" b="1" baseline="30000" dirty="0" smtClean="0">
                <a:solidFill>
                  <a:prstClr val="black"/>
                </a:solidFill>
                <a:latin typeface="Verdana"/>
              </a:rPr>
              <a:t>nd</a:t>
            </a:r>
            <a:r>
              <a:rPr lang="en-US" sz="4500" b="1" dirty="0" smtClean="0">
                <a:solidFill>
                  <a:prstClr val="black"/>
                </a:solidFill>
                <a:latin typeface="Verdana"/>
              </a:rPr>
              <a:t> stage</a:t>
            </a:r>
            <a:endParaRPr lang="en-US" sz="4500" dirty="0">
              <a:solidFill>
                <a:prstClr val="black"/>
              </a:solidFill>
              <a:latin typeface="Verdana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  <a:latin typeface="Verdana"/>
              </a:rPr>
              <a:t>The presentation is done by </a:t>
            </a: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prstClr val="black"/>
                </a:solidFill>
                <a:latin typeface="Verdana"/>
              </a:rPr>
              <a:t>Dr.Talib</a:t>
            </a:r>
            <a:r>
              <a:rPr lang="en-US" b="1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Verdana"/>
              </a:rPr>
              <a:t>chichan</a:t>
            </a:r>
            <a:endParaRPr lang="en-US" b="1" dirty="0">
              <a:solidFill>
                <a:prstClr val="black"/>
              </a:solidFill>
              <a:latin typeface="Verdana"/>
            </a:endParaRPr>
          </a:p>
          <a:p>
            <a:pPr algn="l" rtl="0">
              <a:lnSpc>
                <a:spcPct val="150000"/>
              </a:lnSpc>
            </a:pPr>
            <a:r>
              <a:rPr lang="en-US" sz="1100" b="1" dirty="0" smtClean="0">
                <a:solidFill>
                  <a:prstClr val="black"/>
                </a:solidFill>
                <a:latin typeface="Verdana"/>
              </a:rPr>
              <a:t>M.B.CH.B      D.O.S               </a:t>
            </a:r>
            <a:endParaRPr lang="en-US" sz="1100" b="1" dirty="0">
              <a:solidFill>
                <a:prstClr val="black"/>
              </a:solidFill>
              <a:latin typeface="Verdana"/>
            </a:endParaRPr>
          </a:p>
          <a:p>
            <a:pPr algn="ctr"/>
            <a:endParaRPr lang="en-US" b="1" dirty="0" smtClean="0">
              <a:solidFill>
                <a:prstClr val="black"/>
              </a:solidFill>
              <a:latin typeface="Verdana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Verdana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Verdana"/>
              </a:rPr>
              <a:t>Department </a:t>
            </a:r>
            <a:r>
              <a:rPr lang="en-US" b="1" dirty="0">
                <a:solidFill>
                  <a:srgbClr val="00B050"/>
                </a:solidFill>
                <a:latin typeface="Verdana"/>
              </a:rPr>
              <a:t>of anesthesia techniques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Verdana"/>
              </a:rPr>
              <a:t>Al-</a:t>
            </a:r>
            <a:r>
              <a:rPr lang="en-US" b="1" dirty="0" err="1">
                <a:solidFill>
                  <a:srgbClr val="00B050"/>
                </a:solidFill>
                <a:latin typeface="Verdana"/>
              </a:rPr>
              <a:t>Mustaqbal</a:t>
            </a:r>
            <a:r>
              <a:rPr lang="en-US" b="1" dirty="0">
                <a:solidFill>
                  <a:srgbClr val="00B050"/>
                </a:solidFill>
                <a:latin typeface="Verdana"/>
              </a:rPr>
              <a:t> University college</a:t>
            </a:r>
            <a:r>
              <a:rPr lang="en-US" sz="1600" dirty="0">
                <a:solidFill>
                  <a:srgbClr val="00B050"/>
                </a:solidFill>
                <a:latin typeface="Verdana"/>
              </a:rPr>
              <a:t> </a:t>
            </a:r>
            <a:endParaRPr lang="ar-IQ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Diagnosis/Condition Abbreviation  </a:t>
            </a:r>
          </a:p>
          <a:p>
            <a:pPr marL="0" indent="0" algn="l" rtl="0">
              <a:buNone/>
            </a:pPr>
            <a:r>
              <a:rPr lang="en-US" sz="2000" b="1" dirty="0" smtClean="0"/>
              <a:t>CAD            </a:t>
            </a:r>
            <a:r>
              <a:rPr lang="en-US" sz="2000" b="1" dirty="0" smtClean="0">
                <a:solidFill>
                  <a:srgbClr val="7030A0"/>
                </a:solidFill>
              </a:rPr>
              <a:t>Coronary Artery   Diseases </a:t>
            </a:r>
          </a:p>
          <a:p>
            <a:pPr marL="0" indent="0" algn="l" rtl="0">
              <a:buNone/>
            </a:pPr>
            <a:r>
              <a:rPr lang="en-US" sz="2000" b="1" dirty="0" smtClean="0"/>
              <a:t>HTN  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Hypertension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DM              </a:t>
            </a:r>
            <a:r>
              <a:rPr lang="en-US" sz="2000" b="1" dirty="0" smtClean="0">
                <a:solidFill>
                  <a:srgbClr val="00B0F0"/>
                </a:solidFill>
              </a:rPr>
              <a:t>Diabetes  Mellitus </a:t>
            </a:r>
          </a:p>
          <a:p>
            <a:pPr marL="0" indent="0" algn="l" rtl="0">
              <a:buNone/>
            </a:pPr>
            <a:r>
              <a:rPr lang="en-US" sz="2000" b="1" dirty="0" smtClean="0"/>
              <a:t>CHF             Congestive  heart failure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COPD          </a:t>
            </a:r>
            <a:r>
              <a:rPr lang="en-US" sz="2000" b="1" dirty="0" smtClean="0">
                <a:solidFill>
                  <a:srgbClr val="0070C0"/>
                </a:solidFill>
              </a:rPr>
              <a:t>Chronic  obstructive  </a:t>
            </a:r>
            <a:r>
              <a:rPr lang="en-US" sz="2000" b="1" dirty="0" smtClean="0">
                <a:solidFill>
                  <a:srgbClr val="002060"/>
                </a:solidFill>
              </a:rPr>
              <a:t>pulmonary disease  </a:t>
            </a:r>
          </a:p>
          <a:p>
            <a:pPr marL="0" indent="0" algn="l" rtl="0">
              <a:buNone/>
            </a:pPr>
            <a:r>
              <a:rPr lang="en-US" sz="2000" b="1" dirty="0" smtClean="0"/>
              <a:t>MI                  Myocardial   infraction </a:t>
            </a:r>
          </a:p>
          <a:p>
            <a:pPr marL="0" indent="0" algn="l" rtl="0">
              <a:buNone/>
            </a:pPr>
            <a:r>
              <a:rPr lang="en-US" sz="2000" b="1" dirty="0" smtClean="0"/>
              <a:t>PE              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Pulmonary   embolism 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PNA            </a:t>
            </a:r>
            <a:r>
              <a:rPr lang="en-US" sz="2000" b="1" dirty="0" smtClean="0">
                <a:solidFill>
                  <a:srgbClr val="7030A0"/>
                </a:solidFill>
              </a:rPr>
              <a:t>Pneumonia </a:t>
            </a:r>
          </a:p>
          <a:p>
            <a:pPr marL="0" indent="0" algn="l" rtl="0">
              <a:buNone/>
            </a:pPr>
            <a:r>
              <a:rPr lang="en-US" sz="2000" b="1" dirty="0" smtClean="0"/>
              <a:t>TIA              Transient   ischemic  accident  </a:t>
            </a:r>
          </a:p>
          <a:p>
            <a:pPr marL="0" indent="0" algn="l" rtl="0">
              <a:buNone/>
            </a:pPr>
            <a:r>
              <a:rPr lang="en-US" sz="2000" b="1" dirty="0" smtClean="0"/>
              <a:t>CVA            </a:t>
            </a:r>
            <a:r>
              <a:rPr lang="en-US" sz="2000" b="1" dirty="0" smtClean="0">
                <a:solidFill>
                  <a:srgbClr val="00B050"/>
                </a:solidFill>
              </a:rPr>
              <a:t>Cardiovascular   accident                 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ARDS         Adult  respiratory   distress  syndrome  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 CKD          </a:t>
            </a:r>
            <a:r>
              <a:rPr lang="en-US" sz="2000" b="1" dirty="0" smtClean="0">
                <a:solidFill>
                  <a:srgbClr val="7030A0"/>
                </a:solidFill>
              </a:rPr>
              <a:t>Chronic   kidney      diseases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AKI             </a:t>
            </a:r>
            <a:r>
              <a:rPr lang="en-US" sz="2000" b="1" dirty="0" smtClean="0">
                <a:solidFill>
                  <a:srgbClr val="0070C0"/>
                </a:solidFill>
              </a:rPr>
              <a:t>Acute     kidney    injury   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ARF            </a:t>
            </a:r>
            <a:r>
              <a:rPr lang="en-US" sz="2000" b="1" dirty="0" smtClean="0">
                <a:solidFill>
                  <a:srgbClr val="0070C0"/>
                </a:solidFill>
              </a:rPr>
              <a:t>Acute     renal      failure    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CRF            </a:t>
            </a:r>
            <a:r>
              <a:rPr lang="en-US" sz="2000" b="1" dirty="0" smtClean="0">
                <a:solidFill>
                  <a:srgbClr val="002060"/>
                </a:solidFill>
              </a:rPr>
              <a:t>Chronic   renal     failure   </a:t>
            </a:r>
          </a:p>
          <a:p>
            <a:pPr marL="0" indent="0" algn="l" rtl="0">
              <a:buNone/>
            </a:pPr>
            <a:r>
              <a:rPr lang="en-US" sz="2000" b="1" dirty="0" smtClean="0"/>
              <a:t>ESRD            End   stage     renal  diseases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CF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>Cystic     fibrosis     </a:t>
            </a:r>
          </a:p>
          <a:p>
            <a:pPr marL="0" indent="0" algn="l" rtl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388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332656"/>
            <a:ext cx="8208912" cy="6336704"/>
          </a:xfrm>
        </p:spPr>
        <p:txBody>
          <a:bodyPr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Diagnosis/Condition(</a:t>
            </a:r>
            <a:r>
              <a:rPr lang="en-US" dirty="0" smtClean="0">
                <a:solidFill>
                  <a:srgbClr val="FF0000"/>
                </a:solidFill>
              </a:rPr>
              <a:t>Continue)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CP </a:t>
            </a:r>
            <a:r>
              <a:rPr lang="en-US" sz="2400" dirty="0" smtClean="0">
                <a:solidFill>
                  <a:srgbClr val="FF0000"/>
                </a:solidFill>
              </a:rPr>
              <a:t>      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Cerebral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palsy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UC    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Ulcerative  colitis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IBD       </a:t>
            </a:r>
            <a:r>
              <a:rPr lang="en-US" sz="2400" b="1" dirty="0" smtClean="0">
                <a:solidFill>
                  <a:schemeClr val="accent1"/>
                </a:solidFill>
              </a:rPr>
              <a:t>Inflammatory  bowel disease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IBS       </a:t>
            </a:r>
            <a:r>
              <a:rPr lang="en-US" sz="2400" b="1" dirty="0" smtClean="0">
                <a:solidFill>
                  <a:schemeClr val="accent1"/>
                </a:solidFill>
              </a:rPr>
              <a:t>Irritable  bowel  syndrome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PUD    </a:t>
            </a:r>
            <a:r>
              <a:rPr lang="en-US" sz="2400" b="1" dirty="0" smtClean="0"/>
              <a:t>Peptic ulcer  disease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GER  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Gasteroesophegeal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Reflex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ICP     </a:t>
            </a:r>
            <a:r>
              <a:rPr lang="en-US" sz="2400" b="1" dirty="0" smtClean="0">
                <a:solidFill>
                  <a:srgbClr val="00B050"/>
                </a:solidFill>
              </a:rPr>
              <a:t>Intra cranial  pressure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TBI     </a:t>
            </a:r>
            <a:r>
              <a:rPr lang="en-US" sz="2400" b="1" dirty="0" smtClean="0"/>
              <a:t>Traumatic  brain  injury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UTI     </a:t>
            </a:r>
            <a:r>
              <a:rPr lang="en-US" sz="2400" b="1" dirty="0" smtClean="0">
                <a:solidFill>
                  <a:srgbClr val="00B0F0"/>
                </a:solidFill>
              </a:rPr>
              <a:t>Urinary  tract  infection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URI    Upper respiratory  infection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RA      </a:t>
            </a:r>
            <a:r>
              <a:rPr lang="en-US" sz="2400" b="1" dirty="0" smtClean="0">
                <a:solidFill>
                  <a:schemeClr val="tx2"/>
                </a:solidFill>
              </a:rPr>
              <a:t>Reactive  airway   diseases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SBO    </a:t>
            </a:r>
            <a:r>
              <a:rPr lang="en-US" sz="2400" b="1" dirty="0" smtClean="0">
                <a:solidFill>
                  <a:srgbClr val="00B050"/>
                </a:solidFill>
              </a:rPr>
              <a:t>Small   bowel     obstruction</a:t>
            </a:r>
            <a:r>
              <a:rPr lang="en-US" sz="2400" b="1" dirty="0" smtClean="0">
                <a:solidFill>
                  <a:srgbClr val="FF0000"/>
                </a:solidFill>
              </a:rPr>
              <a:t>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DVT    </a:t>
            </a:r>
            <a:r>
              <a:rPr lang="en-US" sz="2400" b="1" dirty="0" smtClean="0"/>
              <a:t>Deep   venous   thrombosis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BPH   </a:t>
            </a:r>
            <a:r>
              <a:rPr lang="en-US" sz="2400" b="1" dirty="0" smtClean="0">
                <a:solidFill>
                  <a:srgbClr val="7030A0"/>
                </a:solidFill>
              </a:rPr>
              <a:t>Benign  prostate  </a:t>
            </a:r>
            <a:r>
              <a:rPr lang="en-US" sz="2400" b="1" dirty="0" err="1" smtClean="0">
                <a:solidFill>
                  <a:srgbClr val="7030A0"/>
                </a:solidFill>
              </a:rPr>
              <a:t>hyperatrophy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OSA   </a:t>
            </a:r>
            <a:r>
              <a:rPr lang="en-US" sz="2400" b="1" dirty="0" smtClean="0">
                <a:solidFill>
                  <a:srgbClr val="7030A0"/>
                </a:solidFill>
              </a:rPr>
              <a:t>Obstructive sleep   Apnea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5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0"/>
            <a:ext cx="8352928" cy="6597352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 smtClean="0">
                <a:solidFill>
                  <a:srgbClr val="C00000"/>
                </a:solidFill>
              </a:rPr>
              <a:t>Diagnosis/Conditions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Continues</a:t>
            </a:r>
            <a:r>
              <a:rPr lang="en-US" sz="2400" dirty="0" smtClean="0"/>
              <a:t>)      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VF</a:t>
            </a:r>
            <a:r>
              <a:rPr lang="en-US" sz="2400" b="1" dirty="0" smtClean="0"/>
              <a:t>      </a:t>
            </a:r>
            <a:r>
              <a:rPr lang="en-US" sz="2400" b="1" dirty="0" smtClean="0">
                <a:solidFill>
                  <a:schemeClr val="tx2"/>
                </a:solidFill>
              </a:rPr>
              <a:t>Ventricle   Fibrillation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VT</a:t>
            </a:r>
            <a:r>
              <a:rPr lang="en-US" sz="2400" b="1" dirty="0" smtClean="0"/>
              <a:t>       Ventricle   Tachycardia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AF </a:t>
            </a:r>
            <a:r>
              <a:rPr lang="en-US" sz="2400" b="1" dirty="0" smtClean="0"/>
              <a:t>      </a:t>
            </a:r>
            <a:r>
              <a:rPr lang="en-US" sz="2400" b="1" dirty="0" smtClean="0">
                <a:solidFill>
                  <a:srgbClr val="7030A0"/>
                </a:solidFill>
              </a:rPr>
              <a:t>Atrial       Fibrillation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PVC</a:t>
            </a:r>
            <a:r>
              <a:rPr lang="en-US" sz="2400" b="1" dirty="0" smtClean="0"/>
              <a:t>     </a:t>
            </a:r>
            <a:r>
              <a:rPr lang="en-US" sz="2400" b="1" dirty="0" smtClean="0">
                <a:solidFill>
                  <a:srgbClr val="00B050"/>
                </a:solidFill>
              </a:rPr>
              <a:t>Premature  Ventricle  Contraction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MS </a:t>
            </a:r>
            <a:r>
              <a:rPr lang="en-US" sz="2400" b="1" dirty="0" smtClean="0"/>
              <a:t>      </a:t>
            </a:r>
            <a:r>
              <a:rPr lang="en-US" sz="2400" b="1" dirty="0" smtClean="0">
                <a:solidFill>
                  <a:srgbClr val="00B0F0"/>
                </a:solidFill>
              </a:rPr>
              <a:t>Multiple    Sclerosis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PD </a:t>
            </a:r>
            <a:r>
              <a:rPr lang="en-US" sz="2400" b="1" dirty="0" smtClean="0"/>
              <a:t>      </a:t>
            </a:r>
            <a:r>
              <a:rPr lang="en-US" sz="2400" b="1" dirty="0" smtClean="0">
                <a:solidFill>
                  <a:srgbClr val="0070C0"/>
                </a:solidFill>
              </a:rPr>
              <a:t>Parkinson  disease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9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6632"/>
            <a:ext cx="8291264" cy="6009531"/>
          </a:xfrm>
        </p:spPr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Singular</a:t>
            </a:r>
            <a:r>
              <a:rPr lang="en-US" b="1" dirty="0" smtClean="0">
                <a:solidFill>
                  <a:srgbClr val="FF0000"/>
                </a:solidFill>
              </a:rPr>
              <a:t> and Plurals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The  singular is changed  into plurals to indicant that  there is more than of  something  usually we add  an S</a:t>
            </a:r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4"/>
                </a:solidFill>
              </a:rPr>
              <a:t>Rib     Ribs       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The  changes is  depending  </a:t>
            </a:r>
            <a:r>
              <a:rPr lang="en-US" sz="2000" b="1" dirty="0" smtClean="0">
                <a:solidFill>
                  <a:srgbClr val="FF0000"/>
                </a:solidFill>
              </a:rPr>
              <a:t>on last latter   or   latters   </a:t>
            </a:r>
            <a:r>
              <a:rPr lang="en-US" sz="2000" b="1" dirty="0" smtClean="0"/>
              <a:t>of the word  we may change the ending   to indicant  plurals  </a:t>
            </a:r>
          </a:p>
          <a:p>
            <a:pPr marL="0" indent="0" algn="l" rtl="0">
              <a:buNone/>
            </a:pPr>
            <a:r>
              <a:rPr lang="en-US" sz="2000" b="1" dirty="0" smtClean="0"/>
              <a:t>There are rules for plurals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First Rule </a:t>
            </a:r>
            <a:r>
              <a:rPr lang="en-US" sz="2000" b="1" dirty="0" smtClean="0"/>
              <a:t>– If the last letters ( </a:t>
            </a:r>
            <a:r>
              <a:rPr lang="en-US" sz="2000" b="1" dirty="0" smtClean="0">
                <a:solidFill>
                  <a:srgbClr val="C00000"/>
                </a:solidFill>
              </a:rPr>
              <a:t>IS</a:t>
            </a:r>
            <a:r>
              <a:rPr lang="en-US" sz="2000" b="1" dirty="0" smtClean="0"/>
              <a:t>)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( ES)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Diagnos</a:t>
            </a:r>
            <a:r>
              <a:rPr lang="en-US" sz="2000" b="1" dirty="0" smtClean="0">
                <a:solidFill>
                  <a:srgbClr val="7030A0"/>
                </a:solidFill>
              </a:rPr>
              <a:t>is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70C0"/>
                </a:solidFill>
              </a:rPr>
              <a:t>Diagnos</a:t>
            </a:r>
            <a:r>
              <a:rPr lang="en-US" sz="2000" b="1" dirty="0" smtClean="0">
                <a:solidFill>
                  <a:srgbClr val="7030A0"/>
                </a:solidFill>
              </a:rPr>
              <a:t>es</a:t>
            </a:r>
            <a:r>
              <a:rPr lang="en-US" sz="2000" b="1" dirty="0" smtClean="0"/>
              <a:t>       </a:t>
            </a:r>
            <a:r>
              <a:rPr lang="en-US" sz="2000" b="1" dirty="0" smtClean="0">
                <a:solidFill>
                  <a:srgbClr val="0070C0"/>
                </a:solidFill>
              </a:rPr>
              <a:t>Pelv</a:t>
            </a:r>
            <a:r>
              <a:rPr lang="en-US" sz="2000" b="1" dirty="0" smtClean="0">
                <a:solidFill>
                  <a:srgbClr val="7030A0"/>
                </a:solidFill>
              </a:rPr>
              <a:t>is 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Pelves</a:t>
            </a:r>
            <a:r>
              <a:rPr lang="en-US" sz="2000" b="1" dirty="0" smtClean="0">
                <a:solidFill>
                  <a:srgbClr val="0070C0"/>
                </a:solidFill>
              </a:rPr>
              <a:t>            Neuro</a:t>
            </a:r>
            <a:r>
              <a:rPr lang="en-US" sz="2000" b="1" dirty="0" smtClean="0"/>
              <a:t>s</a:t>
            </a:r>
            <a:r>
              <a:rPr lang="en-US" sz="2000" b="1" dirty="0" smtClean="0">
                <a:solidFill>
                  <a:srgbClr val="7030A0"/>
                </a:solidFill>
              </a:rPr>
              <a:t>is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rgbClr val="0070C0"/>
                </a:solidFill>
              </a:rPr>
              <a:t>Neuro</a:t>
            </a:r>
            <a:r>
              <a:rPr lang="en-US" sz="2000" b="1" dirty="0" smtClean="0">
                <a:solidFill>
                  <a:srgbClr val="7030A0"/>
                </a:solidFill>
              </a:rPr>
              <a:t>ses</a:t>
            </a:r>
            <a:r>
              <a:rPr lang="en-US" sz="2000" b="1" dirty="0" smtClean="0"/>
              <a:t>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Second Rul</a:t>
            </a:r>
            <a:r>
              <a:rPr lang="en-US" sz="2000" b="1" dirty="0" smtClean="0"/>
              <a:t>e- If  the last latters (</a:t>
            </a:r>
            <a:r>
              <a:rPr lang="en-US" sz="2000" b="1" dirty="0" smtClean="0">
                <a:solidFill>
                  <a:srgbClr val="00B0F0"/>
                </a:solidFill>
              </a:rPr>
              <a:t> US </a:t>
            </a:r>
            <a:r>
              <a:rPr lang="en-US" sz="2000" b="1" dirty="0" smtClean="0"/>
              <a:t>)                    </a:t>
            </a:r>
            <a:r>
              <a:rPr lang="en-US" sz="2000" b="1" dirty="0" smtClean="0">
                <a:solidFill>
                  <a:srgbClr val="00B0F0"/>
                </a:solidFill>
              </a:rPr>
              <a:t>( I)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Bronch</a:t>
            </a:r>
            <a:r>
              <a:rPr lang="en-US" sz="2000" b="1" dirty="0" smtClean="0">
                <a:solidFill>
                  <a:srgbClr val="7030A0"/>
                </a:solidFill>
              </a:rPr>
              <a:t>us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70C0"/>
                </a:solidFill>
              </a:rPr>
              <a:t>Bronch</a:t>
            </a:r>
            <a:r>
              <a:rPr lang="en-US" sz="2000" b="1" dirty="0" smtClean="0">
                <a:solidFill>
                  <a:srgbClr val="7030A0"/>
                </a:solidFill>
              </a:rPr>
              <a:t>i</a:t>
            </a:r>
            <a:r>
              <a:rPr lang="en-US" sz="2000" b="1" dirty="0" smtClean="0"/>
              <a:t>           </a:t>
            </a:r>
            <a:r>
              <a:rPr lang="en-US" sz="2000" b="1" dirty="0" smtClean="0">
                <a:solidFill>
                  <a:srgbClr val="0070C0"/>
                </a:solidFill>
              </a:rPr>
              <a:t>Bacill</a:t>
            </a:r>
            <a:r>
              <a:rPr lang="en-US" sz="2000" b="1" dirty="0" smtClean="0">
                <a:solidFill>
                  <a:srgbClr val="7030A0"/>
                </a:solidFill>
              </a:rPr>
              <a:t>us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0070C0"/>
                </a:solidFill>
              </a:rPr>
              <a:t> Bacill</a:t>
            </a:r>
            <a:r>
              <a:rPr lang="en-US" sz="2000" b="1" dirty="0" smtClean="0">
                <a:solidFill>
                  <a:srgbClr val="7030A0"/>
                </a:solidFill>
              </a:rPr>
              <a:t>i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Calcul</a:t>
            </a:r>
            <a:r>
              <a:rPr lang="en-US" sz="2000" b="1" dirty="0" smtClean="0">
                <a:solidFill>
                  <a:srgbClr val="7030A0"/>
                </a:solidFill>
              </a:rPr>
              <a:t>us </a:t>
            </a:r>
            <a:r>
              <a:rPr lang="en-US" sz="2000" b="1" dirty="0" smtClean="0"/>
              <a:t>          </a:t>
            </a:r>
            <a:r>
              <a:rPr lang="en-US" sz="2000" b="1" dirty="0" smtClean="0">
                <a:solidFill>
                  <a:srgbClr val="0070C0"/>
                </a:solidFill>
              </a:rPr>
              <a:t>Calcul</a:t>
            </a:r>
            <a:r>
              <a:rPr lang="en-US" sz="2000" b="1" dirty="0" smtClean="0">
                <a:solidFill>
                  <a:srgbClr val="7030A0"/>
                </a:solidFill>
              </a:rPr>
              <a:t>i </a:t>
            </a:r>
            <a:r>
              <a:rPr lang="en-US" sz="2000" b="1" dirty="0" smtClean="0"/>
              <a:t>  </a:t>
            </a:r>
          </a:p>
          <a:p>
            <a:pPr marL="0" indent="0" algn="l" rtl="0">
              <a:buNone/>
            </a:pPr>
            <a:r>
              <a:rPr lang="en-US" sz="2000" b="1" dirty="0" smtClean="0"/>
              <a:t>                                        Embol</a:t>
            </a:r>
            <a:r>
              <a:rPr lang="en-US" sz="2000" b="1" dirty="0" smtClean="0">
                <a:solidFill>
                  <a:srgbClr val="7030A0"/>
                </a:solidFill>
              </a:rPr>
              <a:t>us</a:t>
            </a:r>
            <a:r>
              <a:rPr lang="en-US" sz="2000" b="1" dirty="0" smtClean="0"/>
              <a:t>         Embol</a:t>
            </a:r>
            <a:r>
              <a:rPr lang="en-US" sz="2000" b="1" dirty="0" smtClean="0">
                <a:solidFill>
                  <a:srgbClr val="7030A0"/>
                </a:solidFill>
              </a:rPr>
              <a:t>i</a:t>
            </a:r>
          </a:p>
          <a:p>
            <a:pPr marL="0" indent="0" algn="l" rtl="0">
              <a:buNone/>
            </a:pPr>
            <a:r>
              <a:rPr lang="en-US" sz="2000" b="1" dirty="0" smtClean="0"/>
              <a:t>Note    There are two exceptions only   Virus       Viruses       Sinus       Sinuses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Third Rule     </a:t>
            </a:r>
            <a:r>
              <a:rPr lang="en-US" sz="2000" b="1" dirty="0" smtClean="0"/>
              <a:t>If  the  last letter </a:t>
            </a:r>
            <a:r>
              <a:rPr lang="en-US" sz="2000" b="1" dirty="0" smtClean="0">
                <a:solidFill>
                  <a:srgbClr val="FF0000"/>
                </a:solidFill>
              </a:rPr>
              <a:t>(  A  </a:t>
            </a:r>
            <a:r>
              <a:rPr lang="en-US" sz="2000" b="1" dirty="0" smtClean="0">
                <a:solidFill>
                  <a:srgbClr val="002060"/>
                </a:solidFill>
              </a:rPr>
              <a:t>)  </a:t>
            </a:r>
            <a:r>
              <a:rPr lang="en-US" sz="2000" b="1" dirty="0" smtClean="0"/>
              <a:t>the latter(</a:t>
            </a:r>
            <a:r>
              <a:rPr lang="en-US" sz="2000" b="1" dirty="0" smtClean="0">
                <a:solidFill>
                  <a:srgbClr val="FF0000"/>
                </a:solidFill>
              </a:rPr>
              <a:t> E) </a:t>
            </a:r>
            <a:r>
              <a:rPr lang="en-US" sz="2000" b="1" dirty="0" smtClean="0"/>
              <a:t>is added to last word  </a:t>
            </a:r>
          </a:p>
          <a:p>
            <a:pPr marL="0" indent="0" algn="l" rtl="0">
              <a:buNone/>
            </a:pPr>
            <a:r>
              <a:rPr lang="en-US" sz="2000" b="1" dirty="0" smtClean="0"/>
              <a:t>Scler</a:t>
            </a:r>
            <a:r>
              <a:rPr lang="en-US" sz="2000" b="1" dirty="0" smtClean="0">
                <a:solidFill>
                  <a:srgbClr val="7030A0"/>
                </a:solidFill>
              </a:rPr>
              <a:t>a </a:t>
            </a:r>
            <a:r>
              <a:rPr lang="en-US" sz="2000" b="1" dirty="0" smtClean="0"/>
              <a:t>     </a:t>
            </a:r>
            <a:r>
              <a:rPr lang="en-US" sz="2000" b="1" dirty="0" err="1" smtClean="0"/>
              <a:t>Scler</a:t>
            </a:r>
            <a:r>
              <a:rPr lang="en-US" sz="2000" b="1" dirty="0" err="1" smtClean="0">
                <a:solidFill>
                  <a:srgbClr val="7030A0"/>
                </a:solidFill>
              </a:rPr>
              <a:t>ae</a:t>
            </a:r>
            <a:r>
              <a:rPr lang="en-US" sz="2000" b="1" dirty="0" smtClean="0"/>
              <a:t>          Scapul</a:t>
            </a:r>
            <a:r>
              <a:rPr lang="en-US" sz="2000" b="1" dirty="0" smtClean="0">
                <a:solidFill>
                  <a:srgbClr val="7030A0"/>
                </a:solidFill>
              </a:rPr>
              <a:t>a</a:t>
            </a:r>
            <a:r>
              <a:rPr lang="en-US" sz="2000" b="1" dirty="0" smtClean="0"/>
              <a:t>        Scapul</a:t>
            </a:r>
            <a:r>
              <a:rPr lang="en-US" sz="2000" b="1" dirty="0" smtClean="0">
                <a:solidFill>
                  <a:srgbClr val="7030A0"/>
                </a:solidFill>
              </a:rPr>
              <a:t>ae</a:t>
            </a:r>
            <a:r>
              <a:rPr lang="en-US" sz="2000" b="1" dirty="0" smtClean="0"/>
              <a:t>        Vena cav</a:t>
            </a:r>
            <a:r>
              <a:rPr lang="en-US" sz="2000" b="1" dirty="0" smtClean="0">
                <a:solidFill>
                  <a:srgbClr val="7030A0"/>
                </a:solidFill>
              </a:rPr>
              <a:t>a</a:t>
            </a:r>
            <a:r>
              <a:rPr lang="en-US" sz="2000" b="1" dirty="0" smtClean="0"/>
              <a:t>       ven</a:t>
            </a:r>
            <a:r>
              <a:rPr lang="en-US" sz="2000" b="1" dirty="0" smtClean="0">
                <a:solidFill>
                  <a:srgbClr val="7030A0"/>
                </a:solidFill>
              </a:rPr>
              <a:t>ae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cav</a:t>
            </a:r>
            <a:r>
              <a:rPr lang="en-US" sz="2000" b="1" dirty="0" err="1" smtClean="0">
                <a:solidFill>
                  <a:srgbClr val="7030A0"/>
                </a:solidFill>
              </a:rPr>
              <a:t>ae</a:t>
            </a:r>
            <a:r>
              <a:rPr lang="en-US" sz="2000" b="1" dirty="0" smtClean="0"/>
              <a:t>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Fourth Rule   </a:t>
            </a:r>
            <a:r>
              <a:rPr lang="en-US" sz="2000" b="1" dirty="0" smtClean="0"/>
              <a:t>-If the word end with letters( </a:t>
            </a:r>
            <a:r>
              <a:rPr lang="en-US" sz="2000" b="1" dirty="0" smtClean="0">
                <a:solidFill>
                  <a:srgbClr val="FF0000"/>
                </a:solidFill>
              </a:rPr>
              <a:t>Um</a:t>
            </a:r>
            <a:r>
              <a:rPr lang="en-US" sz="2000" b="1" dirty="0" smtClean="0"/>
              <a:t> )                    ( </a:t>
            </a:r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en-US" sz="2000" b="1" dirty="0" smtClean="0"/>
              <a:t>)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Acetabu</a:t>
            </a:r>
            <a:r>
              <a:rPr lang="en-US" sz="2000" b="1" dirty="0" smtClean="0"/>
              <a:t>lum         </a:t>
            </a:r>
            <a:r>
              <a:rPr lang="en-US" sz="2000" b="1" dirty="0" smtClean="0">
                <a:solidFill>
                  <a:srgbClr val="0070C0"/>
                </a:solidFill>
              </a:rPr>
              <a:t>Acetabu</a:t>
            </a:r>
            <a:r>
              <a:rPr lang="en-US" sz="2000" b="1" dirty="0" smtClean="0"/>
              <a:t>la      </a:t>
            </a:r>
            <a:r>
              <a:rPr lang="en-US" sz="2000" b="1" dirty="0" smtClean="0">
                <a:solidFill>
                  <a:srgbClr val="0070C0"/>
                </a:solidFill>
              </a:rPr>
              <a:t>Sept</a:t>
            </a:r>
            <a:r>
              <a:rPr lang="en-US" sz="2000" b="1" dirty="0" smtClean="0"/>
              <a:t>um     </a:t>
            </a:r>
            <a:r>
              <a:rPr lang="en-US" sz="2000" b="1" dirty="0" smtClean="0">
                <a:solidFill>
                  <a:srgbClr val="0070C0"/>
                </a:solidFill>
              </a:rPr>
              <a:t>Sept</a:t>
            </a:r>
            <a:r>
              <a:rPr lang="en-US" sz="2000" b="1" dirty="0" smtClean="0"/>
              <a:t>a     </a:t>
            </a:r>
            <a:r>
              <a:rPr lang="en-US" sz="2000" b="1" dirty="0" smtClean="0">
                <a:solidFill>
                  <a:srgbClr val="0070C0"/>
                </a:solidFill>
              </a:rPr>
              <a:t> Bacteri</a:t>
            </a:r>
            <a:r>
              <a:rPr lang="en-US" sz="2000" b="1" dirty="0" smtClean="0"/>
              <a:t>um</a:t>
            </a:r>
            <a:r>
              <a:rPr lang="en-US" sz="2000" b="1" dirty="0" smtClean="0">
                <a:solidFill>
                  <a:srgbClr val="0070C0"/>
                </a:solidFill>
              </a:rPr>
              <a:t>      Bacteri</a:t>
            </a:r>
            <a:r>
              <a:rPr lang="en-US" sz="2000" b="1" dirty="0" smtClean="0"/>
              <a:t>a</a:t>
            </a:r>
            <a:endParaRPr lang="en-US" sz="2000" b="1" dirty="0"/>
          </a:p>
          <a:p>
            <a:pPr marL="0" indent="0" algn="l" rtl="0">
              <a:buNone/>
            </a:pPr>
            <a:endParaRPr lang="en-US" sz="2000" b="1" dirty="0" smtClean="0"/>
          </a:p>
        </p:txBody>
      </p:sp>
      <p:sp>
        <p:nvSpPr>
          <p:cNvPr id="6" name="سهم إلى اليمين 5"/>
          <p:cNvSpPr/>
          <p:nvPr/>
        </p:nvSpPr>
        <p:spPr>
          <a:xfrm flipV="1">
            <a:off x="4435410" y="3501008"/>
            <a:ext cx="8789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سهم إلى اليمين 6"/>
          <p:cNvSpPr/>
          <p:nvPr/>
        </p:nvSpPr>
        <p:spPr>
          <a:xfrm flipV="1">
            <a:off x="4435410" y="5399500"/>
            <a:ext cx="4973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1" name="سهم إلى اليمين 10"/>
          <p:cNvSpPr/>
          <p:nvPr/>
        </p:nvSpPr>
        <p:spPr>
          <a:xfrm flipV="1">
            <a:off x="4058188" y="2852936"/>
            <a:ext cx="8789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2" name="سهم إلى اليمين 11"/>
          <p:cNvSpPr/>
          <p:nvPr/>
        </p:nvSpPr>
        <p:spPr>
          <a:xfrm flipV="1">
            <a:off x="5580112" y="5517232"/>
            <a:ext cx="8789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2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308774"/>
            <a:ext cx="8244643" cy="654922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Fifth Rule- </a:t>
            </a:r>
            <a:r>
              <a:rPr lang="en-US" sz="2400" dirty="0" smtClean="0"/>
              <a:t>If the word end with  latters ( </a:t>
            </a:r>
            <a:r>
              <a:rPr lang="en-US" sz="2400" dirty="0" smtClean="0">
                <a:solidFill>
                  <a:srgbClr val="FF0000"/>
                </a:solidFill>
              </a:rPr>
              <a:t>IX </a:t>
            </a:r>
            <a:r>
              <a:rPr lang="en-US" sz="2400" dirty="0" smtClean="0"/>
              <a:t>)or( </a:t>
            </a:r>
            <a:r>
              <a:rPr lang="en-US" sz="2400" dirty="0" smtClean="0">
                <a:solidFill>
                  <a:srgbClr val="FF0000"/>
                </a:solidFill>
              </a:rPr>
              <a:t>EX</a:t>
            </a:r>
            <a:r>
              <a:rPr lang="en-US" sz="2400" dirty="0" smtClean="0"/>
              <a:t>)            </a:t>
            </a:r>
            <a:r>
              <a:rPr lang="en-US" sz="2400" dirty="0" smtClean="0">
                <a:solidFill>
                  <a:srgbClr val="FF0000"/>
                </a:solidFill>
              </a:rPr>
              <a:t>Ices</a:t>
            </a:r>
          </a:p>
          <a:p>
            <a:pPr marL="0" indent="0" algn="l" rtl="0">
              <a:buNone/>
            </a:pPr>
            <a:r>
              <a:rPr lang="en-US" sz="2400" dirty="0" smtClean="0"/>
              <a:t>Cal</a:t>
            </a:r>
            <a:r>
              <a:rPr lang="en-US" sz="2400" dirty="0" smtClean="0">
                <a:solidFill>
                  <a:srgbClr val="0070C0"/>
                </a:solidFill>
              </a:rPr>
              <a:t>ix </a:t>
            </a:r>
            <a:r>
              <a:rPr lang="en-US" sz="2400" dirty="0" smtClean="0"/>
              <a:t>         Cali</a:t>
            </a:r>
            <a:r>
              <a:rPr lang="en-US" sz="2400" dirty="0" smtClean="0">
                <a:solidFill>
                  <a:srgbClr val="0070C0"/>
                </a:solidFill>
              </a:rPr>
              <a:t>ces</a:t>
            </a:r>
            <a:r>
              <a:rPr lang="en-US" sz="2400" dirty="0" smtClean="0"/>
              <a:t>            Ind</a:t>
            </a:r>
            <a:r>
              <a:rPr lang="en-US" sz="2400" dirty="0" smtClean="0">
                <a:solidFill>
                  <a:srgbClr val="0070C0"/>
                </a:solidFill>
              </a:rPr>
              <a:t>ex</a:t>
            </a:r>
            <a:r>
              <a:rPr lang="en-US" sz="2400" dirty="0" smtClean="0"/>
              <a:t>    Indi</a:t>
            </a:r>
            <a:r>
              <a:rPr lang="en-US" sz="2400" dirty="0" smtClean="0">
                <a:solidFill>
                  <a:srgbClr val="0070C0"/>
                </a:solidFill>
              </a:rPr>
              <a:t>ces</a:t>
            </a:r>
          </a:p>
          <a:p>
            <a:pPr marL="0" indent="0" algn="l" rtl="0">
              <a:buNone/>
            </a:pPr>
            <a:r>
              <a:rPr lang="en-US" sz="2400" dirty="0" smtClean="0"/>
              <a:t>Cerv</a:t>
            </a:r>
            <a:r>
              <a:rPr lang="en-US" sz="2400" dirty="0" smtClean="0">
                <a:solidFill>
                  <a:srgbClr val="0070C0"/>
                </a:solidFill>
              </a:rPr>
              <a:t>ix</a:t>
            </a:r>
            <a:r>
              <a:rPr lang="en-US" sz="2400" dirty="0" smtClean="0"/>
              <a:t>      Cervi</a:t>
            </a:r>
            <a:r>
              <a:rPr lang="en-US" sz="2400" dirty="0" smtClean="0">
                <a:solidFill>
                  <a:srgbClr val="0070C0"/>
                </a:solidFill>
              </a:rPr>
              <a:t>ces</a:t>
            </a:r>
            <a:r>
              <a:rPr lang="en-US" sz="2400" dirty="0" smtClean="0"/>
              <a:t>           </a:t>
            </a:r>
            <a:r>
              <a:rPr lang="en-US" sz="2400" dirty="0" err="1" smtClean="0"/>
              <a:t>Vari</a:t>
            </a:r>
            <a:r>
              <a:rPr lang="en-US" sz="2400" dirty="0" err="1" smtClean="0">
                <a:solidFill>
                  <a:srgbClr val="0070C0"/>
                </a:solidFill>
              </a:rPr>
              <a:t>x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Vari</a:t>
            </a:r>
            <a:r>
              <a:rPr lang="en-US" sz="2400" dirty="0" err="1" smtClean="0">
                <a:solidFill>
                  <a:srgbClr val="0070C0"/>
                </a:solidFill>
              </a:rPr>
              <a:t>ces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       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Sixth rule  </a:t>
            </a:r>
            <a:r>
              <a:rPr lang="en-US" sz="2400" dirty="0" smtClean="0"/>
              <a:t>- If the  word  end with(</a:t>
            </a:r>
            <a:r>
              <a:rPr lang="en-US" sz="2400" dirty="0" err="1">
                <a:solidFill>
                  <a:srgbClr val="FF0000"/>
                </a:solidFill>
              </a:rPr>
              <a:t>o</a:t>
            </a:r>
            <a:r>
              <a:rPr lang="en-US" sz="2400" dirty="0" err="1" smtClean="0">
                <a:solidFill>
                  <a:srgbClr val="FF0000"/>
                </a:solidFill>
              </a:rPr>
              <a:t>ma</a:t>
            </a:r>
            <a:r>
              <a:rPr lang="en-US" sz="2400" dirty="0" smtClean="0"/>
              <a:t>)                 (( </a:t>
            </a:r>
            <a:r>
              <a:rPr lang="en-US" sz="2400" dirty="0" smtClean="0">
                <a:solidFill>
                  <a:srgbClr val="FF0000"/>
                </a:solidFill>
              </a:rPr>
              <a:t>Ta </a:t>
            </a:r>
            <a:r>
              <a:rPr lang="en-US" sz="2400" dirty="0" smtClean="0"/>
              <a:t>) or  Added</a:t>
            </a:r>
          </a:p>
          <a:p>
            <a:pPr marL="0" indent="0" algn="l" rtl="0">
              <a:buNone/>
            </a:pPr>
            <a:r>
              <a:rPr lang="en-US" sz="2400" dirty="0" smtClean="0"/>
              <a:t>Latter (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)  to  word   </a:t>
            </a:r>
          </a:p>
          <a:p>
            <a:pPr marL="0" indent="0" algn="l" rtl="0">
              <a:buNone/>
            </a:pPr>
            <a:r>
              <a:rPr lang="en-US" sz="2400" dirty="0" smtClean="0"/>
              <a:t>Adeno</a:t>
            </a:r>
            <a:r>
              <a:rPr lang="en-US" sz="2400" dirty="0" smtClean="0">
                <a:solidFill>
                  <a:srgbClr val="7030A0"/>
                </a:solidFill>
              </a:rPr>
              <a:t>ma</a:t>
            </a:r>
            <a:r>
              <a:rPr lang="en-US" sz="2400" dirty="0" smtClean="0"/>
              <a:t>      </a:t>
            </a:r>
            <a:r>
              <a:rPr lang="en-US" sz="2400" dirty="0" err="1" smtClean="0"/>
              <a:t>Adenoma</a:t>
            </a:r>
            <a:r>
              <a:rPr lang="en-US" sz="2400" dirty="0" err="1" smtClean="0">
                <a:solidFill>
                  <a:srgbClr val="7030A0"/>
                </a:solidFill>
              </a:rPr>
              <a:t>ta</a:t>
            </a:r>
            <a:r>
              <a:rPr lang="en-US" sz="2400" dirty="0" smtClean="0"/>
              <a:t>     Adenoma</a:t>
            </a:r>
            <a:r>
              <a:rPr lang="en-US" sz="2400" dirty="0" smtClean="0">
                <a:solidFill>
                  <a:srgbClr val="7030A0"/>
                </a:solidFill>
              </a:rPr>
              <a:t>s</a:t>
            </a:r>
            <a:r>
              <a:rPr lang="en-US" sz="2400" dirty="0" smtClean="0"/>
              <a:t>           </a:t>
            </a:r>
          </a:p>
          <a:p>
            <a:pPr marL="0" indent="0" algn="l" rtl="0">
              <a:buNone/>
            </a:pPr>
            <a:r>
              <a:rPr lang="en-US" sz="2400" dirty="0" smtClean="0"/>
              <a:t>Carcino</a:t>
            </a:r>
            <a:r>
              <a:rPr lang="en-US" sz="2400" dirty="0" smtClean="0">
                <a:solidFill>
                  <a:srgbClr val="7030A0"/>
                </a:solidFill>
              </a:rPr>
              <a:t>ma</a:t>
            </a:r>
            <a:r>
              <a:rPr lang="en-US" sz="2400" dirty="0" smtClean="0"/>
              <a:t>    </a:t>
            </a:r>
            <a:r>
              <a:rPr lang="en-US" sz="2400" dirty="0" err="1" smtClean="0"/>
              <a:t>Carcinoma</a:t>
            </a:r>
            <a:r>
              <a:rPr lang="en-US" sz="2400" dirty="0" err="1" smtClean="0">
                <a:solidFill>
                  <a:srgbClr val="7030A0"/>
                </a:solidFill>
              </a:rPr>
              <a:t>ta</a:t>
            </a:r>
            <a:r>
              <a:rPr lang="en-US" sz="2400" dirty="0" smtClean="0"/>
              <a:t>    Carcinoma</a:t>
            </a:r>
            <a:r>
              <a:rPr lang="en-US" sz="2400" dirty="0" smtClean="0">
                <a:solidFill>
                  <a:srgbClr val="7030A0"/>
                </a:solidFill>
              </a:rPr>
              <a:t>s</a:t>
            </a:r>
            <a:r>
              <a:rPr lang="en-US" sz="2400" dirty="0" smtClean="0"/>
              <a:t> </a:t>
            </a:r>
          </a:p>
          <a:p>
            <a:pPr marL="0" indent="0" algn="l" rtl="0">
              <a:buNone/>
            </a:pPr>
            <a:r>
              <a:rPr lang="en-US" sz="2400" dirty="0" smtClean="0"/>
              <a:t>Adeno</a:t>
            </a:r>
            <a:r>
              <a:rPr lang="en-US" sz="2400" dirty="0" smtClean="0">
                <a:solidFill>
                  <a:srgbClr val="7030A0"/>
                </a:solidFill>
              </a:rPr>
              <a:t>ma</a:t>
            </a:r>
            <a:r>
              <a:rPr lang="en-US" sz="2400" dirty="0" smtClean="0"/>
              <a:t>     </a:t>
            </a:r>
            <a:r>
              <a:rPr lang="en-US" sz="2400" dirty="0" err="1" smtClean="0"/>
              <a:t>Adenoma</a:t>
            </a:r>
            <a:r>
              <a:rPr lang="en-US" sz="2400" dirty="0" err="1" smtClean="0">
                <a:solidFill>
                  <a:srgbClr val="7030A0"/>
                </a:solidFill>
              </a:rPr>
              <a:t>ta</a:t>
            </a:r>
            <a:r>
              <a:rPr lang="en-US" sz="2400" dirty="0" smtClean="0"/>
              <a:t>      Adenoma</a:t>
            </a:r>
            <a:r>
              <a:rPr lang="en-US" sz="2400" dirty="0" smtClean="0">
                <a:solidFill>
                  <a:srgbClr val="7030A0"/>
                </a:solidFill>
              </a:rPr>
              <a:t>s</a:t>
            </a:r>
            <a:r>
              <a:rPr lang="en-US" sz="2400" dirty="0" smtClean="0"/>
              <a:t>  </a:t>
            </a:r>
          </a:p>
          <a:p>
            <a:pPr marL="0" indent="0" algn="l" rtl="0">
              <a:buNone/>
            </a:pPr>
            <a:r>
              <a:rPr lang="en-US" sz="2400" dirty="0" smtClean="0"/>
              <a:t>Fibro</a:t>
            </a:r>
            <a:r>
              <a:rPr lang="en-US" sz="2400" dirty="0" smtClean="0">
                <a:solidFill>
                  <a:srgbClr val="7030A0"/>
                </a:solidFill>
              </a:rPr>
              <a:t>ma</a:t>
            </a:r>
            <a:r>
              <a:rPr lang="en-US" sz="2400" dirty="0" smtClean="0"/>
              <a:t>        </a:t>
            </a:r>
            <a:r>
              <a:rPr lang="en-US" sz="2400" dirty="0" err="1" smtClean="0"/>
              <a:t>Fibroma</a:t>
            </a:r>
            <a:r>
              <a:rPr lang="en-US" sz="2400" dirty="0" err="1" smtClean="0">
                <a:solidFill>
                  <a:srgbClr val="7030A0"/>
                </a:solidFill>
              </a:rPr>
              <a:t>ta</a:t>
            </a:r>
            <a:r>
              <a:rPr lang="en-US" sz="2400" dirty="0" smtClean="0"/>
              <a:t>         Fibroma</a:t>
            </a:r>
            <a:r>
              <a:rPr lang="en-US" sz="2400" dirty="0" smtClean="0">
                <a:solidFill>
                  <a:srgbClr val="7030A0"/>
                </a:solidFill>
              </a:rPr>
              <a:t>s</a:t>
            </a:r>
            <a:r>
              <a:rPr lang="en-US" sz="2400" dirty="0" smtClean="0"/>
              <a:t>  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Seventh Rule </a:t>
            </a:r>
            <a:r>
              <a:rPr lang="en-US" sz="2400" dirty="0" smtClean="0"/>
              <a:t>– If the word end with( </a:t>
            </a:r>
            <a:r>
              <a:rPr lang="en-US" sz="2400" dirty="0" smtClean="0">
                <a:solidFill>
                  <a:srgbClr val="FF0000"/>
                </a:solidFill>
              </a:rPr>
              <a:t>Ax ) </a:t>
            </a:r>
            <a:r>
              <a:rPr lang="en-US" sz="2400" dirty="0" smtClean="0"/>
              <a:t>            (</a:t>
            </a:r>
            <a:r>
              <a:rPr lang="en-US" sz="2400" dirty="0" smtClean="0">
                <a:solidFill>
                  <a:srgbClr val="FF0000"/>
                </a:solidFill>
              </a:rPr>
              <a:t>Aces )</a:t>
            </a:r>
          </a:p>
          <a:p>
            <a:pPr marL="0" indent="0" algn="l" rtl="0">
              <a:buNone/>
            </a:pPr>
            <a:r>
              <a:rPr lang="en-US" sz="2400" dirty="0" smtClean="0"/>
              <a:t>  Thor</a:t>
            </a:r>
            <a:r>
              <a:rPr lang="en-US" sz="2400" dirty="0" smtClean="0">
                <a:solidFill>
                  <a:srgbClr val="00B0F0"/>
                </a:solidFill>
              </a:rPr>
              <a:t>ax</a:t>
            </a:r>
            <a:r>
              <a:rPr lang="en-US" sz="2400" dirty="0" smtClean="0"/>
              <a:t>          Thoraces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Eight Rule- </a:t>
            </a:r>
            <a:r>
              <a:rPr lang="en-US" sz="2400" dirty="0" smtClean="0"/>
              <a:t>If the word end with (</a:t>
            </a:r>
            <a:r>
              <a:rPr lang="en-US" sz="2400" dirty="0" smtClean="0">
                <a:solidFill>
                  <a:srgbClr val="FF0000"/>
                </a:solidFill>
              </a:rPr>
              <a:t>On)</a:t>
            </a:r>
            <a:r>
              <a:rPr lang="en-US" sz="2400" dirty="0" smtClean="0"/>
              <a:t>               ( </a:t>
            </a: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dirty="0" smtClean="0"/>
              <a:t>) or the latter 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(S) </a:t>
            </a:r>
            <a:r>
              <a:rPr lang="en-US" sz="2400" dirty="0" smtClean="0"/>
              <a:t>to whole word          gangli</a:t>
            </a:r>
            <a:r>
              <a:rPr lang="en-US" sz="2400" dirty="0" smtClean="0">
                <a:solidFill>
                  <a:srgbClr val="7030A0"/>
                </a:solidFill>
              </a:rPr>
              <a:t>on </a:t>
            </a:r>
            <a:r>
              <a:rPr lang="en-US" sz="2400" dirty="0" smtClean="0"/>
              <a:t>  gangli</a:t>
            </a:r>
            <a:r>
              <a:rPr lang="en-US" sz="2400" dirty="0" smtClean="0">
                <a:solidFill>
                  <a:srgbClr val="7030A0"/>
                </a:solidFill>
              </a:rPr>
              <a:t>a </a:t>
            </a:r>
            <a:r>
              <a:rPr lang="en-US" sz="2400" dirty="0" smtClean="0"/>
              <a:t> or  ganglion</a:t>
            </a:r>
            <a:r>
              <a:rPr lang="en-US" sz="2400" dirty="0" smtClean="0">
                <a:solidFill>
                  <a:srgbClr val="7030A0"/>
                </a:solidFill>
              </a:rPr>
              <a:t>s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Night  Rule-  </a:t>
            </a:r>
            <a:r>
              <a:rPr lang="en-US" sz="2400" dirty="0" smtClean="0"/>
              <a:t>If  the word end  with(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 )                   (</a:t>
            </a:r>
            <a:r>
              <a:rPr lang="en-US" sz="2400" dirty="0" smtClean="0">
                <a:solidFill>
                  <a:srgbClr val="FF0000"/>
                </a:solidFill>
              </a:rPr>
              <a:t>g</a:t>
            </a:r>
            <a:r>
              <a:rPr lang="en-US" sz="2400" dirty="0" smtClean="0"/>
              <a:t> )+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es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سهم إلى اليمين 4"/>
          <p:cNvSpPr/>
          <p:nvPr/>
        </p:nvSpPr>
        <p:spPr>
          <a:xfrm>
            <a:off x="7020272" y="518443"/>
            <a:ext cx="545782" cy="191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4" name="سهم إلى اليمين 13"/>
          <p:cNvSpPr/>
          <p:nvPr/>
        </p:nvSpPr>
        <p:spPr>
          <a:xfrm>
            <a:off x="5508104" y="1916832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4" name="سهم إلى اليمين 3"/>
          <p:cNvSpPr/>
          <p:nvPr/>
        </p:nvSpPr>
        <p:spPr>
          <a:xfrm>
            <a:off x="5639878" y="4509120"/>
            <a:ext cx="690376" cy="252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6" name="سهم إلى اليمين 5"/>
          <p:cNvSpPr/>
          <p:nvPr/>
        </p:nvSpPr>
        <p:spPr>
          <a:xfrm>
            <a:off x="4957933" y="5324066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سهم إلى اليمين 6"/>
          <p:cNvSpPr/>
          <p:nvPr/>
        </p:nvSpPr>
        <p:spPr>
          <a:xfrm>
            <a:off x="5312819" y="6203758"/>
            <a:ext cx="978408" cy="321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9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612068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smtClean="0"/>
              <a:t>Laryn</a:t>
            </a:r>
            <a:r>
              <a:rPr lang="en-US" sz="2400" b="1" dirty="0" smtClean="0">
                <a:solidFill>
                  <a:srgbClr val="00B0F0"/>
                </a:solidFill>
              </a:rPr>
              <a:t>x  </a:t>
            </a:r>
            <a:r>
              <a:rPr lang="en-US" sz="2400" b="1" dirty="0" smtClean="0"/>
              <a:t>     Laryng</a:t>
            </a:r>
            <a:r>
              <a:rPr lang="en-US" sz="2400" b="1" dirty="0" smtClean="0">
                <a:solidFill>
                  <a:srgbClr val="00B0F0"/>
                </a:solidFill>
              </a:rPr>
              <a:t>es</a:t>
            </a:r>
            <a:r>
              <a:rPr lang="en-US" sz="2400" b="1" dirty="0" smtClean="0"/>
              <a:t> </a:t>
            </a:r>
          </a:p>
          <a:p>
            <a:pPr marL="0" indent="0" algn="l" rtl="0">
              <a:buNone/>
            </a:pPr>
            <a:r>
              <a:rPr lang="en-US" sz="2400" b="1" dirty="0" smtClean="0"/>
              <a:t>Pharyn</a:t>
            </a:r>
            <a:r>
              <a:rPr lang="en-US" sz="2400" b="1" dirty="0" smtClean="0">
                <a:solidFill>
                  <a:srgbClr val="00B0F0"/>
                </a:solidFill>
              </a:rPr>
              <a:t>x</a:t>
            </a:r>
            <a:r>
              <a:rPr lang="en-US" sz="2400" b="1" dirty="0" smtClean="0"/>
              <a:t>    Pharyng</a:t>
            </a:r>
            <a:r>
              <a:rPr lang="en-US" sz="2400" b="1" dirty="0" smtClean="0">
                <a:solidFill>
                  <a:srgbClr val="00B0F0"/>
                </a:solidFill>
              </a:rPr>
              <a:t>es</a:t>
            </a:r>
            <a:r>
              <a:rPr lang="en-US" sz="2400" b="1" dirty="0" smtClean="0"/>
              <a:t> </a:t>
            </a:r>
          </a:p>
          <a:p>
            <a:pPr marL="0" indent="0" algn="l" rtl="0">
              <a:buNone/>
            </a:pPr>
            <a:r>
              <a:rPr lang="en-US" sz="2400" b="1" dirty="0" smtClean="0"/>
              <a:t>Phalan</a:t>
            </a:r>
            <a:r>
              <a:rPr lang="en-US" sz="2400" b="1" dirty="0" smtClean="0">
                <a:solidFill>
                  <a:srgbClr val="00B0F0"/>
                </a:solidFill>
              </a:rPr>
              <a:t>x</a:t>
            </a:r>
            <a:r>
              <a:rPr lang="en-US" sz="2400" b="1" dirty="0" smtClean="0"/>
              <a:t>    Phalan</a:t>
            </a:r>
            <a:r>
              <a:rPr lang="en-US" sz="2400" b="1" dirty="0" smtClean="0">
                <a:solidFill>
                  <a:srgbClr val="00B0F0"/>
                </a:solidFill>
              </a:rPr>
              <a:t>ges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Tenth     Rule </a:t>
            </a:r>
            <a:r>
              <a:rPr lang="en-US" sz="2400" b="1" dirty="0" smtClean="0"/>
              <a:t>–If   the word end with latter( 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/>
              <a:t>)                ( </a:t>
            </a:r>
            <a:r>
              <a:rPr lang="en-US" sz="2400" b="1" dirty="0" err="1" smtClean="0">
                <a:solidFill>
                  <a:srgbClr val="FF0000"/>
                </a:solidFill>
              </a:rPr>
              <a:t>ies</a:t>
            </a:r>
            <a:r>
              <a:rPr lang="en-US" sz="2400" b="1" dirty="0" smtClean="0"/>
              <a:t> )</a:t>
            </a:r>
          </a:p>
          <a:p>
            <a:pPr marL="0" indent="0" algn="l" rtl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deformity      deformities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So the keys for plurals of medical terminology </a:t>
            </a:r>
            <a:r>
              <a:rPr lang="en-US" sz="2400" b="1" dirty="0" smtClean="0"/>
              <a:t>;</a:t>
            </a:r>
          </a:p>
          <a:p>
            <a:pPr marL="0" indent="0" algn="l" rtl="0">
              <a:buNone/>
            </a:pPr>
            <a:r>
              <a:rPr lang="en-US" b="1" dirty="0" smtClean="0"/>
              <a:t>is          </a:t>
            </a:r>
            <a:r>
              <a:rPr lang="en-US" b="1" dirty="0" err="1" smtClean="0"/>
              <a:t>es</a:t>
            </a:r>
            <a:r>
              <a:rPr lang="en-US" b="1" dirty="0" smtClean="0"/>
              <a:t>      us       i       a       </a:t>
            </a:r>
            <a:r>
              <a:rPr lang="en-US" b="1" dirty="0" err="1" smtClean="0"/>
              <a:t>a</a:t>
            </a:r>
            <a:r>
              <a:rPr lang="en-US" b="1" dirty="0" err="1"/>
              <a:t>e</a:t>
            </a:r>
            <a:r>
              <a:rPr lang="en-US" b="1" dirty="0" smtClean="0"/>
              <a:t>     um            a</a:t>
            </a:r>
          </a:p>
          <a:p>
            <a:pPr marL="0" indent="0" algn="l" rtl="0">
              <a:buNone/>
            </a:pPr>
            <a:r>
              <a:rPr lang="en-US" b="1" dirty="0" smtClean="0"/>
              <a:t>Ix or ex          ices      </a:t>
            </a:r>
            <a:r>
              <a:rPr lang="en-US" b="1" dirty="0" err="1" smtClean="0"/>
              <a:t>oma</a:t>
            </a:r>
            <a:r>
              <a:rPr lang="en-US" b="1" dirty="0" smtClean="0"/>
              <a:t>       </a:t>
            </a:r>
            <a:r>
              <a:rPr lang="en-US" b="1" dirty="0" err="1" smtClean="0"/>
              <a:t>omata</a:t>
            </a:r>
            <a:r>
              <a:rPr lang="en-US" b="1" dirty="0" smtClean="0"/>
              <a:t>  or  </a:t>
            </a:r>
            <a:r>
              <a:rPr lang="en-US" b="1" dirty="0" err="1" smtClean="0"/>
              <a:t>omas</a:t>
            </a:r>
            <a:r>
              <a:rPr lang="en-US" b="1" dirty="0" smtClean="0"/>
              <a:t>  </a:t>
            </a:r>
          </a:p>
          <a:p>
            <a:pPr marL="0" indent="0" algn="l" rtl="0">
              <a:buNone/>
            </a:pPr>
            <a:r>
              <a:rPr lang="en-US" b="1" dirty="0" err="1" smtClean="0"/>
              <a:t>nx</a:t>
            </a:r>
            <a:r>
              <a:rPr lang="en-US" b="1" dirty="0" smtClean="0"/>
              <a:t>           </a:t>
            </a:r>
            <a:r>
              <a:rPr lang="en-US" b="1" dirty="0" err="1" smtClean="0"/>
              <a:t>nges</a:t>
            </a:r>
            <a:r>
              <a:rPr lang="en-US" b="1" dirty="0" smtClean="0"/>
              <a:t>          on         a  or  added s </a:t>
            </a:r>
          </a:p>
          <a:p>
            <a:pPr marL="0" indent="0" algn="l" rtl="0">
              <a:buNone/>
            </a:pPr>
            <a:r>
              <a:rPr lang="en-US" b="1" dirty="0" smtClean="0"/>
              <a:t>ax         aces                y         </a:t>
            </a:r>
            <a:r>
              <a:rPr lang="en-US" b="1" dirty="0" err="1" smtClean="0"/>
              <a:t>ies</a:t>
            </a:r>
            <a:endParaRPr lang="en-US" b="1" dirty="0" smtClean="0"/>
          </a:p>
        </p:txBody>
      </p:sp>
      <p:sp>
        <p:nvSpPr>
          <p:cNvPr id="4" name="سهم إلى اليمين 3"/>
          <p:cNvSpPr/>
          <p:nvPr/>
        </p:nvSpPr>
        <p:spPr>
          <a:xfrm>
            <a:off x="6295474" y="1812722"/>
            <a:ext cx="9784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3" name="سهم إلى اليمين 12"/>
          <p:cNvSpPr/>
          <p:nvPr/>
        </p:nvSpPr>
        <p:spPr>
          <a:xfrm>
            <a:off x="991072" y="3176972"/>
            <a:ext cx="556592" cy="156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6" name="سهم إلى اليمين 15"/>
          <p:cNvSpPr/>
          <p:nvPr/>
        </p:nvSpPr>
        <p:spPr>
          <a:xfrm>
            <a:off x="4716016" y="3183714"/>
            <a:ext cx="465693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0" name="سهم إلى اليمين 19"/>
          <p:cNvSpPr/>
          <p:nvPr/>
        </p:nvSpPr>
        <p:spPr>
          <a:xfrm>
            <a:off x="3131840" y="3176972"/>
            <a:ext cx="504056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1" name="سهم إلى اليمين 20"/>
          <p:cNvSpPr/>
          <p:nvPr/>
        </p:nvSpPr>
        <p:spPr>
          <a:xfrm flipV="1">
            <a:off x="6660232" y="3176972"/>
            <a:ext cx="864096" cy="186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2" name="سهم إلى اليمين 21"/>
          <p:cNvSpPr/>
          <p:nvPr/>
        </p:nvSpPr>
        <p:spPr>
          <a:xfrm>
            <a:off x="1835696" y="3717032"/>
            <a:ext cx="648072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3" name="سهم إلى اليمين 22"/>
          <p:cNvSpPr/>
          <p:nvPr/>
        </p:nvSpPr>
        <p:spPr>
          <a:xfrm flipV="1">
            <a:off x="4692505" y="3780082"/>
            <a:ext cx="489204" cy="158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4" name="سهم إلى اليمين 23"/>
          <p:cNvSpPr/>
          <p:nvPr/>
        </p:nvSpPr>
        <p:spPr>
          <a:xfrm>
            <a:off x="1123042" y="4374773"/>
            <a:ext cx="712654" cy="206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5" name="سهم إلى اليمين 24"/>
          <p:cNvSpPr/>
          <p:nvPr/>
        </p:nvSpPr>
        <p:spPr>
          <a:xfrm flipV="1">
            <a:off x="4139952" y="4307737"/>
            <a:ext cx="704346" cy="246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7" name="سهم إلى اليمين 26"/>
          <p:cNvSpPr/>
          <p:nvPr/>
        </p:nvSpPr>
        <p:spPr>
          <a:xfrm>
            <a:off x="968950" y="4869160"/>
            <a:ext cx="701515" cy="237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8" name="سهم إلى اليمين 27"/>
          <p:cNvSpPr/>
          <p:nvPr/>
        </p:nvSpPr>
        <p:spPr>
          <a:xfrm>
            <a:off x="4151707" y="4869160"/>
            <a:ext cx="692591" cy="268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5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987008" cy="79695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Thank you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338613" cy="552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61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5721499"/>
          </a:xfrm>
        </p:spPr>
        <p:txBody>
          <a:bodyPr/>
          <a:lstStyle/>
          <a:p>
            <a:pPr algn="l" rtl="0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" r="-283" b="67528"/>
          <a:stretch/>
        </p:blipFill>
        <p:spPr bwMode="auto">
          <a:xfrm>
            <a:off x="105889" y="460985"/>
            <a:ext cx="903811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38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08912" cy="1124744"/>
          </a:xfrm>
        </p:spPr>
        <p:txBody>
          <a:bodyPr>
            <a:normAutofit fontScale="90000"/>
          </a:bodyPr>
          <a:lstStyle/>
          <a:p>
            <a:pPr rtl="0"/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Medical Terminology        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Abbreviation              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700" b="1" dirty="0" smtClean="0">
                <a:solidFill>
                  <a:srgbClr val="00B050"/>
                </a:solidFill>
              </a:rPr>
              <a:t>Charting Abbreviation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3" y="980728"/>
            <a:ext cx="8640960" cy="5877272"/>
          </a:xfrm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D/c</a:t>
            </a:r>
            <a:r>
              <a:rPr lang="en-US" sz="2000" b="1" dirty="0" smtClean="0"/>
              <a:t>       </a:t>
            </a:r>
            <a:r>
              <a:rPr lang="en-US" sz="2000" b="1" dirty="0" smtClean="0">
                <a:solidFill>
                  <a:srgbClr val="7030A0"/>
                </a:solidFill>
              </a:rPr>
              <a:t>Discharge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H &amp; P       </a:t>
            </a:r>
            <a:r>
              <a:rPr lang="en-US" sz="2000" b="1" dirty="0" smtClean="0">
                <a:solidFill>
                  <a:srgbClr val="7030A0"/>
                </a:solidFill>
              </a:rPr>
              <a:t>History  and physical examination      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HP </a:t>
            </a:r>
            <a:r>
              <a:rPr lang="en-US" sz="2000" b="1" dirty="0" smtClean="0"/>
              <a:t>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History of present illness      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WNL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Within  normal Limit    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RF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B050"/>
                </a:solidFill>
              </a:rPr>
              <a:t>Risk factor                     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SX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rgbClr val="00B050"/>
                </a:solidFill>
              </a:rPr>
              <a:t>Symptoms </a:t>
            </a:r>
            <a:r>
              <a:rPr lang="en-US" sz="2000" b="1" dirty="0" smtClean="0"/>
              <a:t>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DX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chemeClr val="accent1"/>
                </a:solidFill>
              </a:rPr>
              <a:t>Diagnosis </a:t>
            </a:r>
            <a:r>
              <a:rPr lang="en-US" sz="2000" b="1" dirty="0" smtClean="0"/>
              <a:t>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TX</a:t>
            </a:r>
            <a:r>
              <a:rPr lang="en-US" sz="2000" b="1" dirty="0" smtClean="0"/>
              <a:t>        T</a:t>
            </a:r>
            <a:r>
              <a:rPr lang="en-US" sz="2000" b="1" dirty="0" smtClean="0">
                <a:solidFill>
                  <a:schemeClr val="accent1"/>
                </a:solidFill>
              </a:rPr>
              <a:t>reatment</a:t>
            </a:r>
            <a:r>
              <a:rPr lang="en-US" sz="2000" b="1" dirty="0" smtClean="0"/>
              <a:t>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UOP</a:t>
            </a:r>
            <a:r>
              <a:rPr lang="en-US" sz="2000" b="1" dirty="0" smtClean="0"/>
              <a:t>     </a:t>
            </a:r>
            <a:r>
              <a:rPr lang="en-US" sz="2000" b="1" dirty="0" smtClean="0">
                <a:solidFill>
                  <a:srgbClr val="002060"/>
                </a:solidFill>
              </a:rPr>
              <a:t>Urinary out put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I &amp;O        </a:t>
            </a:r>
            <a:r>
              <a:rPr lang="en-US" sz="2000" b="1" dirty="0" smtClean="0">
                <a:solidFill>
                  <a:srgbClr val="002060"/>
                </a:solidFill>
              </a:rPr>
              <a:t>Intake and  Out put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Co 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chemeClr val="tx1"/>
                </a:solidFill>
              </a:rPr>
              <a:t>compliant of  </a:t>
            </a:r>
          </a:p>
          <a:p>
            <a:pPr algn="l" rtl="0"/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CC 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chemeClr val="tx1"/>
                </a:solidFill>
              </a:rPr>
              <a:t>Chief  Compliant  Review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DDX 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7030A0"/>
                </a:solidFill>
              </a:rPr>
              <a:t>Differential   Diagnosis    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IBW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70C0"/>
                </a:solidFill>
              </a:rPr>
              <a:t>Ideal   Body Weight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DOB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7030A0"/>
                </a:solidFill>
              </a:rPr>
              <a:t>Day  of birth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IC U       </a:t>
            </a:r>
            <a:r>
              <a:rPr lang="en-US" sz="2000" b="1" dirty="0" smtClean="0">
                <a:solidFill>
                  <a:schemeClr val="tx1"/>
                </a:solidFill>
              </a:rPr>
              <a:t>Intensive care Unit</a:t>
            </a:r>
          </a:p>
          <a:p>
            <a:pPr algn="l" rtl="0"/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907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RCA</a:t>
            </a:r>
            <a:r>
              <a:rPr lang="en-US" sz="2000" b="1" dirty="0" smtClean="0"/>
              <a:t>              </a:t>
            </a:r>
            <a:r>
              <a:rPr lang="en-US" sz="2000" b="1" dirty="0" smtClean="0">
                <a:solidFill>
                  <a:srgbClr val="00B050"/>
                </a:solidFill>
              </a:rPr>
              <a:t>Road Car Accident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FX</a:t>
            </a:r>
            <a:r>
              <a:rPr lang="en-US" sz="2000" b="1" dirty="0" smtClean="0"/>
              <a:t> 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Fracture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CP</a:t>
            </a:r>
            <a:r>
              <a:rPr lang="en-US" sz="2000" b="1" dirty="0" smtClean="0"/>
              <a:t> 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Chest Pain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SOB</a:t>
            </a:r>
            <a:r>
              <a:rPr lang="en-US" sz="2000" b="1" dirty="0" smtClean="0"/>
              <a:t>              </a:t>
            </a:r>
            <a:r>
              <a:rPr lang="en-US" sz="2000" b="1" dirty="0" smtClean="0">
                <a:solidFill>
                  <a:srgbClr val="00B050"/>
                </a:solidFill>
              </a:rPr>
              <a:t>Shortness of Breath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DOE</a:t>
            </a:r>
            <a:r>
              <a:rPr lang="en-US" sz="2000" b="1" dirty="0" smtClean="0"/>
              <a:t>              </a:t>
            </a:r>
            <a:r>
              <a:rPr lang="en-US" sz="2000" b="1" dirty="0" smtClean="0">
                <a:solidFill>
                  <a:srgbClr val="00B050"/>
                </a:solidFill>
              </a:rPr>
              <a:t>Dyspnea on Excertion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CVS</a:t>
            </a:r>
            <a:r>
              <a:rPr lang="en-US" sz="2000" b="1" dirty="0" smtClean="0"/>
              <a:t>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Cardio vascular system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GIT</a:t>
            </a: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Gastro Intestinal Tract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ID</a:t>
            </a:r>
            <a:r>
              <a:rPr lang="en-US" sz="2000" b="1" dirty="0" smtClean="0"/>
              <a:t>   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Infectious Disease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FB</a:t>
            </a:r>
            <a:r>
              <a:rPr lang="en-US" sz="2000" b="1" dirty="0" smtClean="0"/>
              <a:t>  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Foreign Body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EBL</a:t>
            </a: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Estimated blood loss</a:t>
            </a:r>
          </a:p>
          <a:p>
            <a:pPr marL="0" indent="0" algn="l" rtl="0">
              <a:buNone/>
            </a:pPr>
            <a:r>
              <a:rPr lang="en-US" sz="2000" b="1" dirty="0" smtClean="0"/>
              <a:t>                                             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Vital Signs Abbreviation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VS</a:t>
            </a:r>
            <a:r>
              <a:rPr lang="en-US" sz="2000" b="1" dirty="0" smtClean="0"/>
              <a:t>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Vital signs </a:t>
            </a:r>
            <a:r>
              <a:rPr lang="en-US" sz="2000" b="1" dirty="0" smtClean="0"/>
              <a:t>            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CPO2 / SaO2     </a:t>
            </a:r>
            <a:r>
              <a:rPr lang="en-US" sz="2000" b="1" dirty="0" smtClean="0">
                <a:solidFill>
                  <a:srgbClr val="0070C0"/>
                </a:solidFill>
              </a:rPr>
              <a:t>Oxygen Saturation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VSS</a:t>
            </a:r>
            <a:r>
              <a:rPr lang="en-US" sz="2000" b="1" dirty="0" smtClean="0"/>
              <a:t>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Vital Signs Stable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B. P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Blood Pressure   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BMI   </a:t>
            </a:r>
            <a:r>
              <a:rPr lang="en-US" sz="2000" b="1" dirty="0" smtClean="0"/>
              <a:t>          </a:t>
            </a:r>
            <a:r>
              <a:rPr lang="en-US" sz="2000" b="1" dirty="0" smtClean="0">
                <a:solidFill>
                  <a:srgbClr val="0070C0"/>
                </a:solidFill>
              </a:rPr>
              <a:t>Body Mass Index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HR</a:t>
            </a:r>
            <a:r>
              <a:rPr lang="en-US" sz="2000" b="1" dirty="0" smtClean="0"/>
              <a:t>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Heart Rate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000" b="1" dirty="0" smtClean="0"/>
              <a:t>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Pulse</a:t>
            </a:r>
            <a:r>
              <a:rPr lang="en-US" sz="2000" b="1" dirty="0" smtClean="0"/>
              <a:t>                      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HT/ WT        </a:t>
            </a:r>
            <a:r>
              <a:rPr lang="en-US" sz="2000" b="1" dirty="0" smtClean="0">
                <a:solidFill>
                  <a:srgbClr val="0070C0"/>
                </a:solidFill>
              </a:rPr>
              <a:t>Height &amp; Weight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PR</a:t>
            </a:r>
            <a:r>
              <a:rPr lang="en-US" sz="2000" b="1" dirty="0" smtClean="0"/>
              <a:t>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Pulse Rate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RR</a:t>
            </a:r>
            <a:r>
              <a:rPr lang="en-US" sz="2000" b="1" dirty="0" smtClean="0"/>
              <a:t>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Respiratory Rate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000" b="1" dirty="0" smtClean="0"/>
              <a:t>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Temperature</a:t>
            </a:r>
          </a:p>
          <a:p>
            <a:pPr marL="0" indent="0" algn="l" rtl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85325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6408712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2800" b="1" dirty="0" smtClean="0"/>
              <a:t>Laboratory Abbreviation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HB/HGB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70C0"/>
                </a:solidFill>
              </a:rPr>
              <a:t>Hemoglobin</a:t>
            </a:r>
            <a:r>
              <a:rPr lang="en-US" sz="2000" b="1" dirty="0" smtClean="0"/>
              <a:t>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CBC </a:t>
            </a:r>
            <a:r>
              <a:rPr lang="en-US" sz="2000" b="1" dirty="0" smtClean="0"/>
              <a:t>              </a:t>
            </a:r>
            <a:r>
              <a:rPr lang="en-US" sz="2000" b="1" dirty="0" smtClean="0">
                <a:solidFill>
                  <a:srgbClr val="0070C0"/>
                </a:solidFill>
              </a:rPr>
              <a:t>Complete blood cells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WBC</a:t>
            </a:r>
            <a:r>
              <a:rPr lang="en-US" sz="2000" b="1" dirty="0" smtClean="0"/>
              <a:t>             </a:t>
            </a:r>
            <a:r>
              <a:rPr lang="en-US" sz="2000" b="1" dirty="0" smtClean="0">
                <a:solidFill>
                  <a:srgbClr val="0070C0"/>
                </a:solidFill>
              </a:rPr>
              <a:t>White blood cells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RBC </a:t>
            </a:r>
            <a:r>
              <a:rPr lang="en-US" sz="2000" b="1" dirty="0" smtClean="0"/>
              <a:t>             </a:t>
            </a:r>
            <a:r>
              <a:rPr lang="en-US" sz="2000" b="1" dirty="0" smtClean="0">
                <a:solidFill>
                  <a:srgbClr val="0070C0"/>
                </a:solidFill>
              </a:rPr>
              <a:t>Red blood   cells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 Platelets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LFT </a:t>
            </a:r>
            <a:r>
              <a:rPr lang="en-US" sz="2000" b="1" dirty="0" smtClean="0"/>
              <a:t>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Liver Function Tests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INR </a:t>
            </a:r>
            <a:r>
              <a:rPr lang="en-US" sz="2000" b="1" dirty="0" smtClean="0"/>
              <a:t>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International Normalized Ratio    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H&amp;H</a:t>
            </a:r>
            <a:r>
              <a:rPr lang="en-US" sz="2000" b="1" dirty="0" smtClean="0"/>
              <a:t>         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Hemoglobin&amp;Hematocrit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HCT </a:t>
            </a:r>
            <a:r>
              <a:rPr lang="en-US" sz="2000" b="1" dirty="0" smtClean="0"/>
              <a:t>            </a:t>
            </a:r>
            <a:r>
              <a:rPr lang="en-US" sz="2000" b="1" dirty="0" smtClean="0">
                <a:solidFill>
                  <a:srgbClr val="0070C0"/>
                </a:solidFill>
              </a:rPr>
              <a:t> Hematocrit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Na </a:t>
            </a:r>
            <a:r>
              <a:rPr lang="en-US" sz="2000" b="1" dirty="0" smtClean="0"/>
              <a:t>              </a:t>
            </a:r>
            <a:r>
              <a:rPr lang="en-US" sz="2000" b="1" dirty="0" smtClean="0">
                <a:solidFill>
                  <a:srgbClr val="0070C0"/>
                </a:solidFill>
              </a:rPr>
              <a:t> Sodium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K</a:t>
            </a:r>
            <a:r>
              <a:rPr lang="en-US" sz="2000" b="1" dirty="0" smtClean="0"/>
              <a:t>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Potassium</a:t>
            </a:r>
            <a:r>
              <a:rPr lang="en-US" sz="2000" b="1" dirty="0" smtClean="0"/>
              <a:t>            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Ca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Calcium</a:t>
            </a:r>
            <a:r>
              <a:rPr lang="en-US" sz="2000" b="1" dirty="0" smtClean="0"/>
              <a:t>  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/>
              <a:t>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Prothrombin</a:t>
            </a:r>
            <a:r>
              <a:rPr lang="en-US" sz="2000" b="1" dirty="0" smtClean="0">
                <a:solidFill>
                  <a:srgbClr val="0070C0"/>
                </a:solidFill>
              </a:rPr>
              <a:t>  Time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UA </a:t>
            </a:r>
            <a:r>
              <a:rPr lang="en-US" sz="2000" b="1" dirty="0" smtClean="0"/>
              <a:t>           </a:t>
            </a:r>
            <a:r>
              <a:rPr lang="en-US" sz="2000" b="1" dirty="0" smtClean="0">
                <a:solidFill>
                  <a:srgbClr val="0070C0"/>
                </a:solidFill>
              </a:rPr>
              <a:t> Urinalysis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ABG </a:t>
            </a:r>
            <a:r>
              <a:rPr lang="en-US" sz="2000" b="1" dirty="0" smtClean="0"/>
              <a:t>           </a:t>
            </a:r>
            <a:r>
              <a:rPr lang="en-US" sz="2000" b="1" dirty="0" smtClean="0">
                <a:solidFill>
                  <a:srgbClr val="0070C0"/>
                </a:solidFill>
              </a:rPr>
              <a:t>Arterial blood gases  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5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336704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Imaging/Test   Abbreviation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CXR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000" b="1" dirty="0" smtClean="0">
                <a:solidFill>
                  <a:srgbClr val="7030A0"/>
                </a:solidFill>
              </a:rPr>
              <a:t>Chest x-ray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ABX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000" b="1" dirty="0" smtClean="0">
                <a:solidFill>
                  <a:srgbClr val="7030A0"/>
                </a:solidFill>
              </a:rPr>
              <a:t>Abdominal X-ray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US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en-US" sz="2000" b="1" dirty="0" smtClean="0">
                <a:solidFill>
                  <a:srgbClr val="7030A0"/>
                </a:solidFill>
              </a:rPr>
              <a:t>Ultra Sound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MR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       </a:t>
            </a:r>
            <a:r>
              <a:rPr lang="en-US" sz="2000" b="1" dirty="0" smtClean="0">
                <a:solidFill>
                  <a:srgbClr val="7030A0"/>
                </a:solidFill>
              </a:rPr>
              <a:t>Magnetic Resonance Imaging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en-US" sz="2000" b="1" dirty="0" smtClean="0">
                <a:solidFill>
                  <a:srgbClr val="7030A0"/>
                </a:solidFill>
              </a:rPr>
              <a:t>Computed  Tomography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EKG/ECG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2000" b="1" dirty="0" smtClean="0">
                <a:solidFill>
                  <a:srgbClr val="7030A0"/>
                </a:solidFill>
              </a:rPr>
              <a:t> Electrocardiogram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PFT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</a:t>
            </a:r>
            <a:r>
              <a:rPr lang="en-US" sz="2000" b="1" dirty="0" smtClean="0">
                <a:solidFill>
                  <a:srgbClr val="7030A0"/>
                </a:solidFill>
              </a:rPr>
              <a:t>Pulmonary Function Test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KUB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r>
              <a:rPr lang="en-US" sz="2000" b="1" dirty="0" smtClean="0">
                <a:solidFill>
                  <a:srgbClr val="7030A0"/>
                </a:solidFill>
              </a:rPr>
              <a:t>Kidney Ureter and Bladder X-ray      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Medication     Abbreviation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B.B            </a:t>
            </a:r>
            <a:r>
              <a:rPr lang="en-US" sz="2000" b="1" dirty="0" smtClean="0">
                <a:solidFill>
                  <a:srgbClr val="002060"/>
                </a:solidFill>
              </a:rPr>
              <a:t>Beta blocker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NS           </a:t>
            </a:r>
            <a:r>
              <a:rPr lang="en-US" sz="2000" b="1" dirty="0" smtClean="0">
                <a:solidFill>
                  <a:srgbClr val="002060"/>
                </a:solidFill>
              </a:rPr>
              <a:t>Normal Saline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ASA         </a:t>
            </a:r>
            <a:r>
              <a:rPr lang="en-US" sz="2000" b="1" dirty="0" smtClean="0">
                <a:solidFill>
                  <a:srgbClr val="002060"/>
                </a:solidFill>
              </a:rPr>
              <a:t>Aspirin 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 D5W     </a:t>
            </a:r>
            <a:r>
              <a:rPr lang="en-US" sz="2000" b="1" dirty="0" smtClean="0">
                <a:solidFill>
                  <a:srgbClr val="002060"/>
                </a:solidFill>
              </a:rPr>
              <a:t>Dextrose%5inWater</a:t>
            </a:r>
            <a:r>
              <a:rPr lang="en-US" sz="2000" b="1" dirty="0" smtClean="0">
                <a:solidFill>
                  <a:srgbClr val="FF0000"/>
                </a:solidFill>
              </a:rPr>
              <a:t>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PCN         </a:t>
            </a:r>
            <a:r>
              <a:rPr lang="en-US" sz="2000" b="1" dirty="0" smtClean="0">
                <a:solidFill>
                  <a:srgbClr val="002060"/>
                </a:solidFill>
              </a:rPr>
              <a:t> Penicillin 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LR        </a:t>
            </a:r>
            <a:r>
              <a:rPr lang="en-US" sz="2000" b="1" dirty="0" smtClean="0">
                <a:solidFill>
                  <a:srgbClr val="002060"/>
                </a:solidFill>
              </a:rPr>
              <a:t>Lactated Ringer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ABX         </a:t>
            </a:r>
            <a:r>
              <a:rPr lang="en-US" sz="2000" b="1" dirty="0" smtClean="0">
                <a:solidFill>
                  <a:srgbClr val="002060"/>
                </a:solidFill>
              </a:rPr>
              <a:t>Antibiotic 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G.S    </a:t>
            </a:r>
            <a:r>
              <a:rPr lang="en-US" sz="2000" b="1" dirty="0" smtClean="0">
                <a:solidFill>
                  <a:srgbClr val="002060"/>
                </a:solidFill>
              </a:rPr>
              <a:t>Glucose Saline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CCB        </a:t>
            </a:r>
            <a:r>
              <a:rPr lang="en-US" sz="2000" b="1" dirty="0" smtClean="0">
                <a:solidFill>
                  <a:srgbClr val="002060"/>
                </a:solidFill>
              </a:rPr>
              <a:t>Calcium channel  Blocker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OCP      </a:t>
            </a:r>
            <a:r>
              <a:rPr lang="en-US" sz="2000" b="1" dirty="0" smtClean="0">
                <a:solidFill>
                  <a:srgbClr val="002060"/>
                </a:solidFill>
              </a:rPr>
              <a:t>Oral Contraceptive Pill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1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6480720"/>
          </a:xfrm>
        </p:spPr>
        <p:txBody>
          <a:bodyPr>
            <a:normAutofit fontScale="92500" lnSpcReduction="20000"/>
          </a:bodyPr>
          <a:lstStyle/>
          <a:p>
            <a:pPr marL="0" indent="0" algn="ctr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Pharmacy Abbreviation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AC          </a:t>
            </a:r>
            <a:r>
              <a:rPr lang="en-US" sz="2000" b="1" dirty="0" smtClean="0">
                <a:solidFill>
                  <a:srgbClr val="7030A0"/>
                </a:solidFill>
              </a:rPr>
              <a:t>Before Meals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AC          </a:t>
            </a:r>
            <a:r>
              <a:rPr lang="en-US" sz="2000" b="1" dirty="0" smtClean="0">
                <a:solidFill>
                  <a:srgbClr val="7030A0"/>
                </a:solidFill>
              </a:rPr>
              <a:t>After   Meals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QD     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Once daily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BiD</a:t>
            </a:r>
            <a:r>
              <a:rPr lang="en-US" sz="2000" b="1" dirty="0" smtClean="0">
                <a:solidFill>
                  <a:srgbClr val="FF0000"/>
                </a:solidFill>
              </a:rPr>
              <a:t>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Twice daily     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TiD</a:t>
            </a:r>
            <a:r>
              <a:rPr lang="en-US" sz="2000" b="1" dirty="0" smtClean="0">
                <a:solidFill>
                  <a:srgbClr val="FF0000"/>
                </a:solidFill>
              </a:rPr>
              <a:t>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Three daily   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QID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Four times daily  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QHS       </a:t>
            </a:r>
            <a:r>
              <a:rPr lang="en-US" sz="2000" b="1" dirty="0" smtClean="0">
                <a:solidFill>
                  <a:srgbClr val="002060"/>
                </a:solidFill>
              </a:rPr>
              <a:t>At Bedtime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QAM     </a:t>
            </a:r>
            <a:r>
              <a:rPr lang="en-US" sz="2000" b="1" dirty="0" smtClean="0">
                <a:solidFill>
                  <a:srgbClr val="002060"/>
                </a:solidFill>
              </a:rPr>
              <a:t>Every  Morning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QPM     </a:t>
            </a:r>
            <a:r>
              <a:rPr lang="en-US" sz="2000" b="1" dirty="0" smtClean="0">
                <a:solidFill>
                  <a:srgbClr val="002060"/>
                </a:solidFill>
              </a:rPr>
              <a:t>Every  Evening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QOD      </a:t>
            </a:r>
            <a:r>
              <a:rPr lang="en-US" sz="2000" b="1" dirty="0" smtClean="0">
                <a:solidFill>
                  <a:srgbClr val="0070C0"/>
                </a:solidFill>
              </a:rPr>
              <a:t>Every Other Day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QH          </a:t>
            </a:r>
            <a:r>
              <a:rPr lang="en-US" sz="2000" b="1" dirty="0" smtClean="0">
                <a:solidFill>
                  <a:srgbClr val="0070C0"/>
                </a:solidFill>
              </a:rPr>
              <a:t>Once  every Hour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Q2H      </a:t>
            </a:r>
            <a:r>
              <a:rPr lang="en-US" sz="2000" b="1" dirty="0" smtClean="0">
                <a:solidFill>
                  <a:srgbClr val="002060"/>
                </a:solidFill>
              </a:rPr>
              <a:t>Every 2Hours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Q3H       </a:t>
            </a:r>
            <a:r>
              <a:rPr lang="en-US" sz="2000" b="1" dirty="0" smtClean="0">
                <a:solidFill>
                  <a:srgbClr val="002060"/>
                </a:solidFill>
              </a:rPr>
              <a:t>Every 3 Hours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PRN       </a:t>
            </a:r>
            <a:r>
              <a:rPr lang="en-US" sz="2000" b="1" dirty="0" smtClean="0">
                <a:solidFill>
                  <a:srgbClr val="002060"/>
                </a:solidFill>
              </a:rPr>
              <a:t>As needed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Po        </a:t>
            </a:r>
            <a:r>
              <a:rPr lang="en-US" sz="2000" b="1" dirty="0" smtClean="0">
                <a:solidFill>
                  <a:srgbClr val="00B050"/>
                </a:solidFill>
              </a:rPr>
              <a:t>By mouth   ( Orally</a:t>
            </a:r>
            <a:r>
              <a:rPr lang="en-US" sz="2000" b="1" dirty="0" smtClean="0">
                <a:solidFill>
                  <a:srgbClr val="FF0000"/>
                </a:solidFill>
              </a:rPr>
              <a:t>)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NPO    </a:t>
            </a:r>
            <a:r>
              <a:rPr lang="en-US" sz="2000" b="1" dirty="0" smtClean="0">
                <a:solidFill>
                  <a:srgbClr val="00B050"/>
                </a:solidFill>
              </a:rPr>
              <a:t>Nothing  By Mouth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 .M     </a:t>
            </a:r>
            <a:r>
              <a:rPr lang="en-US" sz="2000" b="1" dirty="0" smtClean="0">
                <a:solidFill>
                  <a:srgbClr val="002060"/>
                </a:solidFill>
              </a:rPr>
              <a:t>Intramuscular</a:t>
            </a:r>
            <a:r>
              <a:rPr lang="en-US" sz="2000" b="1" dirty="0" smtClean="0">
                <a:solidFill>
                  <a:srgbClr val="FF0000"/>
                </a:solidFill>
              </a:rPr>
              <a:t>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I.V      </a:t>
            </a:r>
            <a:r>
              <a:rPr lang="en-US" sz="2000" b="1" dirty="0" smtClean="0">
                <a:solidFill>
                  <a:srgbClr val="002060"/>
                </a:solidFill>
              </a:rPr>
              <a:t> Intravenous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SC/SQ     </a:t>
            </a:r>
            <a:r>
              <a:rPr lang="en-US" sz="2000" b="1" dirty="0" smtClean="0">
                <a:solidFill>
                  <a:srgbClr val="002060"/>
                </a:solidFill>
              </a:rPr>
              <a:t>Subcutaneous</a:t>
            </a:r>
          </a:p>
          <a:p>
            <a:pPr marL="0" indent="0" algn="l" rtl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1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219256" cy="6336704"/>
          </a:xfrm>
        </p:spPr>
        <p:txBody>
          <a:bodyPr>
            <a:normAutofit fontScale="92500" lnSpcReduction="20000"/>
          </a:bodyPr>
          <a:lstStyle/>
          <a:p>
            <a:pPr marL="0" indent="0" algn="ctr" rtl="0">
              <a:buNone/>
            </a:pPr>
            <a:r>
              <a:rPr lang="en-US" dirty="0" smtClean="0"/>
              <a:t>Anatomy Abbreviation  </a:t>
            </a:r>
            <a:endParaRPr lang="en-US" dirty="0"/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RUQ 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7030A0"/>
                </a:solidFill>
              </a:rPr>
              <a:t>Right Upper Quadrant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LUQ 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7030A0"/>
                </a:solidFill>
              </a:rPr>
              <a:t>Left   Upper   Quadrant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RLQ</a:t>
            </a:r>
            <a:r>
              <a:rPr lang="en-US" sz="2000" b="1" dirty="0" smtClean="0"/>
              <a:t>       </a:t>
            </a:r>
            <a:r>
              <a:rPr lang="en-US" sz="2000" b="1" dirty="0" smtClean="0">
                <a:solidFill>
                  <a:srgbClr val="7030A0"/>
                </a:solidFill>
              </a:rPr>
              <a:t>Right  Lower Quadrant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LLQ 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7030A0"/>
                </a:solidFill>
              </a:rPr>
              <a:t>Left    Lower  Quadrant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RA </a:t>
            </a:r>
            <a:r>
              <a:rPr lang="en-US" sz="2000" b="1" dirty="0" smtClean="0"/>
              <a:t>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Right   Atrium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LA </a:t>
            </a: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Left     Atrium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RV     </a:t>
            </a:r>
            <a:r>
              <a:rPr lang="en-US" sz="2000" b="1" dirty="0" smtClean="0"/>
              <a:t>           </a:t>
            </a:r>
            <a:r>
              <a:rPr lang="en-US" sz="2000" b="1" dirty="0" smtClean="0">
                <a:solidFill>
                  <a:srgbClr val="0070C0"/>
                </a:solidFill>
              </a:rPr>
              <a:t>Right   Ventricle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LV</a:t>
            </a:r>
            <a:r>
              <a:rPr lang="en-US" sz="2000" b="1" dirty="0" smtClean="0"/>
              <a:t>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Left      Ventricle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RUE</a:t>
            </a:r>
            <a:r>
              <a:rPr lang="en-US" sz="2000" b="1" dirty="0" smtClean="0"/>
              <a:t>       </a:t>
            </a:r>
            <a:r>
              <a:rPr lang="en-US" sz="2000" b="1" dirty="0" smtClean="0">
                <a:solidFill>
                  <a:srgbClr val="00B050"/>
                </a:solidFill>
              </a:rPr>
              <a:t>Right  Upper  Extremity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LUE</a:t>
            </a:r>
            <a:r>
              <a:rPr lang="en-US" sz="2000" b="1" dirty="0" smtClean="0"/>
              <a:t>       </a:t>
            </a:r>
            <a:r>
              <a:rPr lang="en-US" sz="2000" b="1" dirty="0" smtClean="0">
                <a:solidFill>
                  <a:srgbClr val="00B050"/>
                </a:solidFill>
              </a:rPr>
              <a:t>Left     Upper  Extremity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LLE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B050"/>
                </a:solidFill>
              </a:rPr>
              <a:t>Left    Lower   Extremity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RLE 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00B050"/>
                </a:solidFill>
              </a:rPr>
              <a:t>Right   Lower  Extremity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ABD</a:t>
            </a:r>
            <a:r>
              <a:rPr lang="en-US" sz="2000" b="1" dirty="0" smtClean="0"/>
              <a:t>              Abdomen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LUL/LLL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002060"/>
                </a:solidFill>
              </a:rPr>
              <a:t>Left Upper/Lower Lobe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CBO </a:t>
            </a:r>
            <a:r>
              <a:rPr lang="en-US" sz="2000" b="1" dirty="0" smtClean="0"/>
              <a:t>       Common Bile   Duct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OD  </a:t>
            </a:r>
            <a:r>
              <a:rPr lang="en-US" sz="2000" b="1" dirty="0" smtClean="0"/>
              <a:t>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>Right  Eye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OS       </a:t>
            </a:r>
            <a:r>
              <a:rPr lang="en-US" sz="2000" b="1" dirty="0" smtClean="0"/>
              <a:t>             </a:t>
            </a:r>
            <a:r>
              <a:rPr lang="en-US" sz="2000" b="1" dirty="0" smtClean="0">
                <a:solidFill>
                  <a:srgbClr val="7030A0"/>
                </a:solidFill>
              </a:rPr>
              <a:t>Left    Eye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OU   </a:t>
            </a: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>Both  Eyes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HC </a:t>
            </a:r>
            <a:r>
              <a:rPr lang="en-US" sz="2000" b="1" dirty="0" smtClean="0"/>
              <a:t>                  Head   Circumference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RUL/RML/RLL</a:t>
            </a:r>
            <a:r>
              <a:rPr lang="en-US" sz="2000" b="1" dirty="0" smtClean="0"/>
              <a:t>       </a:t>
            </a:r>
            <a:r>
              <a:rPr lang="en-US" sz="2000" b="1" dirty="0" smtClean="0">
                <a:solidFill>
                  <a:srgbClr val="0070C0"/>
                </a:solidFill>
              </a:rPr>
              <a:t>Right upper/Middle/Lower </a:t>
            </a:r>
            <a:r>
              <a:rPr lang="en-US" sz="2000" b="1" dirty="0" err="1" smtClean="0">
                <a:solidFill>
                  <a:srgbClr val="0070C0"/>
                </a:solidFill>
              </a:rPr>
              <a:t>Lower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0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6408712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Treatment/Care Abbreviation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BX </a:t>
            </a:r>
            <a:r>
              <a:rPr lang="en-US" sz="2000" b="1" dirty="0" smtClean="0"/>
              <a:t>          </a:t>
            </a:r>
            <a:r>
              <a:rPr lang="en-US" sz="2000" b="1" dirty="0" smtClean="0">
                <a:solidFill>
                  <a:srgbClr val="7030A0"/>
                </a:solidFill>
              </a:rPr>
              <a:t> Biopsy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FNA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rgbClr val="00B0F0"/>
                </a:solidFill>
              </a:rPr>
              <a:t>Fine  needle Aspiration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I&amp;D 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B050"/>
                </a:solidFill>
              </a:rPr>
              <a:t>Incision  &amp;Drainage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/>
              <a:t>          </a:t>
            </a:r>
            <a:r>
              <a:rPr lang="en-US" sz="2000" b="1" dirty="0" smtClean="0">
                <a:solidFill>
                  <a:srgbClr val="002060"/>
                </a:solidFill>
              </a:rPr>
              <a:t>Physical  Therapy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OT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2060"/>
                </a:solidFill>
              </a:rPr>
              <a:t>Occupational    Therapy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CABG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00B050"/>
                </a:solidFill>
              </a:rPr>
              <a:t>Coronary   Artery   By Pass Graft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IVIG 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0070C0"/>
                </a:solidFill>
              </a:rPr>
              <a:t>Intravenous Immune  Globulin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NGT </a:t>
            </a:r>
            <a:r>
              <a:rPr lang="en-US" sz="2000" b="1" dirty="0" smtClean="0"/>
              <a:t>        Nasogastric    Tube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Pre-Op</a:t>
            </a:r>
            <a:r>
              <a:rPr lang="en-US" sz="2000" b="1" dirty="0" smtClean="0"/>
              <a:t>    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Preoperative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Post-Op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Postoperative</a:t>
            </a:r>
            <a:r>
              <a:rPr lang="en-US" sz="2000" b="1" dirty="0" smtClean="0"/>
              <a:t>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ABA  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Above  Knee Amputation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BKA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Below   Knee Amputation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IUP 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rgbClr val="7030A0"/>
                </a:solidFill>
              </a:rPr>
              <a:t>Intra   Uterine Pregnancy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5852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927</Words>
  <Application>Microsoft Office PowerPoint</Application>
  <PresentationFormat>عرض على الشاشة (3:4)‏</PresentationFormat>
  <Paragraphs>218</Paragraphs>
  <Slides>16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18" baseType="lpstr">
      <vt:lpstr>نسق Office</vt:lpstr>
      <vt:lpstr>سمة Office</vt:lpstr>
      <vt:lpstr>عرض تقديمي في PowerPoint</vt:lpstr>
      <vt:lpstr>عرض تقديمي في PowerPoint</vt:lpstr>
      <vt:lpstr> Medical Terminology          Abbreviation                                       Charting Abbreviation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</dc:title>
  <dc:creator>Maher</dc:creator>
  <cp:lastModifiedBy>Maher</cp:lastModifiedBy>
  <cp:revision>190</cp:revision>
  <dcterms:created xsi:type="dcterms:W3CDTF">2022-10-26T08:25:49Z</dcterms:created>
  <dcterms:modified xsi:type="dcterms:W3CDTF">2022-11-12T18:15:13Z</dcterms:modified>
</cp:coreProperties>
</file>