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1"/>
  </p:notesMasterIdLst>
  <p:sldIdLst>
    <p:sldId id="319" r:id="rId2"/>
    <p:sldId id="301" r:id="rId3"/>
    <p:sldId id="258" r:id="rId4"/>
    <p:sldId id="259" r:id="rId5"/>
    <p:sldId id="303" r:id="rId6"/>
    <p:sldId id="317" r:id="rId7"/>
    <p:sldId id="260" r:id="rId8"/>
    <p:sldId id="306" r:id="rId9"/>
    <p:sldId id="307" r:id="rId10"/>
    <p:sldId id="308" r:id="rId11"/>
    <p:sldId id="285" r:id="rId12"/>
    <p:sldId id="286" r:id="rId13"/>
    <p:sldId id="287" r:id="rId14"/>
    <p:sldId id="288" r:id="rId15"/>
    <p:sldId id="318" r:id="rId16"/>
    <p:sldId id="312" r:id="rId17"/>
    <p:sldId id="313" r:id="rId18"/>
    <p:sldId id="314" r:id="rId19"/>
    <p:sldId id="291" r:id="rId20"/>
    <p:sldId id="292" r:id="rId21"/>
    <p:sldId id="315" r:id="rId22"/>
    <p:sldId id="316" r:id="rId23"/>
    <p:sldId id="261" r:id="rId24"/>
    <p:sldId id="263" r:id="rId25"/>
    <p:sldId id="305" r:id="rId26"/>
    <p:sldId id="296" r:id="rId27"/>
    <p:sldId id="297" r:id="rId28"/>
    <p:sldId id="309" r:id="rId29"/>
    <p:sldId id="300" r:id="rId3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2" d="100"/>
          <a:sy n="72" d="100"/>
        </p:scale>
        <p:origin x="-124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FB170B-6CD4-41E5-8716-2D6D0904155D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92F880-238B-4884-B1AC-4823BC835EF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538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rowitz.com/cancer/images/ct27.jp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C1021-40FE-4AB9-B030-2E71D325E55C}" type="slidenum">
              <a:rPr lang="en-US"/>
              <a:pPr/>
              <a:t>21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990000"/>
                </a:solidFill>
                <a:latin typeface="Verdana" pitchFamily="34" charset="0"/>
              </a:rPr>
              <a:t>Scoliosis Complications</a:t>
            </a:r>
          </a:p>
          <a:p>
            <a:pPr>
              <a:buFontTx/>
              <a:buChar char="•"/>
            </a:pPr>
            <a:r>
              <a:rPr lang="en-US">
                <a:latin typeface="Verdana" pitchFamily="34" charset="0"/>
              </a:rPr>
              <a:t>emotional problems or lowered self-esteem may occur as a result of the condition or its treatment (specifically bracing) </a:t>
            </a:r>
          </a:p>
          <a:p>
            <a:pPr>
              <a:buFontTx/>
              <a:buChar char="•"/>
            </a:pPr>
            <a:r>
              <a:rPr lang="en-US" u="sng">
                <a:solidFill>
                  <a:srgbClr val="006400"/>
                </a:solidFill>
                <a:latin typeface="Verdana" pitchFamily="34" charset="0"/>
                <a:hlinkClick r:id="rId3"/>
              </a:rPr>
              <a:t>spinal cord</a:t>
            </a:r>
            <a:r>
              <a:rPr lang="en-US">
                <a:latin typeface="Verdana" pitchFamily="34" charset="0"/>
              </a:rPr>
              <a:t> or nerve damage from surgery or severe, uncorrected curve </a:t>
            </a:r>
          </a:p>
          <a:p>
            <a:pPr>
              <a:buFontTx/>
              <a:buChar char="•"/>
            </a:pPr>
            <a:r>
              <a:rPr lang="en-US">
                <a:latin typeface="Verdana" pitchFamily="34" charset="0"/>
              </a:rPr>
              <a:t>low back arthritis and </a:t>
            </a:r>
            <a:r>
              <a:rPr lang="en-US" u="sng">
                <a:solidFill>
                  <a:srgbClr val="006400"/>
                </a:solidFill>
                <a:latin typeface="Verdana" pitchFamily="34" charset="0"/>
                <a:hlinkClick r:id=""/>
              </a:rPr>
              <a:t>pain</a:t>
            </a:r>
            <a:r>
              <a:rPr lang="en-US">
                <a:latin typeface="Verdana" pitchFamily="34" charset="0"/>
              </a:rPr>
              <a:t> as an adult </a:t>
            </a:r>
          </a:p>
          <a:p>
            <a:pPr>
              <a:buFontTx/>
              <a:buChar char="•"/>
            </a:pPr>
            <a:r>
              <a:rPr lang="en-US" u="sng">
                <a:solidFill>
                  <a:srgbClr val="006400"/>
                </a:solidFill>
                <a:latin typeface="Verdana" pitchFamily="34" charset="0"/>
                <a:hlinkClick r:id=""/>
              </a:rPr>
              <a:t>respiratory</a:t>
            </a:r>
            <a:r>
              <a:rPr lang="en-US">
                <a:latin typeface="Verdana" pitchFamily="34" charset="0"/>
              </a:rPr>
              <a:t> dysfunction from severe curve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CA2D89-0D55-4E7C-8A8C-D400B4107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A62A55-08EB-4CB0-AC65-1825BE2B8EB0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352928" cy="1656184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Lung </a:t>
            </a:r>
            <a:r>
              <a:rPr lang="en-US" sz="49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Thorax Assessment</a:t>
            </a:r>
            <a:br>
              <a:rPr lang="en-US" sz="49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580"/>
              </a:spcBef>
              <a:buClr>
                <a:srgbClr val="D34817"/>
              </a:buClr>
              <a:buSzPct val="85000"/>
              <a:buNone/>
            </a:pPr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580"/>
              </a:spcBef>
              <a:buClr>
                <a:srgbClr val="D34817"/>
              </a:buClr>
              <a:buSzPct val="85000"/>
              <a:buNone/>
            </a:pP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580"/>
              </a:spcBef>
              <a:buClr>
                <a:srgbClr val="D34817"/>
              </a:buClr>
              <a:buSzPct val="85000"/>
              <a:buNone/>
            </a:pPr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580"/>
              </a:spcBef>
              <a:buClr>
                <a:srgbClr val="D34817"/>
              </a:buClr>
              <a:buSzPct val="8500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Alaa 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Hamza Hermis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45720" lvl="0" indent="0" algn="ctr" defTabSz="457200">
              <a:spcBef>
                <a:spcPts val="1000"/>
              </a:spcBef>
              <a:buClr>
                <a:srgbClr val="A53010"/>
              </a:buClr>
              <a:buSzTx/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Lecture -7-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59110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37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8856984" cy="324036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7-Cheyne-Stokes 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term for cycles of breathing characterized by deep, rapid breaths for about 30 seconds, followed  by  absence  of respirations for 10 to 30 seconds.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Cheyne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-Stokes respirations constitute a serious symptom and  precedes death 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cerebral hemorrhage, uremia, or heart disease</a:t>
            </a:r>
            <a:endParaRPr lang="ar-IQ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3933056"/>
            <a:ext cx="8712968" cy="2592288"/>
          </a:xfrm>
          <a:noFill/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8- Biot's respiration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rapid, short  breathing  with pauses  of  several seconds,  indicating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increased  intracranial pressure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2017713"/>
            <a:ext cx="4752528" cy="4114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Normal chest</a:t>
            </a:r>
          </a:p>
          <a:p>
            <a:pPr lvl="1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Slight retraction of intercostal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spaces</a:t>
            </a:r>
          </a:p>
          <a:p>
            <a:pPr lvl="1" algn="l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0707" name="Picture 3" descr="24_00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r="48851" b="26813"/>
          <a:stretch>
            <a:fillRect/>
          </a:stretch>
        </p:blipFill>
        <p:spPr>
          <a:xfrm>
            <a:off x="4788024" y="1052737"/>
            <a:ext cx="3672408" cy="527186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4038600" cy="392271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Barrel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chest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barrel ches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b="26813"/>
          <a:stretch>
            <a:fillRect/>
          </a:stretch>
        </p:blipFill>
        <p:spPr>
          <a:xfrm>
            <a:off x="4343400" y="980729"/>
            <a:ext cx="4329113" cy="505336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2017713"/>
            <a:ext cx="4309120" cy="4114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Pigeon chest</a:t>
            </a:r>
          </a:p>
          <a:p>
            <a:pPr lvl="1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Sternum protrudes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outward</a:t>
            </a:r>
          </a:p>
          <a:p>
            <a:pPr lvl="1"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pigeon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551113"/>
            <a:ext cx="3810000" cy="304800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Pigeon Chest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ar-IQ" sz="2800"/>
          </a:p>
        </p:txBody>
      </p:sp>
      <p:pic>
        <p:nvPicPr>
          <p:cNvPr id="23557" name="Picture 5" descr="pig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3719339" cy="3860527"/>
          </a:xfrm>
          <a:prstGeom prst="rect">
            <a:avLst/>
          </a:prstGeom>
          <a:noFill/>
        </p:spPr>
      </p:pic>
      <p:pic>
        <p:nvPicPr>
          <p:cNvPr id="23559" name="Picture 7" descr="pigeon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24500" y="2017713"/>
            <a:ext cx="3051175" cy="411480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Funnel Chest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323528" y="2420888"/>
            <a:ext cx="8640960" cy="37547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Pectus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Excavatum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;is a condition in which the Breast Bone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(Sternum)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appears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Sunken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chest Concave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is sometimes called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Funnel Chest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672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964263" cy="11521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Funnel Chest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 center\Desktop\Screenshot_٢٠٢١-١٢-١٦-٠٣-٥١-٣٠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" y="1484784"/>
            <a:ext cx="4504253" cy="48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 center\Desktop\Screenshot_٢٠٢١-١٢-١٦-٠٣-٥٢-٠٨-1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99722" cy="48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017713"/>
            <a:ext cx="4741168" cy="4114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Lordosis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667512" lvl="2" indent="0" algn="l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 way-back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 algn="l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Abnormal curvature of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lumbar spine</a:t>
            </a:r>
          </a:p>
          <a:p>
            <a:pPr lvl="1"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lordo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551113"/>
            <a:ext cx="3810000" cy="304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219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66832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Lordosis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ar-IQ" sz="2800"/>
          </a:p>
        </p:txBody>
      </p:sp>
      <p:pic>
        <p:nvPicPr>
          <p:cNvPr id="18440" name="Picture 8" descr="lordosi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5184576" cy="6239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1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017713"/>
            <a:ext cx="4741168" cy="41148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Kyphosis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curvature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thoracic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spine</a:t>
            </a:r>
          </a:p>
        </p:txBody>
      </p:sp>
      <p:pic>
        <p:nvPicPr>
          <p:cNvPr id="14342" name="Picture 6" descr="kyphosis 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980728"/>
            <a:ext cx="3445198" cy="5472608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Lung Examination</a:t>
            </a:r>
            <a:endParaRPr lang="ar-IQ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68046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Objectives: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end of this lab, the students will be able to: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Demonstrate the ability to safely &amp; accurately complete thorax &amp; lung assessment.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Demonstrate the ability to accurately document thorax &amp; lung assessment data in organized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manner.</a:t>
            </a:r>
          </a:p>
          <a:p>
            <a:pPr algn="l">
              <a:buNone/>
            </a:pP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Equipment Needed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Stethoscope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Small ruler, marked in centimeters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Marking pen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Alcohol swab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Kyphosis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ar-IQ" sz="2800"/>
          </a:p>
        </p:txBody>
      </p:sp>
      <p:pic>
        <p:nvPicPr>
          <p:cNvPr id="19461" name="Picture 5" descr="kyp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2057400"/>
            <a:ext cx="3952875" cy="4122738"/>
          </a:xfrm>
          <a:prstGeom prst="rect">
            <a:avLst/>
          </a:prstGeom>
          <a:noFill/>
        </p:spPr>
      </p:pic>
      <p:pic>
        <p:nvPicPr>
          <p:cNvPr id="19463" name="Picture 7" descr="kyphosis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40450" y="2017713"/>
            <a:ext cx="1819275" cy="411480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017713"/>
            <a:ext cx="4536504" cy="4114800"/>
          </a:xfrm>
        </p:spPr>
        <p:txBody>
          <a:bodyPr/>
          <a:lstStyle/>
          <a:p>
            <a:pPr algn="l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Scoliosis</a:t>
            </a:r>
          </a:p>
          <a:p>
            <a:pPr lvl="1" algn="l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curvature 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thoracic spine</a:t>
            </a:r>
          </a:p>
          <a:p>
            <a:pPr lvl="1" algn="l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Assessment</a:t>
            </a:r>
          </a:p>
          <a:p>
            <a:pPr lvl="2" algn="l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Shoulders elevated?</a:t>
            </a:r>
          </a:p>
          <a:p>
            <a:pPr lvl="1" algn="l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Complications</a:t>
            </a:r>
          </a:p>
          <a:p>
            <a:pPr lvl="2" algn="l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Lung &amp; heart damage</a:t>
            </a:r>
          </a:p>
          <a:p>
            <a:pPr lvl="2" algn="l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Back problems</a:t>
            </a:r>
          </a:p>
          <a:p>
            <a:pPr lvl="2" algn="l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Body image</a:t>
            </a:r>
          </a:p>
        </p:txBody>
      </p:sp>
      <p:pic>
        <p:nvPicPr>
          <p:cNvPr id="13318" name="Picture 6" descr="scolio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980728"/>
            <a:ext cx="4114800" cy="54006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4597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Scoliosis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ar-IQ" sz="2800"/>
          </a:p>
        </p:txBody>
      </p:sp>
      <p:pic>
        <p:nvPicPr>
          <p:cNvPr id="22533" name="Picture 5" descr="scoliosis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3625850" cy="4419600"/>
          </a:xfrm>
          <a:prstGeom prst="rect">
            <a:avLst/>
          </a:prstGeom>
          <a:noFill/>
        </p:spPr>
      </p:pic>
      <p:pic>
        <p:nvPicPr>
          <p:cNvPr id="22535" name="Picture 7" descr="scoliosis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057400"/>
            <a:ext cx="4343400" cy="34750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6982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904656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Palpate thorax at three levels for the following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1-Sensation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no pain or tenderness</a:t>
            </a:r>
          </a:p>
          <a:p>
            <a:pPr algn="l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2-Vocal fremitus ( tactius)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client says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99Use either the palm base (the ball)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fingers, or the ulnar edge of one hand.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Touch the client's chest- Ask the client to repeat a resonant phrases that generate strong vibration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99.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 over the lung apices &amp; palpate from side to another.- Avoid palpating over the scapulae. 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Vibration decreased over periphery of lungs &amp; increased over major airways . 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3- Palpate  chest expansion :</a:t>
            </a:r>
          </a:p>
          <a:p>
            <a:pPr algn="l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Posterior  : placing your warmed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 on the poster lateral chest wall 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The thumbs should be at level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T9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T10.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Slide your hands medially to pinch up a small fold between your thumbs.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Ask the client to take deep breath.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Your thumb should move with respiration.</a:t>
            </a:r>
          </a:p>
          <a:p>
            <a:pPr algn="l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Anterior: placing your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warmed hand on the  anterolateral wall.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Thumbs should be along the costal margins &amp; pointing toward the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xiphoid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process. - Ask the client to take deep breath.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Watch your thumbs move with respiration.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00026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to 3-inch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symmetrical thoracic expansion.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Symmetrical expansion (thumbs move apart equal distance in both directions).</a:t>
            </a:r>
            <a:r>
              <a:rPr lang="ar-IQ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ar-IQ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Dr.SAHAR\Pictures\AACAZY7CARFHORECAZG34VRCA14ELJACAR7VIT7CA8A2IB5CA2TNY53CA6VHUF9CAE6F9J4CALGOX8GCAXNITXWCA7T2ZCMCAK436QUCASU0WXFCA4A69KTCAW1I22CCACMQ6BUCA0V0ODVCADFER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85992"/>
            <a:ext cx="3643338" cy="3929090"/>
          </a:xfrm>
          <a:prstGeom prst="rect">
            <a:avLst/>
          </a:prstGeom>
          <a:noFill/>
        </p:spPr>
      </p:pic>
      <p:pic>
        <p:nvPicPr>
          <p:cNvPr id="1026" name="Picture 2" descr="C:\Users\Dr.SAHAR\Pictures\lung_excurs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5992"/>
            <a:ext cx="4038600" cy="3857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Auscultation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054658"/>
            <a:ext cx="5616624" cy="41148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Purpose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Asses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normal and abnormal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air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flow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through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bronchial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tree by using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  <a:buNone/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Diaphragm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of stethoscope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Compare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9" name="Picture 5" descr="ausculation 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44054"/>
            <a:ext cx="2768427" cy="3154363"/>
          </a:xfrm>
          <a:prstGeom prst="rect">
            <a:avLst/>
          </a:prstGeom>
          <a:noFill/>
        </p:spPr>
      </p:pic>
      <p:pic>
        <p:nvPicPr>
          <p:cNvPr id="36871" name="Picture 7" descr="aus bac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3276600"/>
            <a:ext cx="3200400" cy="320040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59688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Auscultation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normal lung sound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85860"/>
            <a:ext cx="5748670" cy="531149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Bronchial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Trachea , high , inspiration shorter than expiration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l"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2-Bronchovesicular :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l"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Moderate , Between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scapulae</a:t>
            </a:r>
          </a:p>
          <a:p>
            <a:pPr lvl="1" algn="l">
              <a:lnSpc>
                <a:spcPct val="9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Side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sternum intercostals space , inspiration equal with  expiration </a:t>
            </a:r>
          </a:p>
          <a:p>
            <a:pPr lvl="1" algn="l">
              <a:lnSpc>
                <a:spcPct val="9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l">
              <a:lnSpc>
                <a:spcPct val="90000"/>
              </a:lnSpc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3-Vesicular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 Lung field ,  inspiration longer  than expiration is  it  soft and low</a:t>
            </a:r>
          </a:p>
          <a:p>
            <a:pPr lvl="1" algn="l">
              <a:lnSpc>
                <a:spcPct val="9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ausculation fron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888" y="1928802"/>
            <a:ext cx="2438400" cy="33655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88640"/>
            <a:ext cx="6572296" cy="72008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Abnormal Lung sound</a:t>
            </a:r>
            <a:endParaRPr lang="ar-IQ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343872"/>
          </a:xfrm>
        </p:spPr>
        <p:txBody>
          <a:bodyPr>
            <a:normAutofit/>
          </a:bodyPr>
          <a:lstStyle/>
          <a:p>
            <a:pPr algn="justLow" rtl="0">
              <a:lnSpc>
                <a:spcPct val="150000"/>
              </a:lnSpc>
              <a:buNone/>
            </a:pP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1-Crackles (fine):</a:t>
            </a:r>
          </a:p>
          <a:p>
            <a:pPr algn="justLow" rtl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pneumonia, congestive heart failure or bronchitis and asthma</a:t>
            </a:r>
          </a:p>
          <a:p>
            <a:pPr algn="justLow" rtl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2-Coarse crackles:</a:t>
            </a:r>
          </a:p>
          <a:p>
            <a:pPr algn="justLow" rtl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pneumonia , pulmonary edema client with COPD</a:t>
            </a:r>
          </a:p>
          <a:p>
            <a:pPr algn="justLow" rtl="0">
              <a:lnSpc>
                <a:spcPct val="150000"/>
              </a:lnSpc>
              <a:buNone/>
            </a:pP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3-Wheezing :</a:t>
            </a:r>
          </a:p>
          <a:p>
            <a:pPr algn="justLow" rtl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asthma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emphysema ,bronchitis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sleeping apnea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Low">
              <a:lnSpc>
                <a:spcPct val="15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5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50000"/>
              </a:lnSpc>
            </a:pP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857232"/>
            <a:ext cx="5321182" cy="5275281"/>
          </a:xfrm>
        </p:spPr>
        <p:txBody>
          <a:bodyPr>
            <a:normAutofit/>
          </a:bodyPr>
          <a:lstStyle/>
          <a:p>
            <a:pPr lvl="0" algn="l" rtl="0">
              <a:lnSpc>
                <a:spcPct val="150000"/>
              </a:lnSpc>
              <a:buClr>
                <a:srgbClr val="9BBB59"/>
              </a:buClr>
              <a:buNone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-Stridor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l" rtl="0">
              <a:lnSpc>
                <a:spcPct val="150000"/>
              </a:lnSpc>
              <a:buClr>
                <a:srgbClr val="9BBB59"/>
              </a:buClr>
              <a:buNone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broncholaryngospasm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in croup </a:t>
            </a:r>
            <a:endParaRPr lang="ar-IQ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-Pleural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friction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rub: 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pleuritic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877" name="Picture 5" descr="ausculation fron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32" y="2170113"/>
            <a:ext cx="3382956" cy="3810000"/>
          </a:xfrm>
          <a:noFill/>
          <a:ln/>
        </p:spPr>
      </p:pic>
      <p:sp>
        <p:nvSpPr>
          <p:cNvPr id="207878" name="Line 6"/>
          <p:cNvSpPr>
            <a:spLocks noChangeShapeType="1"/>
          </p:cNvSpPr>
          <p:nvPr/>
        </p:nvSpPr>
        <p:spPr bwMode="auto">
          <a:xfrm flipH="1">
            <a:off x="7467600" y="3200400"/>
            <a:ext cx="1447800" cy="1295400"/>
          </a:xfrm>
          <a:prstGeom prst="line">
            <a:avLst/>
          </a:prstGeom>
          <a:noFill/>
          <a:ln w="5715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bldLvl="4" autoUpdateAnimBg="0"/>
      <p:bldP spid="2078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919936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Preparation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Ask the client to sit upright &amp; the male to disrobe to the waist.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For female, leave the gown on &amp; open at the back.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When examining the anterior chest, lift up the gown &amp; drape it on her shoulders rather than  removing it completely.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For farther comfort: a warm room, a warm diaphragm  end piece.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Private examination time with no interruption.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Subjective data: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Cough  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Past history of respiratory infections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Self-care behaviors</a:t>
            </a:r>
          </a:p>
          <a:p>
            <a:pPr algn="l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Shortness of breath</a:t>
            </a:r>
          </a:p>
          <a:p>
            <a:pPr algn="l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Smoking history</a:t>
            </a:r>
          </a:p>
          <a:p>
            <a:pPr algn="l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Chest pain with breathing </a:t>
            </a:r>
          </a:p>
          <a:p>
            <a:pPr algn="l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Environmental exposure</a:t>
            </a:r>
          </a:p>
          <a:p>
            <a:pPr algn="l">
              <a:buNone/>
            </a:pP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Chest Landmarks</a:t>
            </a:r>
            <a:endParaRPr lang="ar-IQ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ar-IQ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Right anterior axillary line ,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Right midclavicular line , 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Mid sternum line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left midclavicular line , 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left  anterior axillary line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Mid axillary line </a:t>
            </a:r>
          </a:p>
          <a:p>
            <a:pPr algn="l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 . posterior axillary line , L .mid scapular line ,mid spinal line , R. mid scapular line and R. posterior axillary line   ,</a:t>
            </a:r>
          </a:p>
          <a:p>
            <a:pPr algn="l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 center\Desktop\photo_2022-09-23_10-30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0485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45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98464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Inspect anterior, posterior, &amp; lateral thorax for the following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Pink</a:t>
            </a:r>
          </a:p>
          <a:p>
            <a:pPr algn="l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Intercostals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spaces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symmetry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Equal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Rib slope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Less than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degree downward</a:t>
            </a:r>
          </a:p>
          <a:p>
            <a:pPr algn="l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Respiration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(rate, rhythm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depth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Even,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14-20 Breath/min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Shape &amp; position of sternum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level with ribs</a:t>
            </a:r>
          </a:p>
          <a:p>
            <a:pPr algn="l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Position of trachea 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Midline </a:t>
            </a:r>
            <a:endParaRPr lang="ar-IQ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168840" cy="7257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Breathing Pattern 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42984"/>
            <a:ext cx="8682168" cy="1205896"/>
          </a:xfrm>
          <a:noFill/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1-Eupnea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Normal breathing is relaxed, effortless, and regular at 14-16 breath\minute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4509120"/>
            <a:ext cx="8682168" cy="1656184"/>
          </a:xfrm>
          <a:noFill/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3-Tachypnea: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Rapid shallow breathing is a rate above 20 breaths per minute, associated with increased activity or a disease process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248526" cy="155748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28604"/>
            <a:ext cx="8640960" cy="1785950"/>
          </a:xfrm>
          <a:noFill/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4-Bradypnea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slow breathing is a rate blow 12 breath per minute with normal depth and rhythm , associated with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Sedation , anesthesia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708920"/>
            <a:ext cx="8424936" cy="1512168"/>
          </a:xfrm>
          <a:noFill/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5-Hypoventilation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Shallow irregular </a:t>
            </a:r>
          </a:p>
          <a:p>
            <a:pPr algn="l">
              <a:buNone/>
            </a:pP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breathing hypercapnia and hypoxemia such as 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COPD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4725144"/>
            <a:ext cx="8538152" cy="1728192"/>
          </a:xfrm>
          <a:noFill/>
        </p:spPr>
        <p:txBody>
          <a:bodyPr>
            <a:noAutofit/>
          </a:bodyPr>
          <a:lstStyle/>
          <a:p>
            <a:pPr algn="l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6-Hyperventilation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increased depth and rate of breathing (kussmaul ‘s respiration caused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diabetic ketoacidosis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788</TotalTime>
  <Words>904</Words>
  <Application>Microsoft Office PowerPoint</Application>
  <PresentationFormat>عرض على الشاشة (3:4)‏</PresentationFormat>
  <Paragraphs>138</Paragraphs>
  <Slides>29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Flow</vt:lpstr>
      <vt:lpstr>  Lung &amp; Thorax Assessment </vt:lpstr>
      <vt:lpstr>Lung Examination</vt:lpstr>
      <vt:lpstr>عرض تقديمي في PowerPoint</vt:lpstr>
      <vt:lpstr>عرض تقديمي في PowerPoint</vt:lpstr>
      <vt:lpstr>Chest Landmarks</vt:lpstr>
      <vt:lpstr>عرض تقديمي في PowerPoint</vt:lpstr>
      <vt:lpstr>عرض تقديمي في PowerPoint</vt:lpstr>
      <vt:lpstr>Breathing Pattern </vt:lpstr>
      <vt:lpstr>4-Bradypnea: slow breathing is a rate blow 12 breath per minute with normal depth and rhythm , associated with Sedation , anesthesia    </vt:lpstr>
      <vt:lpstr>عرض تقديمي في PowerPoint</vt:lpstr>
      <vt:lpstr>Inspection</vt:lpstr>
      <vt:lpstr>Inspection</vt:lpstr>
      <vt:lpstr>Inspection</vt:lpstr>
      <vt:lpstr>Pigeon Chest</vt:lpstr>
      <vt:lpstr>Funnel Chest </vt:lpstr>
      <vt:lpstr>Funnel Chest </vt:lpstr>
      <vt:lpstr>Inspection</vt:lpstr>
      <vt:lpstr>Lordosis</vt:lpstr>
      <vt:lpstr>Inspection</vt:lpstr>
      <vt:lpstr>Kyphosis</vt:lpstr>
      <vt:lpstr>Inspection</vt:lpstr>
      <vt:lpstr>Scoliosis</vt:lpstr>
      <vt:lpstr>عرض تقديمي في PowerPoint</vt:lpstr>
      <vt:lpstr>عرض تقديمي في PowerPoint</vt:lpstr>
      <vt:lpstr>2 to 3-inch symmetrical thoracic expansion. Symmetrical expansion (thumbs move apart equal distance in both directions). </vt:lpstr>
      <vt:lpstr>Auscultation</vt:lpstr>
      <vt:lpstr>Auscultation: normal lung sound</vt:lpstr>
      <vt:lpstr>Abnormal Lung sound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&amp; Thorax Assessment</dc:title>
  <dc:creator>Dr.SAHAR</dc:creator>
  <cp:lastModifiedBy>ببببببببببببببب</cp:lastModifiedBy>
  <cp:revision>105</cp:revision>
  <dcterms:created xsi:type="dcterms:W3CDTF">2011-12-02T20:08:10Z</dcterms:created>
  <dcterms:modified xsi:type="dcterms:W3CDTF">2023-01-08T06:33:31Z</dcterms:modified>
</cp:coreProperties>
</file>