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81" r:id="rId4"/>
    <p:sldId id="268" r:id="rId5"/>
    <p:sldId id="258" r:id="rId6"/>
    <p:sldId id="279" r:id="rId7"/>
    <p:sldId id="280" r:id="rId8"/>
    <p:sldId id="270" r:id="rId9"/>
    <p:sldId id="262" r:id="rId10"/>
    <p:sldId id="275" r:id="rId11"/>
    <p:sldId id="277" r:id="rId12"/>
    <p:sldId id="273" r:id="rId13"/>
    <p:sldId id="278" r:id="rId14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2" d="100"/>
          <a:sy n="72" d="100"/>
        </p:scale>
        <p:origin x="-552" y="-15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E31B-5D2A-47DC-B02A-F5FF697EF86B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8143-31A9-4394-94DD-5B610C00227D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E31B-5D2A-47DC-B02A-F5FF697EF86B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8143-31A9-4394-94DD-5B610C00227D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E31B-5D2A-47DC-B02A-F5FF697EF86B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8143-31A9-4394-94DD-5B610C00227D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E31B-5D2A-47DC-B02A-F5FF697EF86B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8143-31A9-4394-94DD-5B610C00227D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E31B-5D2A-47DC-B02A-F5FF697EF86B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8143-31A9-4394-94DD-5B610C00227D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E31B-5D2A-47DC-B02A-F5FF697EF86B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8143-31A9-4394-94DD-5B610C00227D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E31B-5D2A-47DC-B02A-F5FF697EF86B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8143-31A9-4394-94DD-5B610C00227D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E31B-5D2A-47DC-B02A-F5FF697EF86B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8143-31A9-4394-94DD-5B610C00227D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E31B-5D2A-47DC-B02A-F5FF697EF86B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8143-31A9-4394-94DD-5B610C00227D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E31B-5D2A-47DC-B02A-F5FF697EF86B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8143-31A9-4394-94DD-5B610C00227D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E31B-5D2A-47DC-B02A-F5FF697EF86B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8143-31A9-4394-94DD-5B610C00227D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55CE31B-5D2A-47DC-B02A-F5FF697EF86B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IQ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CCB8143-31A9-4394-94DD-5B610C00227D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2130" y="620688"/>
            <a:ext cx="7982704" cy="1556934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Neck &amp; Cervical Assessment</a:t>
            </a:r>
            <a:endParaRPr lang="ar-IQ" sz="4400" b="1" dirty="0">
              <a:solidFill>
                <a:schemeClr val="tx1"/>
              </a:solidFill>
              <a:latin typeface="Times New Roman" pitchFamily="18" charset="0"/>
              <a:ea typeface="Gungsuh" pitchFamily="18" charset="-127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5601" y="3859214"/>
            <a:ext cx="6800800" cy="2090067"/>
          </a:xfrm>
        </p:spPr>
        <p:txBody>
          <a:bodyPr>
            <a:normAutofit/>
          </a:bodyPr>
          <a:lstStyle/>
          <a:p>
            <a:pPr marL="0" algn="ctr" defTabSz="457200">
              <a:spcBef>
                <a:spcPts val="1000"/>
              </a:spcBef>
              <a:buClr>
                <a:srgbClr val="A53010"/>
              </a:buClr>
              <a:buSzTx/>
            </a:pP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Alaa Hamza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 defTabSz="457200">
              <a:spcBef>
                <a:spcPts val="1000"/>
              </a:spcBef>
              <a:buClr>
                <a:srgbClr val="A53010"/>
              </a:buClr>
              <a:buSzTx/>
            </a:pP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Lecture -6-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6" y="3005139"/>
            <a:ext cx="371316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368" y="357166"/>
            <a:ext cx="11449272" cy="6312194"/>
          </a:xfrm>
          <a:noFill/>
        </p:spPr>
        <p:txBody>
          <a:bodyPr>
            <a:normAutofit/>
          </a:bodyPr>
          <a:lstStyle/>
          <a:p>
            <a:pPr algn="l">
              <a:buNone/>
            </a:pP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Lymph Nodes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1- Preaurical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2- Postaurical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3- Occipital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4- Tonsillar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5- Submandibular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6- Submental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7-Anterior cervical chain (deep cervical)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8- Posterior cervical chain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9-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Supraclavical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Dr.SAHAR\Pictures\head_lymphnodes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344" y="0"/>
            <a:ext cx="1188132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Dr.SAHAR\Pictures\A9ODRU7CAS1GH4XCA5D40S2CAGIEC3SCAW0V6UVCAX0YUL5CAO4T0OXCA9FBQSPCA2KEUAFCAPS6VV3CAEDVROLCAX7A79LCAOJYI1NCAQ3BNJICA8B7Z6XCAQNU9NACADCMPLECA6NDNI0CALU0CLH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663952" cy="6858000"/>
          </a:xfrm>
          <a:prstGeom prst="rect">
            <a:avLst/>
          </a:prstGeom>
          <a:noFill/>
        </p:spPr>
      </p:pic>
      <p:pic>
        <p:nvPicPr>
          <p:cNvPr id="4098" name="Picture 2" descr="C:\Users\Dr.SAHAR\Pictures\imag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63952" y="0"/>
            <a:ext cx="6528048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274638"/>
            <a:ext cx="11576224" cy="1143000"/>
          </a:xfrm>
        </p:spPr>
        <p:txBody>
          <a:bodyPr/>
          <a:lstStyle/>
          <a:p>
            <a:pPr algn="ctr" rtl="0"/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Auscultation </a:t>
            </a:r>
            <a:endParaRPr lang="ar-IQ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417638"/>
            <a:ext cx="11576224" cy="4830762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Use bell to assess bruit sound </a:t>
            </a:r>
            <a:endParaRPr lang="ar-IQ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2490788"/>
            <a:ext cx="11737304" cy="3545499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781" y="1169368"/>
            <a:ext cx="11928648" cy="5688632"/>
          </a:xfrm>
          <a:noFill/>
        </p:spPr>
        <p:txBody>
          <a:bodyPr>
            <a:normAutofit/>
          </a:bodyPr>
          <a:lstStyle/>
          <a:p>
            <a:pPr algn="l">
              <a:buNone/>
            </a:pP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Appearance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Normal :Symmetrical, centered head position</a:t>
            </a:r>
          </a:p>
          <a:p>
            <a:pPr algn="l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buNone/>
            </a:pP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Movement: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Smooth, controlled movements; range of motion (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from:</a:t>
            </a:r>
          </a:p>
          <a:p>
            <a:pPr algn="l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Flexion = 45 degree</a:t>
            </a:r>
          </a:p>
          <a:p>
            <a:pPr algn="l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Extension = 55 degree</a:t>
            </a:r>
          </a:p>
          <a:p>
            <a:pPr algn="l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Lateral abduction = 40 degree</a:t>
            </a:r>
          </a:p>
          <a:p>
            <a:pPr algn="l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Rotation = 70 degree </a:t>
            </a:r>
            <a:endParaRPr lang="ar-IQ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xmlns="" id="{4BA37C56-2FAD-6DAC-61DF-59FD6CECCE39}"/>
              </a:ext>
            </a:extLst>
          </p:cNvPr>
          <p:cNvSpPr txBox="1"/>
          <p:nvPr/>
        </p:nvSpPr>
        <p:spPr>
          <a:xfrm>
            <a:off x="335360" y="332656"/>
            <a:ext cx="1087320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Inspect neck for the following:</a:t>
            </a:r>
          </a:p>
        </p:txBody>
      </p:sp>
    </p:spTree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12192000" cy="6624736"/>
          </a:xfrm>
        </p:spPr>
      </p:pic>
    </p:spTree>
    <p:extLst>
      <p:ext uri="{BB962C8B-B14F-4D97-AF65-F5344CB8AC3E}">
        <p14:creationId xmlns:p14="http://schemas.microsoft.com/office/powerpoint/2010/main" val="385256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12072664" cy="5748358"/>
          </a:xfrm>
        </p:spPr>
        <p:txBody>
          <a:bodyPr>
            <a:normAutofit/>
          </a:bodyPr>
          <a:lstStyle/>
          <a:p>
            <a:pPr algn="justLow" rtl="0">
              <a:lnSpc>
                <a:spcPct val="150000"/>
              </a:lnSpc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Abnormal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Asymmetrical , mass benign or malignant ,client may complains pain with flexion or rotation ,pain associated muscle spasm cause by meningitis , generalized discomfort may related to trauma, inflammation of muscle or vertebral disease   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384" y="332656"/>
            <a:ext cx="10513168" cy="432048"/>
          </a:xfrm>
        </p:spPr>
        <p:txBody>
          <a:bodyPr>
            <a:noAutofit/>
          </a:bodyPr>
          <a:lstStyle/>
          <a:p>
            <a:pPr algn="ctr"/>
            <a:r>
              <a:rPr lang="en-US" sz="5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Palpation</a:t>
            </a:r>
            <a:endParaRPr lang="ar-IQ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340" y="1052736"/>
            <a:ext cx="11881320" cy="6192688"/>
          </a:xfrm>
          <a:noFill/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Palpate trachea for position </a:t>
            </a:r>
          </a:p>
          <a:p>
            <a:pPr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(tracheal rings,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cricoid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&amp; thyroid cartilage). </a:t>
            </a:r>
          </a:p>
          <a:p>
            <a:pPr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Midline position; symmetrical</a:t>
            </a:r>
          </a:p>
          <a:p>
            <a:pPr algn="l" rtl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Palpate thyroid for the following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 rtl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Position</a:t>
            </a:r>
          </a:p>
          <a:p>
            <a:pPr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Characteristics, landmarks</a:t>
            </a:r>
          </a:p>
          <a:p>
            <a:pPr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Midline ,Smooth, firm, no tender</a:t>
            </a:r>
          </a:p>
          <a:p>
            <a:pPr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Ask the client to drink sips of water normally thyroid move upward . The movement not visible. in males the thyroid cartilage large or Adam’s apple is more prominent than in females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 center\Desktop\photo_2022-09-23_10-20-2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84" y="260648"/>
            <a:ext cx="11784632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131167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p center\Desktop\photo_2022-09-23_10-12-4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48" y="347253"/>
            <a:ext cx="11737304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98923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544" y="202084"/>
            <a:ext cx="8640960" cy="778098"/>
          </a:xfrm>
        </p:spPr>
        <p:txBody>
          <a:bodyPr/>
          <a:lstStyle/>
          <a:p>
            <a:pPr algn="ctr" rtl="0"/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Palpating Thyroid Gland:</a:t>
            </a:r>
          </a:p>
        </p:txBody>
      </p:sp>
      <p:pic>
        <p:nvPicPr>
          <p:cNvPr id="1026" name="Picture 2" descr="C:\Users\hp center\Desktop\photo_2022-09-23_10-04-5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736"/>
            <a:ext cx="12072664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368" y="274320"/>
            <a:ext cx="11784632" cy="940102"/>
          </a:xfrm>
        </p:spPr>
        <p:txBody>
          <a:bodyPr>
            <a:noAutofit/>
          </a:bodyPr>
          <a:lstStyle/>
          <a:p>
            <a:pPr algn="ctr" rtl="0"/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Palpate cervical lymph nodes for the</a:t>
            </a:r>
            <a:b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following:</a:t>
            </a:r>
            <a:endParaRPr lang="ar-IQ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3392" y="1556792"/>
            <a:ext cx="5256584" cy="4716524"/>
          </a:xfrm>
          <a:noFill/>
        </p:spPr>
        <p:txBody>
          <a:bodyPr>
            <a:normAutofit/>
          </a:bodyPr>
          <a:lstStyle/>
          <a:p>
            <a:pPr algn="l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Size &amp; shape:</a:t>
            </a:r>
          </a:p>
          <a:p>
            <a:pPr algn="l"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Delineation:</a:t>
            </a:r>
          </a:p>
          <a:p>
            <a:pPr algn="l">
              <a:buNone/>
            </a:pPr>
            <a:r>
              <a:rPr lang="ar-IQ" sz="32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Mobility</a:t>
            </a:r>
          </a:p>
          <a:p>
            <a:pPr algn="l">
              <a:buNone/>
            </a:pPr>
            <a:r>
              <a:rPr lang="ar-IQ" sz="32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Consistency</a:t>
            </a:r>
          </a:p>
          <a:p>
            <a:pPr algn="l">
              <a:buNone/>
            </a:pPr>
            <a:r>
              <a:rPr lang="ar-IQ" sz="32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Tenderness</a:t>
            </a:r>
            <a:endParaRPr lang="ar-IQ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9976" y="1556792"/>
            <a:ext cx="5976664" cy="4896544"/>
          </a:xfrm>
          <a:noFill/>
        </p:spPr>
        <p:txBody>
          <a:bodyPr>
            <a:normAutofit/>
          </a:bodyPr>
          <a:lstStyle/>
          <a:p>
            <a:pPr algn="l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Cervical lymph nodes are usually not palpable. If palpable, they</a:t>
            </a:r>
          </a:p>
          <a:p>
            <a:pPr algn="l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should be lcm or less &amp; round.</a:t>
            </a:r>
          </a:p>
          <a:p>
            <a:pPr algn="l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Discrete</a:t>
            </a:r>
          </a:p>
          <a:p>
            <a:pPr algn="l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Mobile</a:t>
            </a:r>
          </a:p>
          <a:p>
            <a:pPr algn="l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Soft</a:t>
            </a:r>
          </a:p>
          <a:p>
            <a:pPr algn="l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No tender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396</TotalTime>
  <Words>251</Words>
  <Application>Microsoft Office PowerPoint</Application>
  <PresentationFormat>مخصص</PresentationFormat>
  <Paragraphs>49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Solstice</vt:lpstr>
      <vt:lpstr>Neck &amp; Cervical Assessment</vt:lpstr>
      <vt:lpstr>عرض تقديمي في PowerPoint</vt:lpstr>
      <vt:lpstr>عرض تقديمي في PowerPoint</vt:lpstr>
      <vt:lpstr>عرض تقديمي في PowerPoint</vt:lpstr>
      <vt:lpstr>Palpation</vt:lpstr>
      <vt:lpstr>عرض تقديمي في PowerPoint</vt:lpstr>
      <vt:lpstr>عرض تقديمي في PowerPoint</vt:lpstr>
      <vt:lpstr> Palpating Thyroid Gland:</vt:lpstr>
      <vt:lpstr>Palpate cervical lymph nodes for the following:</vt:lpstr>
      <vt:lpstr>عرض تقديمي في PowerPoint</vt:lpstr>
      <vt:lpstr>عرض تقديمي في PowerPoint</vt:lpstr>
      <vt:lpstr>عرض تقديمي في PowerPoint</vt:lpstr>
      <vt:lpstr>Auscultation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Neck &amp; Cervical Assessment</dc:title>
  <dc:creator>Dr.SAHAR</dc:creator>
  <cp:lastModifiedBy>ببببببببببببببب</cp:lastModifiedBy>
  <cp:revision>67</cp:revision>
  <dcterms:created xsi:type="dcterms:W3CDTF">2011-10-23T16:10:59Z</dcterms:created>
  <dcterms:modified xsi:type="dcterms:W3CDTF">2023-01-08T06:31:19Z</dcterms:modified>
</cp:coreProperties>
</file>