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36" r:id="rId1"/>
    <p:sldMasterId id="2147483953" r:id="rId2"/>
    <p:sldMasterId id="2147483970" r:id="rId3"/>
  </p:sldMasterIdLst>
  <p:sldIdLst>
    <p:sldId id="256" r:id="rId4"/>
    <p:sldId id="281" r:id="rId5"/>
    <p:sldId id="282" r:id="rId6"/>
    <p:sldId id="290" r:id="rId7"/>
    <p:sldId id="285" r:id="rId8"/>
    <p:sldId id="287" r:id="rId9"/>
    <p:sldId id="288" r:id="rId10"/>
    <p:sldId id="289" r:id="rId11"/>
    <p:sldId id="296" r:id="rId12"/>
    <p:sldId id="297" r:id="rId13"/>
    <p:sldId id="280" r:id="rId14"/>
    <p:sldId id="260" r:id="rId15"/>
    <p:sldId id="261" r:id="rId16"/>
    <p:sldId id="262" r:id="rId17"/>
    <p:sldId id="264" r:id="rId18"/>
    <p:sldId id="291" r:id="rId19"/>
    <p:sldId id="265" r:id="rId20"/>
    <p:sldId id="298" r:id="rId21"/>
    <p:sldId id="300" r:id="rId22"/>
    <p:sldId id="299" r:id="rId23"/>
    <p:sldId id="301" r:id="rId2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39" autoAdjust="0"/>
    <p:restoredTop sz="94660"/>
  </p:normalViewPr>
  <p:slideViewPr>
    <p:cSldViewPr>
      <p:cViewPr>
        <p:scale>
          <a:sx n="72" d="100"/>
          <a:sy n="72" d="100"/>
        </p:scale>
        <p:origin x="-1350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0488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3886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5272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72229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9946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90005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10535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16715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59650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914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13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47234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174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7880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8088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1385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0746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F4E7ED"/>
                </a:solidFill>
              </a:rPr>
              <a:pPr/>
              <a:t>16/06/1444</a:t>
            </a:fld>
            <a:endParaRPr lang="ar-IQ">
              <a:solidFill>
                <a:srgbClr val="F4E7E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F4E7ED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F4E7ED"/>
                </a:solidFill>
              </a:rPr>
              <a:pPr/>
              <a:t>‹#›</a:t>
            </a:fld>
            <a:endParaRPr lang="ar-IQ">
              <a:solidFill>
                <a:srgbClr val="F4E7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6957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1777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49765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4848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7820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540585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5757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400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5503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73165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637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2499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6842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625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750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1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636935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8469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F4E7ED"/>
                </a:solidFill>
              </a:rPr>
              <a:pPr/>
              <a:t>16/06/1444</a:t>
            </a:fld>
            <a:endParaRPr lang="ar-IQ">
              <a:solidFill>
                <a:srgbClr val="F4E7E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F4E7ED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F4E7ED"/>
                </a:solidFill>
              </a:rPr>
              <a:pPr/>
              <a:t>‹#›</a:t>
            </a:fld>
            <a:endParaRPr lang="ar-IQ">
              <a:solidFill>
                <a:srgbClr val="F4E7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3406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704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00325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04728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4473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444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5797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4020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4071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7139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2517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3118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67092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  <p:sldLayoutId id="2147483949" r:id="rId13"/>
    <p:sldLayoutId id="2147483950" r:id="rId14"/>
    <p:sldLayoutId id="2147483951" r:id="rId15"/>
    <p:sldLayoutId id="2147483952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7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3965" r:id="rId12"/>
    <p:sldLayoutId id="2147483966" r:id="rId13"/>
    <p:sldLayoutId id="2147483967" r:id="rId14"/>
    <p:sldLayoutId id="2147483968" r:id="rId15"/>
    <p:sldLayoutId id="214748396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26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  <p:sldLayoutId id="2147483983" r:id="rId13"/>
    <p:sldLayoutId id="2147483984" r:id="rId14"/>
    <p:sldLayoutId id="2147483985" r:id="rId15"/>
    <p:sldLayoutId id="214748398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4705"/>
            <a:ext cx="8458200" cy="129614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Physical Examination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of Head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Face &amp;Ear </a:t>
            </a:r>
            <a:endParaRPr lang="ar-IQ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31380"/>
            <a:ext cx="6400800" cy="220741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Alaa Hamza Hermis</a:t>
            </a: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-3- 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2492896"/>
            <a:ext cx="3713163" cy="1366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43609" y="2348880"/>
            <a:ext cx="7490792" cy="1872208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Ear Examination </a:t>
            </a:r>
            <a:endParaRPr lang="en-US" sz="7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3903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936104"/>
          </a:xfrm>
        </p:spPr>
        <p:txBody>
          <a:bodyPr>
            <a:noAutofit/>
          </a:bodyPr>
          <a:lstStyle/>
          <a:p>
            <a:pPr marL="365760" lvl="0" indent="-256032" rtl="0">
              <a:lnSpc>
                <a:spcPct val="150000"/>
              </a:lnSpc>
              <a:spcBef>
                <a:spcPts val="300"/>
              </a:spcBef>
            </a:pPr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Equipment</a:t>
            </a:r>
            <a:endParaRPr lang="ar-IQ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2816"/>
            <a:ext cx="4038600" cy="5002571"/>
          </a:xfrm>
        </p:spPr>
        <p:txBody>
          <a:bodyPr>
            <a:normAutofit lnSpcReduction="10000"/>
          </a:bodyPr>
          <a:lstStyle/>
          <a:p>
            <a:pPr lvl="0" algn="l" rtl="0">
              <a:lnSpc>
                <a:spcPct val="150000"/>
              </a:lnSpc>
              <a:buClr>
                <a:srgbClr val="A04DA3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Tongue blade</a:t>
            </a:r>
          </a:p>
          <a:p>
            <a:pPr lvl="0" algn="l" rtl="0">
              <a:lnSpc>
                <a:spcPct val="150000"/>
              </a:lnSpc>
              <a:buClr>
                <a:srgbClr val="A04DA3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Watch</a:t>
            </a:r>
          </a:p>
          <a:p>
            <a:pPr lvl="0" algn="l" rtl="0">
              <a:lnSpc>
                <a:spcPct val="150000"/>
              </a:lnSpc>
              <a:buClr>
                <a:srgbClr val="A04DA3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Gauze square</a:t>
            </a:r>
          </a:p>
          <a:p>
            <a:pPr lvl="0" algn="l" rtl="0">
              <a:lnSpc>
                <a:spcPct val="150000"/>
              </a:lnSpc>
              <a:buClr>
                <a:srgbClr val="A04DA3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Clean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gloves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lnSpc>
                <a:spcPct val="150000"/>
              </a:lnSpc>
              <a:buClr>
                <a:srgbClr val="A04DA3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Cotton-tipped applicator</a:t>
            </a:r>
            <a:endParaRPr lang="ar-IQ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1960" y="1772816"/>
            <a:ext cx="4752528" cy="5002571"/>
          </a:xfrm>
        </p:spPr>
        <p:txBody>
          <a:bodyPr>
            <a:normAutofit lnSpcReduction="10000"/>
          </a:bodyPr>
          <a:lstStyle/>
          <a:p>
            <a:pPr lvl="0" algn="l" rtl="0">
              <a:lnSpc>
                <a:spcPct val="150000"/>
              </a:lnSpc>
              <a:buClr>
                <a:srgbClr val="A04DA3"/>
              </a:buClr>
              <a:buFont typeface="Wingdings" pitchFamily="2" charset="2"/>
              <a:buChar char="ü"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Otoscope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with earpieces of different</a:t>
            </a:r>
          </a:p>
          <a:p>
            <a:pPr marL="109728" lvl="0" indent="0" algn="l" rtl="0">
              <a:lnSpc>
                <a:spcPct val="150000"/>
              </a:lnSpc>
              <a:buClr>
                <a:srgbClr val="A04DA3"/>
              </a:buClr>
              <a:buNone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sizes and pneumatic attachment</a:t>
            </a:r>
          </a:p>
          <a:p>
            <a:pPr lvl="0" algn="l" rtl="0">
              <a:lnSpc>
                <a:spcPct val="150000"/>
              </a:lnSpc>
              <a:buClr>
                <a:srgbClr val="A04DA3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Nasal speculum</a:t>
            </a:r>
          </a:p>
          <a:p>
            <a:pPr lvl="0" algn="l" rtl="0">
              <a:lnSpc>
                <a:spcPct val="150000"/>
              </a:lnSpc>
              <a:buClr>
                <a:srgbClr val="A04DA3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Penlight</a:t>
            </a:r>
          </a:p>
          <a:p>
            <a:pPr lvl="0" algn="l" rtl="0">
              <a:lnSpc>
                <a:spcPct val="150000"/>
              </a:lnSpc>
              <a:buClr>
                <a:srgbClr val="A04DA3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Tuning fork  (512)Hz</a:t>
            </a:r>
          </a:p>
          <a:p>
            <a:pPr algn="l" rtl="0">
              <a:lnSpc>
                <a:spcPct val="150000"/>
              </a:lnSpc>
            </a:pPr>
            <a:endParaRPr lang="ar-IQ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262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 rtl="0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Sings &amp; Symptoms: </a:t>
            </a:r>
          </a:p>
          <a:p>
            <a:pPr algn="l" rtl="0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History of hearing problem </a:t>
            </a:r>
          </a:p>
          <a:p>
            <a:pPr algn="l" rtl="0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Family history</a:t>
            </a:r>
          </a:p>
          <a:p>
            <a:pPr algn="l" rtl="0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Medication history </a:t>
            </a:r>
          </a:p>
          <a:p>
            <a:pPr algn="l" rtl="0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Ringing in ears  hearing difficulty ,onset ,factors contributing to it, and how it interferes with living  activities of daily , corrective hearing device</a:t>
            </a:r>
          </a:p>
          <a:p>
            <a:pPr algn="l" rtl="0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Pain ,discharge , and lesion </a:t>
            </a:r>
            <a:endParaRPr lang="ar-IQ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45790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AURICLES</a:t>
            </a:r>
          </a:p>
          <a:p>
            <a:pPr algn="l" rtl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Inspect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the auricle for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symmetry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size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position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'To inspect position . Note the level at which the superior aspect of the auricle  attach to the head in relation to the eye</a:t>
            </a:r>
          </a:p>
          <a:p>
            <a:pPr algn="l" rtl="0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Normal :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 same as facial skin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Symmetrical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Auricle aligned with outer canthus of eye, about 1 0" from vertical.</a:t>
            </a:r>
          </a:p>
          <a:p>
            <a:pPr algn="l" rtl="0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Abnormal:  </a:t>
            </a:r>
            <a:endParaRPr lang="ar-IQ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Bluish color of earlobes(cyanosis) ,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pallor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cold weather)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excessive redness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(inflammation  or fever)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Asymmetry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Low-set( associate with congenital  abnormality as Downs syndrome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4188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>
              <a:buNone/>
            </a:pP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Palpate</a:t>
            </a:r>
            <a:r>
              <a:rPr lang="pt-B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the </a:t>
            </a: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auricles</a:t>
            </a:r>
            <a:r>
              <a:rPr lang="pt-B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texture' elasticity</a:t>
            </a:r>
            <a:r>
              <a:rPr lang="pt-B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tenderness</a:t>
            </a:r>
            <a:r>
              <a:rPr lang="pt-B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- Gent pull he auricles up-down and back war '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- Fold the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Pinna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forward (it should recoil).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apply pressure on the mastoid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Normal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Mobile, firm , and not tender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pinna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recoils after it is folded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Lesions , scaly skin ,tenderness (infection of external ear)</a:t>
            </a:r>
            <a:endParaRPr lang="ar-IQ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13888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External Ear Canal :</a:t>
            </a:r>
          </a:p>
          <a:p>
            <a:pPr algn="l">
              <a:buNone/>
            </a:pPr>
            <a:r>
              <a:rPr lang="pt-B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otoscop  </a:t>
            </a:r>
            <a:r>
              <a:rPr lang="pt-B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inspect the external ear canal for cerumen, skin lesion ,pus or blood</a:t>
            </a:r>
            <a:endParaRPr lang="ar-S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ar-S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Normal: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pink in color , dry , hairy , dry yellow or brow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cerumen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free of discharge blood and lesion</a:t>
            </a:r>
          </a:p>
          <a:p>
            <a:pPr algn="l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Abnormal: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Redness  , discharge excessive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cerumen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or lesion</a:t>
            </a:r>
          </a:p>
          <a:p>
            <a:pPr algn="l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Inspect tympanic membrane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pt-B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Color: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gray , shinny ,semitransparent</a:t>
            </a:r>
          </a:p>
          <a:p>
            <a:pPr algn="l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Abnormal: </a:t>
            </a:r>
          </a:p>
          <a:p>
            <a:pPr algn="l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Pink or red ,blue bleeding , yellow infection with dull surface</a:t>
            </a:r>
            <a:endParaRPr lang="ar-IQ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87" y="3705736"/>
            <a:ext cx="3197225" cy="3152264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624110"/>
            <a:ext cx="5040560" cy="6045250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87" y="692696"/>
            <a:ext cx="3363417" cy="288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22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Hearing acuity :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Assess client responses to normal voice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audible 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request for repeat , lean, cups ear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Watch tick test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able to hear ticking in both ear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unable to hear 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 Tuning fork test :</a:t>
            </a:r>
          </a:p>
          <a:p>
            <a:pPr algn="l" rtl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Weber’s test </a:t>
            </a:r>
          </a:p>
          <a:p>
            <a:pPr algn="l" rtl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Rinne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test</a:t>
            </a:r>
          </a:p>
          <a:p>
            <a:pPr algn="l" rtl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Romberg test </a:t>
            </a:r>
          </a:p>
          <a:p>
            <a:pPr algn="l" rtl="0">
              <a:buNone/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47665" y="116632"/>
            <a:ext cx="6986736" cy="108012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Weber Test 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196752"/>
            <a:ext cx="8210873" cy="478647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Purpose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; To Assess Bone Conduction</a:t>
            </a:r>
          </a:p>
          <a:p>
            <a:pPr marL="0" indent="0" algn="l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Forehead </a:t>
            </a:r>
          </a:p>
          <a:p>
            <a:pPr marL="0" indent="0" algn="l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Top the center of the head</a:t>
            </a:r>
          </a:p>
          <a:p>
            <a:pPr marL="0" indent="0" algn="l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; Centralization of Sound</a:t>
            </a:r>
          </a:p>
          <a:p>
            <a:pPr marL="0" indent="0" algn="l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Weber Test  -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; Lateralization of Sound </a:t>
            </a:r>
          </a:p>
          <a:p>
            <a:pPr marL="0" indent="0" algn="l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Weber Test  +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54140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987824" y="260648"/>
            <a:ext cx="6174566" cy="1008112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Weber Test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3" y="1340768"/>
            <a:ext cx="4176463" cy="53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340768"/>
            <a:ext cx="4320479" cy="53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24104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2"/>
            <a:ext cx="7686700" cy="6055885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Objectives:</a:t>
            </a:r>
          </a:p>
          <a:p>
            <a:pPr algn="l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At the end of this lab the student will be able to:</a:t>
            </a:r>
          </a:p>
          <a:p>
            <a:pPr algn="l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.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Demonstrate the ability to safely and accurately complete a comprehensive examination of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Head, ear ,face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Demonstrate the ability to accurately &amp; comprehensively document assessment data in organized  and legible manner.</a:t>
            </a:r>
          </a:p>
          <a:p>
            <a:pPr algn="l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Evaluate assessment data to determine problems and identify client's concerns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ar-IQ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3418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19673" y="260648"/>
            <a:ext cx="6914728" cy="1152128"/>
          </a:xfrm>
        </p:spPr>
        <p:txBody>
          <a:bodyPr>
            <a:normAutofit/>
          </a:bodyPr>
          <a:lstStyle/>
          <a:p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Rinne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Test 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268760"/>
            <a:ext cx="8784976" cy="504056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Purpose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To Compare Between Air </a:t>
            </a:r>
          </a:p>
          <a:p>
            <a:pPr marL="0" indent="0" algn="l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Conduction  And Bone Conduction (Time)</a:t>
            </a:r>
          </a:p>
          <a:p>
            <a:pPr marL="0" indent="0" algn="l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:Air Conduction </a:t>
            </a:r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Bone Conduction</a:t>
            </a:r>
          </a:p>
          <a:p>
            <a:pPr marL="0" indent="0" algn="l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l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Bone Conduction </a:t>
            </a:r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Air Conduction </a:t>
            </a:r>
          </a:p>
          <a:p>
            <a:pPr marL="0" indent="0" algn="l"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8959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59832" y="116632"/>
            <a:ext cx="5474568" cy="864096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Rinne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Test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836712"/>
            <a:ext cx="7200800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0480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Preparation                                </a:t>
            </a:r>
            <a:endParaRPr lang="ar-IQ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071546"/>
            <a:ext cx="6591985" cy="4930494"/>
          </a:xfrm>
        </p:spPr>
        <p:txBody>
          <a:bodyPr>
            <a:normAutofit/>
          </a:bodyPr>
          <a:lstStyle/>
          <a:p>
            <a:pPr algn="l" rtl="0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Nurse</a:t>
            </a:r>
          </a:p>
          <a:p>
            <a:pPr algn="l" rtl="0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</a:t>
            </a:r>
          </a:p>
          <a:p>
            <a:pPr algn="l" rtl="0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Client </a:t>
            </a:r>
          </a:p>
          <a:p>
            <a:pPr algn="l" rtl="0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endParaRPr lang="ar-IQ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6309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8589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l" rtl="0">
              <a:lnSpc>
                <a:spcPct val="150000"/>
              </a:lnSpc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algn="l" rtl="0">
              <a:lnSpc>
                <a:spcPct val="150000"/>
              </a:lnSpc>
              <a:buNone/>
            </a:pPr>
            <a:r>
              <a:rPr lang="ar-IQ" sz="2000" b="1" dirty="0" smtClean="0">
                <a:solidFill>
                  <a:schemeClr val="tx1"/>
                </a:solidFill>
              </a:rPr>
              <a:t> (</a:t>
            </a:r>
            <a:r>
              <a:rPr lang="en-US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General Approach to assess (Ears</a:t>
            </a:r>
            <a:r>
              <a:rPr lang="en-US" sz="22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FACE )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Greet the patient and explain the assessment techniques  that using.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Use a quiet room that will be free from interruptions.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Ensured  that the light in the room provides sufficient brightness adequate observation of the patient.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Place the patient in an upright sitting position  or for patients  who cannot tolerated he sitting position  assess head so that   it can be rotated from side to  side    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Visualize the underlying structures during the assessment allow adequate description of findings.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Always compare right and left ears, as well as right and left  nose, sinuses, mouth, and throat  </a:t>
            </a:r>
            <a:r>
              <a:rPr lang="en-US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ect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endParaRPr lang="ar-IQ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5393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Autofit/>
          </a:bodyPr>
          <a:lstStyle/>
          <a:p>
            <a:pPr algn="l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             Head Assessment  </a:t>
            </a:r>
            <a:endParaRPr lang="ar-IQ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Inspection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</a:p>
          <a:p>
            <a:pPr algn="l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Symmetry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symmetrical </a:t>
            </a:r>
          </a:p>
          <a:p>
            <a:pPr algn="l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Shape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 Normocephalic  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 : </a:t>
            </a:r>
          </a:p>
          <a:p>
            <a:pPr algn="l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Hydrocephalic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enlargement of the head without  change facial </a:t>
            </a:r>
            <a:endParaRPr lang="ar-IQ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structure .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Acromegaly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enlargement of skull and  facial  bones cause by excessive secretion of  growth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hormone.</a:t>
            </a:r>
          </a:p>
          <a:p>
            <a:pPr marL="0" lvl="0" indent="0" algn="l" rtl="0">
              <a:buClr>
                <a:srgbClr val="A53010"/>
              </a:buClr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l" rtl="0">
              <a:buClr>
                <a:srgbClr val="A53010"/>
              </a:buClr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Scalp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should be intact, free of lesion and </a:t>
            </a:r>
            <a:r>
              <a:rPr lang="ar-IQ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laceration (wound)</a:t>
            </a:r>
            <a:endParaRPr lang="ar-IQ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algn="l">
              <a:buNone/>
            </a:pPr>
            <a:endParaRPr lang="ar-IQ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6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4657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Palpation :</a:t>
            </a:r>
            <a:endParaRPr lang="ar-IQ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47773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Palpate scalp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begin with frontal ,parietal, temporal and occipital</a:t>
            </a:r>
          </a:p>
          <a:p>
            <a:pPr algn="l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Normal skull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should be smooth ,no</a:t>
            </a:r>
          </a:p>
          <a:p>
            <a:pPr algn="l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tenderness and no masses</a:t>
            </a:r>
          </a:p>
          <a:p>
            <a:pPr algn="l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Assess temporal artery it should be smooth ,non tender pulse is within +1</a:t>
            </a:r>
          </a:p>
          <a:p>
            <a:pPr algn="l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Abnormal: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artery may be tender, hard consistency because of 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arteritis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ar-IQ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354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             Face </a:t>
            </a:r>
            <a:endParaRPr lang="ar-IQ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077200" cy="5098438"/>
          </a:xfrm>
        </p:spPr>
        <p:txBody>
          <a:bodyPr>
            <a:normAutofit/>
          </a:bodyPr>
          <a:lstStyle/>
          <a:p>
            <a:pPr algn="justLow" rtl="0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Inspection: </a:t>
            </a:r>
          </a:p>
          <a:p>
            <a:pPr algn="justLow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evenly white ,brown ,free of pigmentation  </a:t>
            </a:r>
          </a:p>
          <a:p>
            <a:pPr algn="justLow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Butterfly distributed on cheeks and nose</a:t>
            </a:r>
          </a:p>
          <a:p>
            <a:pPr algn="justLow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Shape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symmetry ,rounded ,oval or square</a:t>
            </a:r>
          </a:p>
          <a:p>
            <a:pPr algn="justLow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Hair distribution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evenly distributed on eye brow </a:t>
            </a:r>
          </a:p>
          <a:p>
            <a:pPr algn="justLow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Movement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ask client to close his eyes, clench his eye brow and elevate them , smile than puffy his cheeks it should be symmetry  </a:t>
            </a:r>
          </a:p>
          <a:p>
            <a:pPr algn="justLow" rtl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Low" rtl="0">
              <a:buNone/>
            </a:pPr>
            <a:endParaRPr lang="ar-IQ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2326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3896138"/>
            <a:ext cx="6591985" cy="2341173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Abnormal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tremors , affected eye cannot close completely with drooping of lip </a:t>
            </a:r>
          </a:p>
          <a:p>
            <a:pPr algn="l" rtl="0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Bell’s palsy) </a:t>
            </a:r>
            <a:endParaRPr lang="ar-IQ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32655"/>
            <a:ext cx="6048672" cy="338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4354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278296"/>
            <a:ext cx="6589199" cy="861391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Bell’s palsy</a:t>
            </a:r>
            <a:endParaRPr lang="ar-IQ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4313" y="1340768"/>
            <a:ext cx="8436159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9245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2_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1141</TotalTime>
  <Words>835</Words>
  <Application>Microsoft Office PowerPoint</Application>
  <PresentationFormat>عرض على الشاشة (3:4)‏</PresentationFormat>
  <Paragraphs>126</Paragraphs>
  <Slides>21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3</vt:i4>
      </vt:variant>
      <vt:variant>
        <vt:lpstr>عناوين الشرائح</vt:lpstr>
      </vt:variant>
      <vt:variant>
        <vt:i4>21</vt:i4>
      </vt:variant>
    </vt:vector>
  </HeadingPairs>
  <TitlesOfParts>
    <vt:vector size="24" baseType="lpstr">
      <vt:lpstr>Wisp</vt:lpstr>
      <vt:lpstr>1_Wisp</vt:lpstr>
      <vt:lpstr>2_Wisp</vt:lpstr>
      <vt:lpstr> Physical Examination of Head , Face &amp;Ear </vt:lpstr>
      <vt:lpstr>عرض تقديمي في PowerPoint</vt:lpstr>
      <vt:lpstr>              Preparation                                </vt:lpstr>
      <vt:lpstr>عرض تقديمي في PowerPoint</vt:lpstr>
      <vt:lpstr>               Head Assessment  </vt:lpstr>
      <vt:lpstr>                       Palpation :</vt:lpstr>
      <vt:lpstr>              Face </vt:lpstr>
      <vt:lpstr>عرض تقديمي في PowerPoint</vt:lpstr>
      <vt:lpstr>Bell’s palsy</vt:lpstr>
      <vt:lpstr>عرض تقديمي في PowerPoint</vt:lpstr>
      <vt:lpstr>      Equipment</vt:lpstr>
      <vt:lpstr>عرض تقديمي في PowerPoint</vt:lpstr>
      <vt:lpstr>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Weber Test </vt:lpstr>
      <vt:lpstr>Weber Test</vt:lpstr>
      <vt:lpstr>Rinne Test </vt:lpstr>
      <vt:lpstr>Rinne Test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Examination Ear, Nose, Mouth and Throat</dc:title>
  <dc:creator>Dr.SAHAR</dc:creator>
  <cp:lastModifiedBy>ببببببببببببببب</cp:lastModifiedBy>
  <cp:revision>124</cp:revision>
  <dcterms:created xsi:type="dcterms:W3CDTF">2011-10-29T17:48:05Z</dcterms:created>
  <dcterms:modified xsi:type="dcterms:W3CDTF">2023-01-08T06:30:04Z</dcterms:modified>
</cp:coreProperties>
</file>