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36" r:id="rId1"/>
    <p:sldMasterId id="2147483970" r:id="rId2"/>
  </p:sldMasterIdLst>
  <p:sldIdLst>
    <p:sldId id="256" r:id="rId3"/>
    <p:sldId id="282" r:id="rId4"/>
    <p:sldId id="290" r:id="rId5"/>
    <p:sldId id="268" r:id="rId6"/>
    <p:sldId id="272" r:id="rId7"/>
    <p:sldId id="269" r:id="rId8"/>
    <p:sldId id="270" r:id="rId9"/>
    <p:sldId id="279" r:id="rId10"/>
    <p:sldId id="277" r:id="rId11"/>
    <p:sldId id="274" r:id="rId12"/>
    <p:sldId id="278" r:id="rId13"/>
    <p:sldId id="292" r:id="rId14"/>
    <p:sldId id="293" r:id="rId15"/>
    <p:sldId id="295" r:id="rId16"/>
    <p:sldId id="294" r:id="rId17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139" autoAdjust="0"/>
    <p:restoredTop sz="94660"/>
  </p:normalViewPr>
  <p:slideViewPr>
    <p:cSldViewPr>
      <p:cViewPr>
        <p:scale>
          <a:sx n="72" d="100"/>
          <a:sy n="72" d="100"/>
        </p:scale>
        <p:origin x="-1350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04881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38868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5272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72229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9946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900059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10535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167159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73165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5637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249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47234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6842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5625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7509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8112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5846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F4E7ED"/>
                </a:solidFill>
              </a:rPr>
              <a:pPr/>
              <a:t>16/06/1444</a:t>
            </a:fld>
            <a:endParaRPr lang="ar-IQ">
              <a:solidFill>
                <a:srgbClr val="F4E7E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F4E7ED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F4E7ED"/>
                </a:solidFill>
              </a:rPr>
              <a:pPr/>
              <a:t>‹#›</a:t>
            </a:fld>
            <a:endParaRPr lang="ar-IQ">
              <a:solidFill>
                <a:srgbClr val="F4E7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3406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870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00325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0472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7447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540585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44440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579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4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63693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40207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40710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7139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25177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3118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4CBBD-6BBB-4037-ACFA-4D1881F6DC32}" type="datetimeFigureOut">
              <a:rPr lang="ar-IQ" smtClean="0"/>
              <a:pPr/>
              <a:t>16/06/1444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D39990F-F155-429B-8481-98F24A6A68A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67092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48" r:id="rId12"/>
    <p:sldLayoutId id="2147483949" r:id="rId13"/>
    <p:sldLayoutId id="2147483950" r:id="rId14"/>
    <p:sldLayoutId id="2147483951" r:id="rId15"/>
    <p:sldLayoutId id="2147483952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43D25-9111-4928-81A3-F41E9BC97BD0}" type="datetimeFigureOut">
              <a:rPr lang="ar-IQ" smtClean="0">
                <a:solidFill>
                  <a:srgbClr val="B13F9A"/>
                </a:solidFill>
              </a:rPr>
              <a:pPr/>
              <a:t>16/06/1444</a:t>
            </a:fld>
            <a:endParaRPr lang="ar-IQ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C34AC6-A550-45FE-90C6-6A4D9760CAF8}" type="slidenum">
              <a:rPr lang="ar-IQ" smtClean="0">
                <a:solidFill>
                  <a:srgbClr val="B13F9A"/>
                </a:solidFill>
              </a:rPr>
              <a:pPr/>
              <a:t>‹#›</a:t>
            </a:fld>
            <a:endParaRPr lang="ar-IQ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26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  <p:sldLayoutId id="2147483982" r:id="rId12"/>
    <p:sldLayoutId id="2147483983" r:id="rId13"/>
    <p:sldLayoutId id="2147483984" r:id="rId14"/>
    <p:sldLayoutId id="2147483985" r:id="rId15"/>
    <p:sldLayoutId id="2147483986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64705"/>
            <a:ext cx="8458200" cy="1296143"/>
          </a:xfrm>
        </p:spPr>
        <p:txBody>
          <a:bodyPr>
            <a:noAutofit/>
          </a:bodyPr>
          <a:lstStyle/>
          <a:p>
            <a:pPr algn="ctr"/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Physical Examination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>
                <a:latin typeface="Times New Roman" pitchFamily="18" charset="0"/>
                <a:cs typeface="Times New Roman" pitchFamily="18" charset="0"/>
              </a:rPr>
            </a:b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Nose, Mouth and Throat</a:t>
            </a:r>
            <a:endParaRPr lang="ar-IQ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2204864"/>
            <a:ext cx="7272808" cy="2376265"/>
          </a:xfrm>
        </p:spPr>
        <p:txBody>
          <a:bodyPr>
            <a:normAutofit fontScale="92500" lnSpcReduction="20000"/>
          </a:bodyPr>
          <a:lstStyle/>
          <a:p>
            <a:pPr algn="ctr"/>
            <a:endParaRPr lang="en-US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defTabSz="914400">
              <a:spcBef>
                <a:spcPts val="580"/>
              </a:spcBef>
              <a:buClr>
                <a:srgbClr val="D34817"/>
              </a:buClr>
              <a:buSzPct val="85000"/>
            </a:pPr>
            <a:r>
              <a:rPr lang="en-US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Assistant Lecturer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Alaa Hamza Hermis</a:t>
            </a:r>
            <a:endParaRPr lang="en-US" sz="3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Lecture -4- 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404664"/>
            <a:ext cx="8229600" cy="1152128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Inspect hard &amp; soft palate for the following:</a:t>
            </a:r>
            <a:b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ar-IQ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7975768" cy="5126890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Color &amp; consistency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hard palate is pale irregular while soft palate is pink and soft , spongy</a:t>
            </a:r>
          </a:p>
          <a:p>
            <a:pPr algn="l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Inspect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oropharynx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 the following:</a:t>
            </a:r>
          </a:p>
          <a:p>
            <a:pPr algn="l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Color :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pink</a:t>
            </a:r>
          </a:p>
          <a:p>
            <a:pPr algn="l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Landmarks :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Tonsillar pillars symmetrical;</a:t>
            </a:r>
          </a:p>
          <a:p>
            <a:pPr algn="l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tonsils present (unless surgically removed) &amp;</a:t>
            </a:r>
          </a:p>
          <a:p>
            <a:pPr algn="l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without exudates; uvula at midline &amp; rises on phonation.</a:t>
            </a:r>
            <a:endParaRPr lang="ar-IQ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571480"/>
            <a:ext cx="4248472" cy="620390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Grading of Tonsils : </a:t>
            </a:r>
          </a:p>
          <a:p>
            <a:pPr algn="l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tonsils not visible</a:t>
            </a:r>
          </a:p>
          <a:p>
            <a:pPr algn="l"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1+ 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tonsils are visible,</a:t>
            </a:r>
          </a:p>
          <a:p>
            <a:pPr algn="l">
              <a:buFont typeface="Wingdings" pitchFamily="2" charset="2"/>
              <a:buChar char="ü"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+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tonsils are between the pillars and uvula</a:t>
            </a:r>
          </a:p>
          <a:p>
            <a:pPr algn="l">
              <a:buFont typeface="Wingdings" pitchFamily="2" charset="2"/>
              <a:buChar char="ü"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+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tonsils are touching the uvula</a:t>
            </a:r>
          </a:p>
          <a:p>
            <a:pPr algn="l">
              <a:buFont typeface="Wingdings" pitchFamily="2" charset="2"/>
              <a:buChar char="ü"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+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tonsils extend to the midline of the              oropharynx.</a:t>
            </a:r>
            <a:endParaRPr lang="ar-IQ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ar-IQ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Dr.SAHAR\Pictures\tonsil_size_sm.gifrrrr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427984" y="571480"/>
            <a:ext cx="4716016" cy="628652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9" y="548680"/>
            <a:ext cx="7850832" cy="5832648"/>
          </a:xfrm>
        </p:spPr>
        <p:txBody>
          <a:bodyPr>
            <a:noAutofit/>
          </a:bodyPr>
          <a:lstStyle/>
          <a:p>
            <a:pPr algn="l" rtl="0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Nasal airflow   ( airway patency)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common method 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via which to formally assess nasal airflow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Place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thumb over the nostril not being assessed to occlude air flow.</a:t>
            </a:r>
          </a:p>
          <a:p>
            <a:pPr algn="l" rtl="0">
              <a:lnSpc>
                <a:spcPct val="150000"/>
              </a:lnSpc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Ask the patient to breath in through their nose and note the degree of airflow.</a:t>
            </a:r>
          </a:p>
          <a:p>
            <a:pPr algn="l" rtl="0">
              <a:lnSpc>
                <a:spcPct val="150000"/>
              </a:lnSpc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Repeat assessment on the other nostril, noting any difference in apparent airflow.</a:t>
            </a:r>
          </a:p>
          <a:p>
            <a:pPr algn="l" rtl="0">
              <a:lnSpc>
                <a:spcPct val="150000"/>
              </a:lnSpc>
            </a:pPr>
            <a:endParaRPr lang="ar-IQ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01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wheelReverse spokes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0"/>
            <a:ext cx="8928992" cy="6525344"/>
          </a:xfrm>
        </p:spPr>
        <p:txBody>
          <a:bodyPr>
            <a:noAutofit/>
          </a:bodyPr>
          <a:lstStyle/>
          <a:p>
            <a:pPr marL="0" indent="0" algn="l" rtl="0"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External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Look 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 the external surface of the nose noting: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Skin changes – </a:t>
            </a:r>
            <a:r>
              <a:rPr lang="en-US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e.g. skin lesions / erythema 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Note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any deviation in the nasal bones or cartilage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Internal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Ask the patient to look forwards, keeping their head in the neutral position.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Carefully elevate the tip of the nose with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thumb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so that the nasal cavity becomes visible. Use a pen torch or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otoscope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as a light source to externally illuminate the cavity.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Inspect the nasal mucosa for any abnormalities (</a:t>
            </a:r>
            <a:r>
              <a:rPr lang="en-US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including the septum).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Inspect and compare the nasal cavities alignment (</a:t>
            </a:r>
            <a:r>
              <a:rPr lang="en-US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note any </a:t>
            </a:r>
            <a:r>
              <a:rPr lang="en-US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septal</a:t>
            </a:r>
            <a:r>
              <a:rPr lang="en-US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deviation).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endParaRPr lang="ar-IQ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14281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Sinuses </a:t>
            </a:r>
            <a:endParaRPr lang="ar-IQ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958" y="1124744"/>
            <a:ext cx="3461458" cy="324035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268760"/>
            <a:ext cx="4464496" cy="31683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202" y="4365103"/>
            <a:ext cx="4715030" cy="2521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98847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32656"/>
            <a:ext cx="8352928" cy="6498367"/>
          </a:xfrm>
        </p:spPr>
      </p:pic>
    </p:spTree>
    <p:extLst>
      <p:ext uri="{BB962C8B-B14F-4D97-AF65-F5344CB8AC3E}">
        <p14:creationId xmlns:p14="http://schemas.microsoft.com/office/powerpoint/2010/main" val="21550310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801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Preparation                                </a:t>
            </a:r>
            <a:endParaRPr lang="ar-IQ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071546"/>
            <a:ext cx="6591985" cy="4930494"/>
          </a:xfrm>
        </p:spPr>
        <p:txBody>
          <a:bodyPr>
            <a:normAutofit/>
          </a:bodyPr>
          <a:lstStyle/>
          <a:p>
            <a:pPr algn="l" rtl="0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Nurse</a:t>
            </a:r>
          </a:p>
          <a:p>
            <a:pPr algn="l" rtl="0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Environment</a:t>
            </a:r>
          </a:p>
          <a:p>
            <a:pPr algn="l" rtl="0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Client </a:t>
            </a:r>
          </a:p>
          <a:p>
            <a:pPr algn="l" rtl="0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Equipment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endParaRPr lang="ar-IQ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63090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8589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l" rtl="0">
              <a:lnSpc>
                <a:spcPct val="150000"/>
              </a:lnSpc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algn="l" rtl="0">
              <a:lnSpc>
                <a:spcPct val="150000"/>
              </a:lnSpc>
              <a:buNone/>
            </a:pPr>
            <a:r>
              <a:rPr lang="ar-IQ" sz="2000" b="1" dirty="0" smtClean="0">
                <a:solidFill>
                  <a:schemeClr val="tx1"/>
                </a:solidFill>
              </a:rPr>
              <a:t> (</a:t>
            </a:r>
            <a:r>
              <a:rPr lang="en-US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General Approach to assess ( Nose, Mouth, and Throat)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Greet the patient and explain the assessment techniques  that using.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Use a quiet room that will be free from interruptions.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Ensured  that the light in the room provides sufficient brightness adequate observation of the patient.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Place the patient in an upright sitting position  or for patients  who cannot tolerated he sitting position  assess head so that   it can be rotated from side to  side     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Visualize the underlying structures during the assessment allow adequate description of findings.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Always compare right and left ears, as well as right and left  nose, sinuses, mouth, and throat  </a:t>
            </a:r>
            <a:r>
              <a:rPr lang="en-US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ect</a:t>
            </a:r>
            <a:r>
              <a:rPr lang="en-US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endParaRPr lang="ar-IQ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53930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715200" cy="864096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Mouth &amp; Oropharynx</a:t>
            </a:r>
            <a:b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ar-IQ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500594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Equipment Needed</a:t>
            </a:r>
          </a:p>
          <a:p>
            <a:pPr algn="l" rtl="0"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Penlight</a:t>
            </a:r>
          </a:p>
          <a:p>
            <a:pPr algn="l" rtl="0"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Tongue blade</a:t>
            </a:r>
          </a:p>
          <a:p>
            <a:pPr algn="l" rtl="0"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Small gauze (2*2)</a:t>
            </a:r>
          </a:p>
          <a:p>
            <a:pPr algn="l" rtl="0">
              <a:buNone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Clean gloves</a:t>
            </a:r>
            <a:endParaRPr lang="ar-IQ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56688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Preparation:</a:t>
            </a:r>
            <a:b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Position the client sitting up straight with his \her head at your eye level.</a:t>
            </a:r>
            <a:b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Remove client's dentures if available</a:t>
            </a:r>
            <a:endParaRPr lang="ar-IQ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643182"/>
            <a:ext cx="4038600" cy="413220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Subjective data:</a:t>
            </a:r>
          </a:p>
          <a:p>
            <a:pPr algn="l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I. Sores &amp; Lesions</a:t>
            </a:r>
          </a:p>
          <a:p>
            <a:pPr algn="l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2.Sore Throat</a:t>
            </a:r>
          </a:p>
          <a:p>
            <a:pPr algn="l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Bleeding gum. </a:t>
            </a:r>
          </a:p>
          <a:p>
            <a:pPr algn="l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Toothache</a:t>
            </a:r>
          </a:p>
          <a:p>
            <a:pPr algn="l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Hoarseness</a:t>
            </a:r>
          </a:p>
          <a:p>
            <a:endParaRPr lang="ar-IQ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71744"/>
            <a:ext cx="4038600" cy="4203643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Dysphagia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Altered taste</a:t>
            </a:r>
          </a:p>
          <a:p>
            <a:pPr algn="l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 Smoking, Alcohol</a:t>
            </a:r>
          </a:p>
          <a:p>
            <a:pPr algn="l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consumption</a:t>
            </a:r>
          </a:p>
          <a:p>
            <a:pPr algn="l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9. Self-care behaviors, dental care pattern, dentures or appliances</a:t>
            </a:r>
            <a:endParaRPr lang="ar-IQ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ar-IQ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714512"/>
          </a:xfrm>
        </p:spPr>
        <p:txBody>
          <a:bodyPr>
            <a:normAutofit/>
          </a:bodyPr>
          <a:lstStyle/>
          <a:p>
            <a:r>
              <a:rPr lang="en-US" sz="2400" smtClean="0"/>
              <a:t>.</a:t>
            </a:r>
            <a:endParaRPr lang="ar-IQ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85896"/>
          </a:xfrm>
        </p:spPr>
        <p:txBody>
          <a:bodyPr>
            <a:normAutofit fontScale="92500" lnSpcReduction="10000"/>
          </a:bodyPr>
          <a:lstStyle/>
          <a:p>
            <a:pPr algn="l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Inspection &amp; palpation lips</a:t>
            </a:r>
          </a:p>
          <a:p>
            <a:pPr algn="l">
              <a:buNone/>
            </a:pPr>
            <a:r>
              <a:rPr lang="ar-IQ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Normal Findings</a:t>
            </a:r>
          </a:p>
          <a:p>
            <a:pPr algn="l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Color: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white skin Pink , in dark skin: may have bluish hue</a:t>
            </a:r>
          </a:p>
          <a:p>
            <a:pPr algn="l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 freckle like pigmentation.</a:t>
            </a:r>
          </a:p>
          <a:p>
            <a:pPr algn="l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Movement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symmetrical during  smile , open and close . No lesions, swelling, drooping , its moist and smooth </a:t>
            </a:r>
          </a:p>
          <a:p>
            <a:pPr algn="l">
              <a:buNone/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Wearing gloves, inspect &amp; palpate lips for the following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 rtl="0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The patient's teeth should be clean with no decay, appear white and shiny smooth surfaces and edges.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Adults should have a total of 32 teeth with 16 teeth in each arch. Children by the age of 2 1/2 have a total of 20 teeth with 10 in each arch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Abnormal findings</a:t>
            </a:r>
          </a:p>
          <a:p>
            <a:pPr algn="l" rtl="0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Missing teeth, loose or broken teeth and misaligned teeth</a:t>
            </a:r>
          </a:p>
          <a:p>
            <a:pPr algn="l">
              <a:buNone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IQ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930900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Wearing gloves, inspect &amp; palpate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buccal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mucosa for the following:</a:t>
            </a:r>
          </a:p>
          <a:p>
            <a:pPr algn="l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Color: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Pink (increased pigmentation often noted in dark- skinned client</a:t>
            </a:r>
          </a:p>
          <a:p>
            <a:pPr algn="l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Consistency :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Smooth, moist, without lesions</a:t>
            </a:r>
          </a:p>
          <a:p>
            <a:pPr algn="l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Landmarks :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Parotid 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duct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openings are seen small papilla located near upper second molar  </a:t>
            </a:r>
          </a:p>
          <a:p>
            <a:pPr algn="l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Retract client's lips to inspect &amp; palpate gums for the following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>
              <a:buNone/>
            </a:pPr>
            <a:r>
              <a:rPr lang="ar-IQ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Color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pink</a:t>
            </a:r>
          </a:p>
          <a:p>
            <a:pPr algn="l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Consistency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:Moist, free of lesion and ulcer ,pale or yellow defined in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gingivitis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ar-IQ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931618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Inspect protruded tongue for the following:</a:t>
            </a:r>
          </a:p>
          <a:p>
            <a:pPr algn="l" rtl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Symmetry &amp; texture and color  moist; papillae present; symmetrical appearance; midline fissure present , pink ,smooth </a:t>
            </a:r>
          </a:p>
          <a:p>
            <a:pPr algn="l" rtl="0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Inspect ventral surface of the tongue &amp; mouth floor for the following:</a:t>
            </a:r>
          </a:p>
          <a:p>
            <a:pPr algn="l" rtl="0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Color: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pink slightly pale</a:t>
            </a:r>
          </a:p>
          <a:p>
            <a:pPr algn="l" rtl="0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Landmarks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Submandibular duct openings are located on both sides of the frenulum , tongue is free of lesions or increased redness; frenulum is centered.</a:t>
            </a:r>
          </a:p>
          <a:p>
            <a:pPr algn="l" rtl="0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Palpate  inspected the site of tongue: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pink , moist ,free of lesion and ulcer </a:t>
            </a:r>
            <a:endParaRPr lang="ar-IQ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rtl="0"/>
            <a:endParaRPr lang="ar-IQ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عنصر نائب للمحتوى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8784976" cy="6624736"/>
          </a:xfrm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2_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1088</TotalTime>
  <Words>661</Words>
  <Application>Microsoft Office PowerPoint</Application>
  <PresentationFormat>عرض على الشاشة (3:4)‏</PresentationFormat>
  <Paragraphs>91</Paragraphs>
  <Slides>15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2</vt:i4>
      </vt:variant>
      <vt:variant>
        <vt:lpstr>عناوين الشرائح</vt:lpstr>
      </vt:variant>
      <vt:variant>
        <vt:i4>15</vt:i4>
      </vt:variant>
    </vt:vector>
  </HeadingPairs>
  <TitlesOfParts>
    <vt:vector size="17" baseType="lpstr">
      <vt:lpstr>Wisp</vt:lpstr>
      <vt:lpstr>2_Wisp</vt:lpstr>
      <vt:lpstr>Physical Examination  Nose, Mouth and Throat</vt:lpstr>
      <vt:lpstr>              Preparation                                </vt:lpstr>
      <vt:lpstr>عرض تقديمي في PowerPoint</vt:lpstr>
      <vt:lpstr>         Mouth &amp; Oropharynx </vt:lpstr>
      <vt:lpstr>          Preparation: 1. Position the client sitting up straight with his \her head at your eye level. 2. Remove client's dentures if available</vt:lpstr>
      <vt:lpstr>.</vt:lpstr>
      <vt:lpstr>عرض تقديمي في PowerPoint</vt:lpstr>
      <vt:lpstr>عرض تقديمي في PowerPoint</vt:lpstr>
      <vt:lpstr>عرض تقديمي في PowerPoint</vt:lpstr>
      <vt:lpstr>         Inspect hard &amp; soft palate for the following: </vt:lpstr>
      <vt:lpstr>عرض تقديمي في PowerPoint</vt:lpstr>
      <vt:lpstr>عرض تقديمي في PowerPoint</vt:lpstr>
      <vt:lpstr>عرض تقديمي في PowerPoint</vt:lpstr>
      <vt:lpstr>Sinuses 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Examination Ear, Nose, Mouth and Throat</dc:title>
  <dc:creator>Dr.SAHAR</dc:creator>
  <cp:lastModifiedBy>ببببببببببببببب</cp:lastModifiedBy>
  <cp:revision>107</cp:revision>
  <dcterms:created xsi:type="dcterms:W3CDTF">2011-10-29T17:48:05Z</dcterms:created>
  <dcterms:modified xsi:type="dcterms:W3CDTF">2023-01-08T06:32:04Z</dcterms:modified>
</cp:coreProperties>
</file>