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81" r:id="rId8"/>
    <p:sldId id="270" r:id="rId9"/>
    <p:sldId id="264" r:id="rId10"/>
    <p:sldId id="265" r:id="rId11"/>
    <p:sldId id="282" r:id="rId12"/>
    <p:sldId id="266" r:id="rId13"/>
    <p:sldId id="271" r:id="rId14"/>
    <p:sldId id="280" r:id="rId15"/>
    <p:sldId id="276" r:id="rId16"/>
    <p:sldId id="283" r:id="rId17"/>
    <p:sldId id="278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2" d="100"/>
          <a:sy n="72" d="100"/>
        </p:scale>
        <p:origin x="-124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79CF-717E-4F84-9E04-BEE854958E09}" type="datetimeFigureOut">
              <a:rPr lang="ar-IQ" smtClean="0"/>
              <a:pPr/>
              <a:t>16/06/1444</a:t>
            </a:fld>
            <a:endParaRPr lang="ar-IQ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439D-F36D-49B4-A868-94D6AC231383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79CF-717E-4F84-9E04-BEE854958E09}" type="datetimeFigureOut">
              <a:rPr lang="ar-IQ" smtClean="0"/>
              <a:pPr/>
              <a:t>16/06/1444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439D-F36D-49B4-A868-94D6AC23138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79CF-717E-4F84-9E04-BEE854958E09}" type="datetimeFigureOut">
              <a:rPr lang="ar-IQ" smtClean="0"/>
              <a:pPr/>
              <a:t>16/06/1444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439D-F36D-49B4-A868-94D6AC23138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79CF-717E-4F84-9E04-BEE854958E09}" type="datetimeFigureOut">
              <a:rPr lang="ar-IQ" smtClean="0"/>
              <a:pPr/>
              <a:t>16/06/1444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439D-F36D-49B4-A868-94D6AC23138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79CF-717E-4F84-9E04-BEE854958E09}" type="datetimeFigureOut">
              <a:rPr lang="ar-IQ" smtClean="0"/>
              <a:pPr/>
              <a:t>16/06/1444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439D-F36D-49B4-A868-94D6AC231383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79CF-717E-4F84-9E04-BEE854958E09}" type="datetimeFigureOut">
              <a:rPr lang="ar-IQ" smtClean="0"/>
              <a:pPr/>
              <a:t>16/06/1444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439D-F36D-49B4-A868-94D6AC23138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79CF-717E-4F84-9E04-BEE854958E09}" type="datetimeFigureOut">
              <a:rPr lang="ar-IQ" smtClean="0"/>
              <a:pPr/>
              <a:t>16/06/1444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439D-F36D-49B4-A868-94D6AC23138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79CF-717E-4F84-9E04-BEE854958E09}" type="datetimeFigureOut">
              <a:rPr lang="ar-IQ" smtClean="0"/>
              <a:pPr/>
              <a:t>16/06/1444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439D-F36D-49B4-A868-94D6AC23138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79CF-717E-4F84-9E04-BEE854958E09}" type="datetimeFigureOut">
              <a:rPr lang="ar-IQ" smtClean="0"/>
              <a:pPr/>
              <a:t>16/06/1444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439D-F36D-49B4-A868-94D6AC231383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79CF-717E-4F84-9E04-BEE854958E09}" type="datetimeFigureOut">
              <a:rPr lang="ar-IQ" smtClean="0"/>
              <a:pPr/>
              <a:t>16/06/1444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439D-F36D-49B4-A868-94D6AC23138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79CF-717E-4F84-9E04-BEE854958E09}" type="datetimeFigureOut">
              <a:rPr lang="ar-IQ" smtClean="0"/>
              <a:pPr/>
              <a:t>16/06/1444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439D-F36D-49B4-A868-94D6AC231383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/>
              <a:t>Click icon to add picture</a:t>
            </a:r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duotone>
              <a:schemeClr val="bg2">
                <a:shade val="9000"/>
                <a:satMod val="300000"/>
              </a:schemeClr>
              <a:schemeClr val="bg2">
                <a:tint val="90000"/>
                <a:satMod val="225000"/>
              </a:schemeClr>
            </a:duotone>
            <a:lum/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08579CF-717E-4F84-9E04-BEE854958E09}" type="datetimeFigureOut">
              <a:rPr lang="ar-IQ" smtClean="0"/>
              <a:pPr/>
              <a:t>16/06/1444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IQ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35A439D-F36D-49B4-A868-94D6AC231383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359898"/>
            <a:ext cx="7723584" cy="1472184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Eye Assessment </a:t>
            </a:r>
            <a:endParaRPr lang="ar-IQ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645024"/>
            <a:ext cx="6624736" cy="2783160"/>
          </a:xfrm>
        </p:spPr>
        <p:txBody>
          <a:bodyPr>
            <a:normAutofit/>
          </a:bodyPr>
          <a:lstStyle/>
          <a:p>
            <a:pPr marL="0" lvl="0" algn="ctr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Assistant Lecturer</a:t>
            </a:r>
          </a:p>
          <a:p>
            <a:pPr marL="0" lvl="0" algn="ctr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Alaa Hamza Hermis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algn="ctr" defTabSz="457200">
              <a:spcBef>
                <a:spcPts val="1000"/>
              </a:spcBef>
              <a:buClr>
                <a:srgbClr val="A53010"/>
              </a:buClr>
              <a:buSzTx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Lecture -5- </a:t>
            </a:r>
          </a:p>
        </p:txBody>
      </p:sp>
      <p:pic>
        <p:nvPicPr>
          <p:cNvPr id="4" name="Picture 3" descr="C:\Users\Dr.SAHAR\Pictures\AMFKXPHCAB86L7VCAK0W8C3CAMPIGFRCAOFM2PACA8Z75VICAZO1AYWCABII1KTCA8BUU42CAEEQ2NZCAAF7Q00CASKD1R3CARP6YY5CAXQ9TZUCA8DG7U1CAX7UWB7CAF54FXBCAG3HCK3CAZ1S22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60648"/>
            <a:ext cx="2808312" cy="29523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960" y="404664"/>
            <a:ext cx="7818072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Assess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Lacrimal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Gland Sac and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Nasolacrimal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duct </a:t>
            </a:r>
            <a:endParaRPr lang="ar-IQ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616" y="1700808"/>
            <a:ext cx="7818072" cy="4547592"/>
          </a:xfrm>
        </p:spPr>
        <p:txBody>
          <a:bodyPr/>
          <a:lstStyle/>
          <a:p>
            <a:pPr algn="l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Inspect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use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index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palpate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Free of edema ,no tenderness ,no excessive tearing</a:t>
            </a:r>
          </a:p>
          <a:p>
            <a:pPr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Lacrimal gland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outer eye canthus</a:t>
            </a:r>
          </a:p>
          <a:p>
            <a:pPr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Lacrimal sac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duct  inner canthus of eye   </a:t>
            </a:r>
          </a:p>
          <a:p>
            <a:pPr algn="l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 center\Desktop\Screenshot_٢٠٢١-١١-١٥-٠٢-٣٨-٣٤-1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232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88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Exteraoccular Muscle Test </a:t>
            </a:r>
            <a:endParaRPr lang="ar-IQ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1268760"/>
            <a:ext cx="7962088" cy="4979640"/>
          </a:xfrm>
        </p:spPr>
        <p:txBody>
          <a:bodyPr/>
          <a:lstStyle/>
          <a:p>
            <a:pPr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Stand direct in front of the client use penlight within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1ft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distance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(30 cm)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ask the client to follow the object move toward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cardinal direction . Normal finding both eye coordinated movement </a:t>
            </a:r>
          </a:p>
          <a:p>
            <a:pPr algn="l" rtl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Abnormal: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eye fail to follow the object squint and strabismus ( cross –eye)</a:t>
            </a:r>
          </a:p>
          <a:p>
            <a:pPr algn="l" rtl="0">
              <a:buNone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Nystagmus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  caused by nerve impairment   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71480"/>
            <a:ext cx="7498080" cy="5676920"/>
          </a:xfrm>
        </p:spPr>
        <p:txBody>
          <a:bodyPr>
            <a:noAutofit/>
          </a:bodyPr>
          <a:lstStyle/>
          <a:p>
            <a:pPr algn="justLow" rtl="0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How is visual field testing done?</a:t>
            </a:r>
          </a:p>
          <a:p>
            <a:pPr algn="justLow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Visual field testing is performed on one eye at a time, with the opposite eye completely covered to avoid errors. </a:t>
            </a:r>
          </a:p>
          <a:p>
            <a:pPr algn="justLow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In all testing, the patient must look straight ahead at all times in order to avoid testing the central vision rather than the periphery. </a:t>
            </a:r>
          </a:p>
          <a:p>
            <a:pPr algn="justLow" rtl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buNone/>
            </a:pP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500042"/>
            <a:ext cx="7818072" cy="5748358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reasons for this test are the following :</a:t>
            </a:r>
          </a:p>
          <a:p>
            <a:pPr algn="l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* visual field testing is useful screening for glaucoma.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*testing patient with glaucoma for treatment response.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*screening and testing for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lid droop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ptosis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particularly for insurance approval of lid lift surgical procedures.</a:t>
            </a:r>
          </a:p>
          <a:p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Visual acuity:</a:t>
            </a:r>
            <a:endParaRPr lang="ar-IQ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85860"/>
            <a:ext cx="7498080" cy="4962540"/>
          </a:xfrm>
        </p:spPr>
        <p:txBody>
          <a:bodyPr/>
          <a:lstStyle/>
          <a:p>
            <a:pPr algn="l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Near vision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within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30-36cm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distance ask the client to read newspaper or magazine with keeping glass or lenses</a:t>
            </a:r>
          </a:p>
          <a:p>
            <a:pPr algn="l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Dr.SAHAR\Picture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643314"/>
            <a:ext cx="2286000" cy="2057404"/>
          </a:xfrm>
          <a:prstGeom prst="rect">
            <a:avLst/>
          </a:prstGeom>
          <a:noFill/>
        </p:spPr>
      </p:pic>
      <p:pic>
        <p:nvPicPr>
          <p:cNvPr id="7" name="Picture 5" descr="C:\Users\Dr.SAHAR\Pictures\11901r_lg-250x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286124"/>
            <a:ext cx="2571768" cy="281464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48860" y="195125"/>
            <a:ext cx="7498080" cy="713595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Snellen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Chart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7B6C092D-2E4D-5398-58C2-382E40F8B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0625"/>
            <a:ext cx="8496943" cy="54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9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88640"/>
            <a:ext cx="7962088" cy="648072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Distance vision test </a:t>
            </a:r>
          </a:p>
          <a:p>
            <a:pPr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within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20 feet or 6 meter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by using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snellen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chart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client read the chart line from top to bottom .</a:t>
            </a:r>
          </a:p>
          <a:p>
            <a:pPr algn="l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First number 20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indicate the distance</a:t>
            </a:r>
          </a:p>
          <a:p>
            <a:pPr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Between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chart &amp;client</a:t>
            </a:r>
          </a:p>
          <a:p>
            <a:pPr algn="l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Second number 20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indicate </a:t>
            </a:r>
          </a:p>
          <a:p>
            <a:pPr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distance that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normal </a:t>
            </a:r>
          </a:p>
          <a:p>
            <a:pPr algn="l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Eye can read</a:t>
            </a:r>
          </a:p>
          <a:p>
            <a:pPr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Glass and lenses kept    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Dr.SAHAR\Pictures\AJ64LITCAM39RANCANA0BRZCAIYBX2LCAYGPTJ8CA3MLJLFCA6M962WCARWSF17CAZKO8NECAQFB3M0CAK2FS53CAUS5ZVXCAZIXWRWCA51I5PTCARI7JQNCAZNS4GUCA3IMI1ICALD3PB8CAHAG0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485" y="2924944"/>
            <a:ext cx="2317936" cy="33843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16632"/>
            <a:ext cx="7962088" cy="6408712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Distance from the chart </a:t>
            </a:r>
          </a:p>
          <a:p>
            <a:pPr algn="l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D  (Distant)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the evaluation done at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20 feet (or 6 meters).</a:t>
            </a:r>
          </a:p>
          <a:p>
            <a:pPr algn="l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N  (Near)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the evaluation done at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14 inches (or 36 cm).</a:t>
            </a:r>
          </a:p>
          <a:p>
            <a:pPr algn="l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Eye evaluated </a:t>
            </a:r>
          </a:p>
          <a:p>
            <a:pPr lvl="1" algn="l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(Latin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oculus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dexter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for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right eye.</a:t>
            </a:r>
          </a:p>
          <a:p>
            <a:pPr lvl="1" algn="l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(Latin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oculus sinister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for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left eye.</a:t>
            </a:r>
          </a:p>
          <a:p>
            <a:pPr lvl="1" algn="l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(Latin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oculi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uterque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for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both eyes.</a:t>
            </a:r>
          </a:p>
          <a:p>
            <a:pPr lvl="1" algn="l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CC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(Latin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cum correctors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with correctors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l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SC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(Latin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sine correctors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without correctors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582594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Performing functional vision test</a:t>
            </a:r>
            <a:endParaRPr lang="ar-IQ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928670"/>
            <a:ext cx="7818072" cy="5668682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light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perception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penlight from lateral than off ask client about light if he 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recognize documentation :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LP+</a:t>
            </a:r>
          </a:p>
          <a:p>
            <a:pPr algn="l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Hand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within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30 cm 1 feet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move hand back ,front than stop ask client when it stopped doc: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H\M 1ft +</a:t>
            </a:r>
          </a:p>
          <a:p>
            <a:pPr algn="l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Counting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finger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within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30 cm or 1 ft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ask the client number of finger doc: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F\C+  </a:t>
            </a:r>
          </a:p>
          <a:p>
            <a:pPr algn="l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1538" y="642918"/>
            <a:ext cx="7615262" cy="5364373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Objectives: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students will be able to: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Demonstrate the ability to safely &amp;                 accurately complete a comprehensive          examination of the eye.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Demonstrate the ability to accurately             document eye assessment data in                organized manner.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60648"/>
            <a:ext cx="7848872" cy="6264696"/>
          </a:xfrm>
        </p:spPr>
        <p:txBody>
          <a:bodyPr/>
          <a:lstStyle/>
          <a:p>
            <a:pPr algn="l"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Ophthalmoscope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lighted instrument, one of the most important tools for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examining the optic disc.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Normal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orange to pink with vessel appearance</a:t>
            </a:r>
          </a:p>
          <a:p>
            <a:pPr algn="l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Abnormal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pale red spot  </a:t>
            </a:r>
          </a:p>
          <a:p>
            <a:pPr algn="l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Dr.SAHAR\Pictures\AXEUQCWCAEBCR8TCAU6BCF2CA03IVM1CAJD8MXOCAC8FQMQCA1541RHCAV0WETOCA4SGEMWCA8WG34VCAX9UNSBCALUAYWZCALZII2YCAFZAA1BCAES32P5CAJ3RYSCCAK1REEECA1I27HQCAAX1V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786189"/>
            <a:ext cx="3286148" cy="220504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4414" y="260648"/>
            <a:ext cx="7472386" cy="5746643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Equipment Needed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 . Snellen Chart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2. Near-vision chart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3. Cover card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4. Penlight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5. Ophthalmoscope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6. Ruler</a:t>
            </a:r>
            <a:endParaRPr lang="ar-IQ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616" y="332656"/>
            <a:ext cx="7704856" cy="612068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Subjective data:</a:t>
            </a:r>
          </a:p>
          <a:p>
            <a:pPr algn="l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Vision difficulty (decrease acuity) </a:t>
            </a:r>
          </a:p>
          <a:p>
            <a:pPr algn="l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Redness, swelling </a:t>
            </a:r>
          </a:p>
          <a:p>
            <a:pPr algn="l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Glaucoma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(blurring, blind spots)</a:t>
            </a:r>
          </a:p>
          <a:p>
            <a:pPr algn="l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Pain </a:t>
            </a:r>
          </a:p>
          <a:p>
            <a:pPr algn="l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Watering, discharge </a:t>
            </a:r>
          </a:p>
          <a:p>
            <a:pPr algn="l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Use of glasses or contact lenses</a:t>
            </a:r>
          </a:p>
          <a:p>
            <a:pPr algn="l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Strabismus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diplopia (Double Vision) </a:t>
            </a:r>
          </a:p>
          <a:p>
            <a:pPr algn="l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Past history of ocular problems </a:t>
            </a:r>
          </a:p>
          <a:p>
            <a:pPr algn="l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Self-care behaviors</a:t>
            </a:r>
            <a:endParaRPr lang="ar-IQ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6748" y="116632"/>
            <a:ext cx="7472386" cy="72008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External Eye Structures:</a:t>
            </a:r>
            <a:endParaRPr lang="ar-IQ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1538" y="908720"/>
            <a:ext cx="7892950" cy="5832648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Eye brow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for shape, movement , hair distribution : normal finding revealed symmetrical in shape intact  skin and evenly hair distribution , symmetrical movement</a:t>
            </a:r>
          </a:p>
          <a:p>
            <a:pPr algn="l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Eye lashes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evenly hair distribution ,curl directed outward</a:t>
            </a:r>
          </a:p>
          <a:p>
            <a:pPr algn="l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None/>
            </a:pP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Eye lids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inspect for color ,lesion and movement : color same as the face no discoloration , free of lesion and discharge when lids closed it should be symmetrical complete , sclera not visible     </a:t>
            </a:r>
            <a:endParaRPr lang="ar-IQ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188640"/>
            <a:ext cx="7964388" cy="5818651"/>
          </a:xfrm>
        </p:spPr>
        <p:txBody>
          <a:bodyPr>
            <a:noAutofit/>
          </a:bodyPr>
          <a:lstStyle/>
          <a:p>
            <a:pPr algn="l" rtl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Assess bulbar conjunctiva ( cover the eye ball and sclera 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transparent ,sclera white or yellow.  capillary appears free of lesion</a:t>
            </a:r>
          </a:p>
          <a:p>
            <a:pPr marL="82296" indent="0" algn="l" rtl="0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( retract)</a:t>
            </a:r>
          </a:p>
          <a:p>
            <a:pPr algn="l" rtl="0"/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Assess palpebral conjunctiva line the eye lid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normal finding pink to red ,shiny smooth free of discharge and lesion</a:t>
            </a:r>
            <a:r>
              <a:rPr lang="ar-IQ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 center\Desktop\Screenshot_٢٠٢١-١١-١٥-٠١-٥٦-٤٠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8" y="0"/>
            <a:ext cx="91500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45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320"/>
            <a:ext cx="8064896" cy="171452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using gauze or cotton touch the client cornea blinking indicate that the trigeminal (5</a:t>
            </a:r>
            <a:r>
              <a:rPr lang="en-US" sz="36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nerve is intact</a:t>
            </a:r>
            <a:b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ar-IQ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7488832" cy="460851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100" y="357166"/>
            <a:ext cx="7686700" cy="6000792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Inspect pupil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black in color , equal in size normally 3-7mm in diameter and round ,iris flat and rounded </a:t>
            </a:r>
          </a:p>
          <a:p>
            <a:pPr algn="l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Assess pupil for:</a:t>
            </a:r>
          </a:p>
          <a:p>
            <a:pPr algn="l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Direct reaction to light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pupil constrict </a:t>
            </a:r>
          </a:p>
          <a:p>
            <a:pPr algn="l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 penlight) </a:t>
            </a:r>
          </a:p>
          <a:p>
            <a:pPr algn="l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Reaction to Accommodation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Penlight placed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10cm or 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near nose bridge , normal finding pupil constrict when looking on </a:t>
            </a:r>
            <a:r>
              <a:rPr lang="ar-IQ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near object and dilated on far object. </a:t>
            </a:r>
          </a:p>
          <a:p>
            <a:pPr algn="l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Documentation: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PERRLA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pupils equal round reacting to light and accommodation)</a:t>
            </a:r>
          </a:p>
          <a:p>
            <a:pPr algn="l">
              <a:buNone/>
            </a:pP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665</TotalTime>
  <Words>738</Words>
  <Application>Microsoft Office PowerPoint</Application>
  <PresentationFormat>عرض على الشاشة (3:4)‏</PresentationFormat>
  <Paragraphs>104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Solstice</vt:lpstr>
      <vt:lpstr>Eye Assessment </vt:lpstr>
      <vt:lpstr>عرض تقديمي في PowerPoint</vt:lpstr>
      <vt:lpstr>عرض تقديمي في PowerPoint</vt:lpstr>
      <vt:lpstr>عرض تقديمي في PowerPoint</vt:lpstr>
      <vt:lpstr>External Eye Structures:</vt:lpstr>
      <vt:lpstr>عرض تقديمي في PowerPoint</vt:lpstr>
      <vt:lpstr>عرض تقديمي في PowerPoint</vt:lpstr>
      <vt:lpstr>By using gauze or cotton touch the client cornea blinking indicate that the trigeminal (5th) nerve is intact </vt:lpstr>
      <vt:lpstr>عرض تقديمي في PowerPoint</vt:lpstr>
      <vt:lpstr>Assess Lacrimal Gland Sac and Nasolacrimal duct </vt:lpstr>
      <vt:lpstr>عرض تقديمي في PowerPoint</vt:lpstr>
      <vt:lpstr>Exteraoccular Muscle Test </vt:lpstr>
      <vt:lpstr>عرض تقديمي في PowerPoint</vt:lpstr>
      <vt:lpstr>عرض تقديمي في PowerPoint</vt:lpstr>
      <vt:lpstr>Visual acuity:</vt:lpstr>
      <vt:lpstr>Snellen Chart </vt:lpstr>
      <vt:lpstr>عرض تقديمي في PowerPoint</vt:lpstr>
      <vt:lpstr>عرض تقديمي في PowerPoint</vt:lpstr>
      <vt:lpstr>Performing functional vision test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 Assessment</dc:title>
  <dc:creator>Dr.SAHAR</dc:creator>
  <cp:lastModifiedBy>ببببببببببببببب</cp:lastModifiedBy>
  <cp:revision>98</cp:revision>
  <dcterms:created xsi:type="dcterms:W3CDTF">2011-11-02T17:41:27Z</dcterms:created>
  <dcterms:modified xsi:type="dcterms:W3CDTF">2023-01-08T06:32:43Z</dcterms:modified>
</cp:coreProperties>
</file>