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5" r:id="rId4"/>
    <p:sldId id="257" r:id="rId5"/>
    <p:sldId id="258" r:id="rId6"/>
    <p:sldId id="259" r:id="rId7"/>
    <p:sldId id="266" r:id="rId8"/>
    <p:sldId id="267" r:id="rId9"/>
    <p:sldId id="260" r:id="rId10"/>
    <p:sldId id="291" r:id="rId11"/>
    <p:sldId id="261" r:id="rId12"/>
    <p:sldId id="262" r:id="rId13"/>
    <p:sldId id="263" r:id="rId14"/>
    <p:sldId id="264" r:id="rId15"/>
    <p:sldId id="277" r:id="rId16"/>
    <p:sldId id="282" r:id="rId17"/>
    <p:sldId id="283" r:id="rId18"/>
    <p:sldId id="285" r:id="rId19"/>
    <p:sldId id="284" r:id="rId20"/>
    <p:sldId id="286" r:id="rId21"/>
    <p:sldId id="278" r:id="rId22"/>
    <p:sldId id="27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72" y="1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2B54A9-1BBC-400B-B291-A2FFF63D779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C645A2-003F-44F3-880D-D555942745A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C62B54A9-1BBC-400B-B291-A2FFF63D779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C645A2-003F-44F3-880D-D555942745A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C62B54A9-1BBC-400B-B291-A2FFF63D779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C645A2-003F-44F3-880D-D555942745A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C62B54A9-1BBC-400B-B291-A2FFF63D779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C645A2-003F-44F3-880D-D555942745A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C62B54A9-1BBC-400B-B291-A2FFF63D779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C645A2-003F-44F3-880D-D555942745A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C62B54A9-1BBC-400B-B291-A2FFF63D779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C645A2-003F-44F3-880D-D555942745A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C62B54A9-1BBC-400B-B291-A2FFF63D7795}"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C645A2-003F-44F3-880D-D555942745A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2B54A9-1BBC-400B-B291-A2FFF63D7795}"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C645A2-003F-44F3-880D-D555942745A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2B54A9-1BBC-400B-B291-A2FFF63D7795}"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C645A2-003F-44F3-880D-D555942745A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62B54A9-1BBC-400B-B291-A2FFF63D779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C645A2-003F-44F3-880D-D555942745A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62B54A9-1BBC-400B-B291-A2FFF63D779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C645A2-003F-44F3-880D-D555942745A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2B54A9-1BBC-400B-B291-A2FFF63D7795}"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C645A2-003F-44F3-880D-D555942745A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9" Type="http://schemas.openxmlformats.org/officeDocument/2006/relationships/hyperlink" Target="http://en.wikipedia.org/wiki/Vision_(spirituality)" TargetMode="External"/><Relationship Id="rId8" Type="http://schemas.openxmlformats.org/officeDocument/2006/relationships/hyperlink" Target="http://en.wikipedia.org/wiki/Deliriant" TargetMode="External"/><Relationship Id="rId7" Type="http://schemas.openxmlformats.org/officeDocument/2006/relationships/hyperlink" Target="http://en.wikipedia.org/wiki/Hallucinogen" TargetMode="External"/><Relationship Id="rId6" Type="http://schemas.openxmlformats.org/officeDocument/2006/relationships/hyperlink" Target="http://en.wikipedia.org/wiki/Analgesic" TargetMode="External"/><Relationship Id="rId5" Type="http://schemas.openxmlformats.org/officeDocument/2006/relationships/hyperlink" Target="http://en.wikipedia.org/wiki/Asthma" TargetMode="External"/><Relationship Id="rId4" Type="http://schemas.openxmlformats.org/officeDocument/2006/relationships/hyperlink" Target="http://en.wikipedia.org/wiki/Herbal_medicine" TargetMode="External"/><Relationship Id="rId3" Type="http://schemas.openxmlformats.org/officeDocument/2006/relationships/hyperlink" Target="http://en.wikipedia.org/wiki/Nightshade" TargetMode="External"/><Relationship Id="rId2" Type="http://schemas.openxmlformats.org/officeDocument/2006/relationships/hyperlink" Target="http://en.wikipedia.org/wiki/Solanaceae" TargetMode="External"/><Relationship Id="rId11" Type="http://schemas.openxmlformats.org/officeDocument/2006/relationships/slideLayout" Target="../slideLayouts/slideLayout2.xml"/><Relationship Id="rId10" Type="http://schemas.openxmlformats.org/officeDocument/2006/relationships/hyperlink" Target="http://en.wikipedia.org/wiki/Tropane_alkaloids" TargetMode="External"/><Relationship Id="rId1" Type="http://schemas.openxmlformats.org/officeDocument/2006/relationships/hyperlink" Target="http://en.wikipedia.org/wiki/Common_name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Tropane</a:t>
            </a:r>
            <a:r>
              <a:rPr lang="en-US" dirty="0" smtClean="0"/>
              <a:t> Alkaloids</a:t>
            </a:r>
            <a:endParaRPr lang="en-US" dirty="0"/>
          </a:p>
        </p:txBody>
      </p:sp>
      <p:sp>
        <p:nvSpPr>
          <p:cNvPr id="3" name="Subtitle 2"/>
          <p:cNvSpPr>
            <a:spLocks noGrp="1"/>
          </p:cNvSpPr>
          <p:nvPr>
            <p:ph type="subTitle" idx="1"/>
          </p:nvPr>
        </p:nvSpPr>
        <p:spPr/>
        <p:txBody>
          <a:bodyPr/>
          <a:lstStyle/>
          <a:p>
            <a:r>
              <a:rPr lang="en-US" dirty="0" smtClean="0"/>
              <a:t>Lecturer </a:t>
            </a:r>
            <a:r>
              <a:rPr lang="en-US" dirty="0" err="1" smtClean="0"/>
              <a:t>Zena</a:t>
            </a:r>
            <a:r>
              <a:rPr lang="en-US" dirty="0" smtClean="0"/>
              <a:t> </a:t>
            </a:r>
            <a:r>
              <a:rPr lang="en-US" dirty="0" err="1" smtClean="0"/>
              <a:t>Qaragholi</a:t>
            </a:r>
            <a:endParaRPr lang="en-US" dirty="0"/>
          </a:p>
        </p:txBody>
      </p:sp>
      <p:pic>
        <p:nvPicPr>
          <p:cNvPr id="4" name="Picture 3"/>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451484" y="4693322"/>
            <a:ext cx="3334940" cy="2317078"/>
          </a:xfrm>
          <a:prstGeom prst="rect">
            <a:avLst/>
          </a:prstGeom>
        </p:spPr>
      </p:pic>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5400" y="4572000"/>
            <a:ext cx="2942168" cy="220378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85000" lnSpcReduction="20000"/>
          </a:bodyPr>
          <a:lstStyle/>
          <a:p>
            <a:r>
              <a:rPr lang="en-US" b="1" u="sng" dirty="0"/>
              <a:t>Isolation and Identification  of the </a:t>
            </a:r>
            <a:r>
              <a:rPr lang="en-US" b="1" u="sng" dirty="0" err="1"/>
              <a:t>Datura</a:t>
            </a:r>
            <a:r>
              <a:rPr lang="en-US" b="1" u="sng" dirty="0"/>
              <a:t> Alkaloids:</a:t>
            </a:r>
            <a:endParaRPr lang="en-US" dirty="0"/>
          </a:p>
          <a:p>
            <a:pPr lvl="0"/>
            <a:r>
              <a:rPr lang="en-US" b="1" i="1" dirty="0"/>
              <a:t>Extraction:</a:t>
            </a:r>
            <a:endParaRPr lang="en-US" dirty="0"/>
          </a:p>
          <a:p>
            <a:r>
              <a:rPr lang="en-US" b="1" i="1" dirty="0"/>
              <a:t>Aim</a:t>
            </a:r>
            <a:r>
              <a:rPr lang="en-US" dirty="0"/>
              <a:t>: to isolate </a:t>
            </a:r>
            <a:r>
              <a:rPr lang="en-US" dirty="0" err="1"/>
              <a:t>datura</a:t>
            </a:r>
            <a:r>
              <a:rPr lang="en-US" dirty="0"/>
              <a:t> alkaloids.</a:t>
            </a:r>
            <a:endParaRPr lang="en-US" dirty="0"/>
          </a:p>
          <a:p>
            <a:r>
              <a:rPr lang="en-US" b="1" i="1" dirty="0" err="1"/>
              <a:t>Equipments</a:t>
            </a:r>
            <a:r>
              <a:rPr lang="en-US" b="1" i="1" dirty="0"/>
              <a:t>: </a:t>
            </a:r>
            <a:endParaRPr lang="en-US" dirty="0"/>
          </a:p>
          <a:p>
            <a:pPr lvl="0"/>
            <a:r>
              <a:rPr lang="en-US" i="1" dirty="0"/>
              <a:t>Reflex apparatus.</a:t>
            </a:r>
            <a:endParaRPr lang="en-US" dirty="0"/>
          </a:p>
          <a:p>
            <a:pPr lvl="0"/>
            <a:r>
              <a:rPr lang="en-US" i="1" dirty="0"/>
              <a:t>Conical flasks.</a:t>
            </a:r>
            <a:endParaRPr lang="en-US" dirty="0"/>
          </a:p>
          <a:p>
            <a:pPr lvl="0"/>
            <a:r>
              <a:rPr lang="en-US" i="1" dirty="0"/>
              <a:t>Stirrer.</a:t>
            </a:r>
            <a:endParaRPr lang="en-US" dirty="0"/>
          </a:p>
          <a:p>
            <a:pPr lvl="0"/>
            <a:r>
              <a:rPr lang="en-US" i="1" dirty="0"/>
              <a:t>Funnel.</a:t>
            </a:r>
            <a:endParaRPr lang="en-US" dirty="0"/>
          </a:p>
          <a:p>
            <a:pPr lvl="0"/>
            <a:r>
              <a:rPr lang="en-US" i="1" dirty="0" err="1"/>
              <a:t>Separatory</a:t>
            </a:r>
            <a:r>
              <a:rPr lang="en-US" i="1" dirty="0"/>
              <a:t> funnel.</a:t>
            </a:r>
            <a:endParaRPr lang="en-US" dirty="0"/>
          </a:p>
          <a:p>
            <a:pPr lvl="0"/>
            <a:r>
              <a:rPr lang="en-US" i="1" dirty="0"/>
              <a:t>Water bath.</a:t>
            </a:r>
            <a:endParaRPr lang="en-US" dirty="0"/>
          </a:p>
          <a:p>
            <a:pPr lvl="0"/>
            <a:r>
              <a:rPr lang="en-US" i="1" dirty="0"/>
              <a:t>Filter paper.</a:t>
            </a:r>
            <a:endParaRPr lang="en-US" dirty="0"/>
          </a:p>
          <a:p>
            <a:pPr lvl="0"/>
            <a:r>
              <a:rPr lang="en-US" i="1" dirty="0"/>
              <a:t>Litmus </a:t>
            </a:r>
            <a:r>
              <a:rPr lang="en-US" i="1" dirty="0" err="1"/>
              <a:t>paepr</a:t>
            </a:r>
            <a:r>
              <a:rPr lang="en-US" i="1" dirty="0"/>
              <a:t>.</a:t>
            </a:r>
            <a:endParaRPr lang="en-US" dirty="0"/>
          </a:p>
          <a:p>
            <a:pPr marL="0" indent="0">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a:t>Reagents:</a:t>
            </a:r>
            <a:endParaRPr lang="en-US" dirty="0"/>
          </a:p>
          <a:p>
            <a:pPr lvl="0"/>
            <a:r>
              <a:rPr lang="en-US" i="1" dirty="0"/>
              <a:t>90% ethanol</a:t>
            </a:r>
            <a:r>
              <a:rPr lang="en-US" i="1" dirty="0" smtClean="0"/>
              <a:t>.???</a:t>
            </a:r>
            <a:endParaRPr lang="en-US" dirty="0"/>
          </a:p>
          <a:p>
            <a:pPr lvl="0"/>
            <a:r>
              <a:rPr lang="en-US" i="1" dirty="0"/>
              <a:t>2% </a:t>
            </a:r>
            <a:r>
              <a:rPr lang="en-US" i="1" dirty="0" err="1"/>
              <a:t>HCl</a:t>
            </a:r>
            <a:r>
              <a:rPr lang="en-US" i="1" dirty="0" smtClean="0"/>
              <a:t>.???</a:t>
            </a:r>
            <a:endParaRPr lang="en-US" dirty="0"/>
          </a:p>
          <a:p>
            <a:pPr lvl="0"/>
            <a:r>
              <a:rPr lang="en-US" i="1" dirty="0"/>
              <a:t>Ammonium hydroxide solution</a:t>
            </a:r>
            <a:r>
              <a:rPr lang="en-US" i="1" dirty="0" smtClean="0"/>
              <a:t>.???</a:t>
            </a:r>
            <a:endParaRPr lang="en-US" i="1" dirty="0" smtClean="0"/>
          </a:p>
          <a:p>
            <a:r>
              <a:rPr lang="en-US" i="1" dirty="0"/>
              <a:t>Chloroform.</a:t>
            </a:r>
            <a:endParaRPr lang="en-US" dirty="0"/>
          </a:p>
          <a:p>
            <a:pPr lvl="0"/>
            <a:endParaRPr lang="en-US" dirty="0"/>
          </a:p>
          <a:p>
            <a:pPr marL="0" indent="0">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25000" lnSpcReduction="20000"/>
          </a:bodyPr>
          <a:lstStyle/>
          <a:p>
            <a:r>
              <a:rPr lang="en-US" sz="8000" dirty="0"/>
              <a:t>Extract </a:t>
            </a:r>
            <a:r>
              <a:rPr lang="en-US" sz="8000" b="1" i="1" dirty="0"/>
              <a:t>50 </a:t>
            </a:r>
            <a:r>
              <a:rPr lang="en-US" sz="8000" b="1" i="1" dirty="0" err="1"/>
              <a:t>gm</a:t>
            </a:r>
            <a:r>
              <a:rPr lang="en-US" sz="8000" dirty="0"/>
              <a:t> of   the </a:t>
            </a:r>
            <a:r>
              <a:rPr lang="en-US" sz="8000" dirty="0" err="1"/>
              <a:t>datura</a:t>
            </a:r>
            <a:r>
              <a:rPr lang="en-US" sz="8000" dirty="0"/>
              <a:t> fruits in </a:t>
            </a:r>
            <a:r>
              <a:rPr lang="en-US" sz="8000" b="1" i="1" dirty="0"/>
              <a:t>150 ml</a:t>
            </a:r>
            <a:r>
              <a:rPr lang="en-US" sz="8000" dirty="0"/>
              <a:t> of </a:t>
            </a:r>
            <a:r>
              <a:rPr lang="en-US" sz="8000" i="1" dirty="0"/>
              <a:t>90%</a:t>
            </a:r>
            <a:r>
              <a:rPr lang="en-US" sz="8000" dirty="0"/>
              <a:t> </a:t>
            </a:r>
            <a:r>
              <a:rPr lang="en-US" sz="8000" b="1" i="1" u="sng" dirty="0"/>
              <a:t>ethanol </a:t>
            </a:r>
            <a:r>
              <a:rPr lang="en-US" sz="8000" dirty="0"/>
              <a:t> under Reflex condenser for </a:t>
            </a:r>
            <a:r>
              <a:rPr lang="en-US" sz="8000" b="1" dirty="0"/>
              <a:t>1 hrs.</a:t>
            </a:r>
            <a:endParaRPr lang="en-US" sz="8000" dirty="0"/>
          </a:p>
          <a:p>
            <a:pPr marL="0" indent="0">
              <a:buNone/>
            </a:pPr>
            <a:r>
              <a:rPr lang="en-US" sz="8000" dirty="0"/>
              <a:t>                         </a:t>
            </a:r>
            <a:endParaRPr lang="en-US" sz="8000" dirty="0"/>
          </a:p>
          <a:p>
            <a:pPr marL="0" indent="0">
              <a:buNone/>
            </a:pPr>
            <a:r>
              <a:rPr lang="en-US" sz="8000" dirty="0"/>
              <a:t>                                                           Filtration</a:t>
            </a:r>
            <a:endParaRPr lang="en-US" sz="8000" dirty="0"/>
          </a:p>
          <a:p>
            <a:pPr marL="0" indent="0">
              <a:buNone/>
            </a:pPr>
            <a:r>
              <a:rPr lang="en-US" sz="8000" dirty="0"/>
              <a:t> </a:t>
            </a:r>
            <a:endParaRPr lang="en-US" sz="8000" dirty="0"/>
          </a:p>
          <a:p>
            <a:pPr marL="0" indent="0">
              <a:buNone/>
            </a:pPr>
            <a:r>
              <a:rPr lang="en-US" sz="8000" dirty="0"/>
              <a:t>Take </a:t>
            </a:r>
            <a:r>
              <a:rPr lang="en-US" sz="8000" b="1" i="1" dirty="0"/>
              <a:t>20 ml</a:t>
            </a:r>
            <a:r>
              <a:rPr lang="en-US" sz="8000" dirty="0"/>
              <a:t> of alc. Extract in conical flask and concentrate on the water bath to about </a:t>
            </a:r>
            <a:r>
              <a:rPr lang="en-US" sz="8000" b="1" i="1" dirty="0"/>
              <a:t>2 ml</a:t>
            </a:r>
            <a:r>
              <a:rPr lang="en-US" sz="8000" dirty="0"/>
              <a:t>  to remove all of ethanol</a:t>
            </a:r>
            <a:endParaRPr lang="en-US" sz="8000" dirty="0"/>
          </a:p>
          <a:p>
            <a:pPr marL="0" indent="0">
              <a:buNone/>
            </a:pPr>
            <a:r>
              <a:rPr lang="en-US" sz="8000" dirty="0"/>
              <a:t> </a:t>
            </a:r>
            <a:endParaRPr lang="en-US" sz="8000" dirty="0"/>
          </a:p>
          <a:p>
            <a:pPr marL="0" indent="0">
              <a:buNone/>
            </a:pPr>
            <a:r>
              <a:rPr lang="en-US" sz="8000" dirty="0"/>
              <a:t>                          </a:t>
            </a:r>
            <a:endParaRPr lang="en-US" sz="8000" dirty="0"/>
          </a:p>
          <a:p>
            <a:pPr marL="0" indent="0">
              <a:buNone/>
            </a:pPr>
            <a:r>
              <a:rPr lang="en-US" sz="8000" dirty="0"/>
              <a:t>Pour the</a:t>
            </a:r>
            <a:r>
              <a:rPr lang="en-US" sz="8000" b="1" i="1" dirty="0"/>
              <a:t> </a:t>
            </a:r>
            <a:r>
              <a:rPr lang="en-US" sz="8000" dirty="0"/>
              <a:t>concentrated</a:t>
            </a:r>
            <a:r>
              <a:rPr lang="en-US" sz="8000" b="1" i="1" dirty="0"/>
              <a:t> </a:t>
            </a:r>
            <a:r>
              <a:rPr lang="en-US" sz="8000" dirty="0"/>
              <a:t>in to</a:t>
            </a:r>
            <a:r>
              <a:rPr lang="en-US" sz="8000" b="1" i="1" dirty="0"/>
              <a:t> 10 ml</a:t>
            </a:r>
            <a:r>
              <a:rPr lang="en-US" sz="8000" dirty="0"/>
              <a:t> of </a:t>
            </a:r>
            <a:r>
              <a:rPr lang="en-US" sz="8000" b="1" i="1" u="sng" dirty="0"/>
              <a:t>2% </a:t>
            </a:r>
            <a:r>
              <a:rPr lang="en-US" sz="8000" b="1" i="1" u="sng" dirty="0" err="1"/>
              <a:t>HCl</a:t>
            </a:r>
            <a:endParaRPr lang="en-US" sz="8000" dirty="0"/>
          </a:p>
          <a:p>
            <a:pPr marL="0" indent="0">
              <a:buNone/>
            </a:pPr>
            <a:r>
              <a:rPr lang="en-US" sz="8000" dirty="0"/>
              <a:t>             </a:t>
            </a:r>
            <a:endParaRPr lang="en-US" sz="8000" dirty="0"/>
          </a:p>
          <a:p>
            <a:pPr marL="0" indent="0">
              <a:buNone/>
            </a:pPr>
            <a:r>
              <a:rPr lang="en-US" sz="8000" dirty="0"/>
              <a:t>                                                           Heat gently</a:t>
            </a:r>
            <a:endParaRPr lang="en-US" sz="8000" dirty="0"/>
          </a:p>
          <a:p>
            <a:pPr marL="0" indent="0">
              <a:buNone/>
            </a:pPr>
            <a:r>
              <a:rPr lang="en-US" sz="8000" i="1" dirty="0"/>
              <a:t>                                                             (</a:t>
            </a:r>
            <a:r>
              <a:rPr lang="en-US" sz="8000" b="1" i="1" dirty="0"/>
              <a:t>5 </a:t>
            </a:r>
            <a:r>
              <a:rPr lang="en-US" sz="8000" b="1" i="1" dirty="0" err="1"/>
              <a:t>min</a:t>
            </a:r>
            <a:r>
              <a:rPr lang="en-US" sz="8000" b="1" i="1" baseline="-25000" dirty="0" err="1"/>
              <a:t>s</a:t>
            </a:r>
            <a:r>
              <a:rPr lang="en-US" sz="8000" b="1" i="1" baseline="-25000" dirty="0"/>
              <a:t>.</a:t>
            </a:r>
            <a:r>
              <a:rPr lang="en-US" sz="8000" b="1" i="1" dirty="0"/>
              <a:t>)</a:t>
            </a:r>
            <a:r>
              <a:rPr lang="en-US" sz="8000" i="1" dirty="0"/>
              <a:t> </a:t>
            </a:r>
            <a:endParaRPr lang="en-US" sz="8000" dirty="0"/>
          </a:p>
          <a:p>
            <a:pPr marL="0" indent="0">
              <a:buNone/>
            </a:pPr>
            <a:r>
              <a:rPr lang="en-US" sz="8000" dirty="0"/>
              <a:t>Cool and filter the Acidic extract and place in a </a:t>
            </a:r>
            <a:r>
              <a:rPr lang="en-US" sz="8000" dirty="0" err="1"/>
              <a:t>separatory</a:t>
            </a:r>
            <a:r>
              <a:rPr lang="en-US" sz="8000" dirty="0"/>
              <a:t> funnel</a:t>
            </a:r>
            <a:endParaRPr lang="en-US" sz="8000" dirty="0"/>
          </a:p>
          <a:p>
            <a:pPr marL="0" indent="0">
              <a:buNone/>
            </a:pPr>
            <a:r>
              <a:rPr lang="en-US" sz="8000" dirty="0"/>
              <a:t> </a:t>
            </a:r>
            <a:endParaRPr lang="en-US" sz="8000" dirty="0"/>
          </a:p>
          <a:p>
            <a:pPr marL="0" indent="0">
              <a:buNone/>
            </a:pPr>
            <a:r>
              <a:rPr lang="en-US" sz="8000" dirty="0"/>
              <a:t>                          </a:t>
            </a:r>
            <a:endParaRPr lang="en-US" sz="8000" dirty="0"/>
          </a:p>
          <a:p>
            <a:pPr marL="0" indent="0">
              <a:buNone/>
            </a:pPr>
            <a:r>
              <a:rPr lang="en-US" sz="8000" dirty="0"/>
              <a:t>                      [Wash with </a:t>
            </a:r>
            <a:r>
              <a:rPr lang="en-US" sz="8000" b="1" i="1" dirty="0"/>
              <a:t>5 ml</a:t>
            </a:r>
            <a:r>
              <a:rPr lang="en-US" sz="8000" dirty="0"/>
              <a:t> of </a:t>
            </a:r>
            <a:r>
              <a:rPr lang="en-US" sz="8000" b="1" i="1" u="sng" dirty="0"/>
              <a:t>Chloroform</a:t>
            </a:r>
            <a:r>
              <a:rPr lang="en-US" sz="8000" dirty="0"/>
              <a:t>] two times </a:t>
            </a:r>
            <a:endParaRPr lang="en-US" sz="8000" dirty="0"/>
          </a:p>
          <a:p>
            <a:pPr marL="0" indent="0">
              <a:buNone/>
            </a:pPr>
            <a:r>
              <a:rPr lang="en-US" sz="8000" dirty="0"/>
              <a:t> </a:t>
            </a:r>
            <a:endParaRPr lang="en-US" sz="8000" dirty="0"/>
          </a:p>
          <a:p>
            <a:pPr marL="0" indent="0">
              <a:buNone/>
            </a:pPr>
            <a:r>
              <a:rPr lang="en-US" sz="8000" dirty="0"/>
              <a:t>                 </a:t>
            </a:r>
            <a:endParaRPr lang="en-US" sz="8000" dirty="0"/>
          </a:p>
          <a:p>
            <a:pPr marL="0" indent="0">
              <a:buNone/>
            </a:pPr>
            <a:r>
              <a:rPr lang="en-US" sz="8000" dirty="0"/>
              <a:t>Take supernatant (upper layer) and made alkaline by addition of </a:t>
            </a:r>
            <a:endParaRPr lang="en-US" sz="8000" dirty="0"/>
          </a:p>
          <a:p>
            <a:pPr marL="0" indent="0">
              <a:buNone/>
            </a:pPr>
            <a:r>
              <a:rPr lang="en-US" sz="8000" dirty="0"/>
              <a:t> </a:t>
            </a:r>
            <a:endParaRPr lang="en-US" sz="8000" dirty="0"/>
          </a:p>
          <a:p>
            <a:pPr marL="0" indent="0">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u="sng" dirty="0"/>
              <a:t>Ammonium hydroxide</a:t>
            </a:r>
            <a:r>
              <a:rPr lang="en-US" dirty="0"/>
              <a:t> solution (check by litmus paper)</a:t>
            </a:r>
            <a:endParaRPr lang="en-US" dirty="0"/>
          </a:p>
          <a:p>
            <a:r>
              <a:rPr lang="en-US" dirty="0"/>
              <a:t> </a:t>
            </a:r>
            <a:endParaRPr lang="en-US" dirty="0"/>
          </a:p>
          <a:p>
            <a:r>
              <a:rPr lang="en-US" dirty="0"/>
              <a:t>[Partition with </a:t>
            </a:r>
            <a:r>
              <a:rPr lang="en-US" b="1" i="1" dirty="0"/>
              <a:t>5 ml</a:t>
            </a:r>
            <a:r>
              <a:rPr lang="en-US" dirty="0"/>
              <a:t> of </a:t>
            </a:r>
            <a:r>
              <a:rPr lang="en-US" b="1" i="1" u="sng" dirty="0"/>
              <a:t>Chloroform</a:t>
            </a:r>
            <a:r>
              <a:rPr lang="en-US" dirty="0"/>
              <a:t>] two times</a:t>
            </a:r>
            <a:endParaRPr lang="en-US" dirty="0"/>
          </a:p>
          <a:p>
            <a:r>
              <a:rPr lang="en-US" dirty="0"/>
              <a:t> </a:t>
            </a:r>
            <a:endParaRPr lang="en-US" dirty="0"/>
          </a:p>
          <a:p>
            <a:r>
              <a:rPr lang="en-US" dirty="0"/>
              <a:t>Take the lower layer, dehydrate by adding </a:t>
            </a:r>
            <a:r>
              <a:rPr lang="en-US" b="1" i="1" u="sng" dirty="0"/>
              <a:t>anhydrous sod.    </a:t>
            </a:r>
            <a:r>
              <a:rPr lang="en-US" b="1" i="1" u="sng" dirty="0" err="1"/>
              <a:t>Sulphate</a:t>
            </a:r>
            <a:r>
              <a:rPr lang="en-US" dirty="0"/>
              <a:t>  filter (or decant) , evaporate to dryness</a:t>
            </a:r>
            <a:endParaRPr lang="en-US" dirty="0"/>
          </a:p>
          <a:p>
            <a:pPr marL="0" indent="0">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65000"/>
          </a:bodyPr>
          <a:p>
            <a:r>
              <a:rPr lang="en-US"/>
              <a:t>2. Results:</a:t>
            </a:r>
            <a:endParaRPr lang="en-US"/>
          </a:p>
          <a:p>
            <a:r>
              <a:rPr lang="en-US"/>
              <a:t>Product containing the mixture of the alkaloids.</a:t>
            </a:r>
            <a:endParaRPr lang="en-US"/>
          </a:p>
          <a:p>
            <a:r>
              <a:rPr lang="en-US"/>
              <a:t>The Identification of  Datura Alkaloids:</a:t>
            </a:r>
            <a:endParaRPr lang="en-US"/>
          </a:p>
          <a:p>
            <a:r>
              <a:rPr lang="en-US"/>
              <a:t>Qualitative Analysis:</a:t>
            </a:r>
            <a:endParaRPr lang="en-US"/>
          </a:p>
          <a:p>
            <a:r>
              <a:rPr lang="en-US"/>
              <a:t>A.The specific tests for tropane alkaloids:</a:t>
            </a:r>
            <a:endParaRPr lang="en-US"/>
          </a:p>
          <a:p>
            <a:pPr marL="0" indent="0">
              <a:buNone/>
            </a:pPr>
            <a:r>
              <a:rPr lang="en-US"/>
              <a:t>1.Vitalli Marine Bu Test:</a:t>
            </a:r>
            <a:endParaRPr lang="en-US"/>
          </a:p>
          <a:p>
            <a:r>
              <a:rPr lang="en-US"/>
              <a:t>Aim : to identify  the tropane alkaloids from other alkaloids.</a:t>
            </a:r>
            <a:endParaRPr lang="en-US"/>
          </a:p>
          <a:p>
            <a:r>
              <a:rPr lang="en-US"/>
              <a:t>Equipments and Reagents:</a:t>
            </a:r>
            <a:endParaRPr lang="en-US"/>
          </a:p>
          <a:p>
            <a:r>
              <a:rPr lang="en-US"/>
              <a:t>Small beaker.</a:t>
            </a:r>
            <a:endParaRPr lang="en-US"/>
          </a:p>
          <a:p>
            <a:r>
              <a:rPr lang="en-US"/>
              <a:t>Fuming nitric acid.</a:t>
            </a:r>
            <a:endParaRPr lang="en-US"/>
          </a:p>
          <a:p>
            <a:r>
              <a:rPr lang="en-US"/>
              <a:t>Alcoholic KOH.</a:t>
            </a:r>
            <a:endParaRPr lang="en-US"/>
          </a:p>
          <a:p>
            <a:endParaRPr lang="en-US"/>
          </a:p>
          <a:p>
            <a:endParaRPr lang="en-US"/>
          </a:p>
          <a:p>
            <a:endParaRPr lang="en-US"/>
          </a:p>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Procedure:</a:t>
            </a:r>
            <a:endParaRPr lang="en-US"/>
          </a:p>
          <a:p>
            <a:r>
              <a:rPr lang="en-US"/>
              <a:t>Take few mls of the extract, add to it drops of fuming nitric acid and evaporate, then add 2 ml of alc. KOH.</a:t>
            </a:r>
            <a:endParaRPr lang="en-US"/>
          </a:p>
          <a:p>
            <a:r>
              <a:rPr lang="en-US"/>
              <a:t>Result:</a:t>
            </a:r>
            <a:endParaRPr lang="en-US"/>
          </a:p>
          <a:p>
            <a:r>
              <a:rPr lang="en-US"/>
              <a:t>A violet color will be developed.</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70000"/>
          </a:bodyPr>
          <a:p>
            <a:r>
              <a:rPr lang="en-US"/>
              <a:t>2.Gerhard's Test:</a:t>
            </a:r>
            <a:endParaRPr lang="en-US"/>
          </a:p>
          <a:p>
            <a:r>
              <a:rPr lang="en-US"/>
              <a:t>Aim: to identify the tropane alkaloids from other alkaloids.</a:t>
            </a:r>
            <a:endParaRPr lang="en-US"/>
          </a:p>
          <a:p>
            <a:r>
              <a:rPr lang="en-US"/>
              <a:t>Equipments and Reagents:</a:t>
            </a:r>
            <a:endParaRPr lang="en-US"/>
          </a:p>
          <a:p>
            <a:r>
              <a:rPr lang="en-US"/>
              <a:t>Small beaker.</a:t>
            </a:r>
            <a:endParaRPr lang="en-US"/>
          </a:p>
          <a:p>
            <a:r>
              <a:rPr lang="en-US"/>
              <a:t>2% HgCl2 in 50% aqueous ethanol.</a:t>
            </a:r>
            <a:endParaRPr lang="en-US"/>
          </a:p>
          <a:p>
            <a:endParaRPr lang="en-US"/>
          </a:p>
          <a:p>
            <a:r>
              <a:rPr lang="en-US"/>
              <a:t>Procedure:</a:t>
            </a:r>
            <a:endParaRPr lang="en-US"/>
          </a:p>
          <a:p>
            <a:r>
              <a:rPr lang="en-US"/>
              <a:t> Add 2% HgCl2 in 50% aqueous ethanol to 0.0006 g of atropine.</a:t>
            </a:r>
            <a:endParaRPr lang="en-US"/>
          </a:p>
          <a:p>
            <a:r>
              <a:rPr lang="en-US"/>
              <a:t>Result : A deep red color will be developed.</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70000"/>
          </a:bodyPr>
          <a:p>
            <a:r>
              <a:rPr lang="en-US"/>
              <a:t>Procedure:</a:t>
            </a:r>
            <a:endParaRPr lang="en-US"/>
          </a:p>
          <a:p>
            <a:r>
              <a:rPr lang="en-US"/>
              <a:t>1)Prepare 100ml of mobile phase, and place it in the glass tank.</a:t>
            </a:r>
            <a:endParaRPr lang="en-US"/>
          </a:p>
          <a:p>
            <a:r>
              <a:rPr lang="en-US"/>
              <a:t>2)Cover the tank with glass lid and allow standing for 45 minutes before use.</a:t>
            </a:r>
            <a:endParaRPr lang="en-US"/>
          </a:p>
          <a:p>
            <a:r>
              <a:rPr lang="en-US"/>
              <a:t>3)Apply the sample and the standard spots on the silica gel plates, on the base line by the use of capillary tube.</a:t>
            </a:r>
            <a:endParaRPr lang="en-US"/>
          </a:p>
          <a:p>
            <a:r>
              <a:rPr lang="en-US"/>
              <a:t>4)Put the silica gel plate in the glass tank and allow the mobile phase to rise to about two-third the plate.</a:t>
            </a:r>
            <a:endParaRPr lang="en-US"/>
          </a:p>
          <a:p>
            <a:r>
              <a:rPr lang="en-US"/>
              <a:t>5)Remove the plate from the tank, and allow drying, and then spray with the spraying reagent.</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40000"/>
          </a:bodyPr>
          <a:p>
            <a:endParaRPr lang="en-US"/>
          </a:p>
          <a:p>
            <a:r>
              <a:rPr lang="en-US"/>
              <a:t>B.General tests for tropane alkaloids:</a:t>
            </a:r>
            <a:endParaRPr lang="en-US"/>
          </a:p>
          <a:p>
            <a:r>
              <a:rPr lang="en-US"/>
              <a:t>  All reagents used for tests of alkaloids could be applied on tropane alkaloids since they are true alkaloids.</a:t>
            </a:r>
            <a:endParaRPr lang="en-US"/>
          </a:p>
          <a:p>
            <a:r>
              <a:rPr lang="en-US"/>
              <a:t> Identification of  Datura Alkaloids  By Chromatography: </a:t>
            </a:r>
            <a:endParaRPr lang="en-US"/>
          </a:p>
          <a:p>
            <a:r>
              <a:rPr lang="en-US"/>
              <a:t>By the use of thin layer chromatography (T.L.C)</a:t>
            </a:r>
            <a:endParaRPr lang="en-US"/>
          </a:p>
          <a:p>
            <a:r>
              <a:rPr lang="en-US"/>
              <a:t>The stationary phase = Silica gel G.</a:t>
            </a:r>
            <a:endParaRPr lang="en-US"/>
          </a:p>
          <a:p>
            <a:r>
              <a:rPr lang="en-US"/>
              <a:t>The mobile phase = Butanone: Methanol: Ammonia (60:70:10)</a:t>
            </a:r>
            <a:endParaRPr lang="en-US"/>
          </a:p>
          <a:p>
            <a:r>
              <a:rPr lang="en-US"/>
              <a:t>                      Or      Acetone: Water: Ammonia (90:7:3).</a:t>
            </a:r>
            <a:endParaRPr lang="en-US"/>
          </a:p>
          <a:p>
            <a:r>
              <a:rPr lang="en-US"/>
              <a:t>The standard compound = atropine or hyoscine. </a:t>
            </a:r>
            <a:endParaRPr lang="en-US"/>
          </a:p>
          <a:p>
            <a:r>
              <a:rPr lang="en-US"/>
              <a:t>The spray reagent = Dragendorff's reagent.</a:t>
            </a:r>
            <a:endParaRPr lang="en-US"/>
          </a:p>
          <a:p>
            <a:r>
              <a:rPr lang="en-US"/>
              <a:t>Mechanism of separation = Adsorption.</a:t>
            </a:r>
            <a:endParaRPr lang="en-US"/>
          </a:p>
          <a:p>
            <a:r>
              <a:rPr lang="en-US"/>
              <a:t>Developing = Ascending.</a:t>
            </a:r>
            <a:endParaRPr lang="en-US"/>
          </a:p>
          <a:p>
            <a:r>
              <a:rPr lang="en-US"/>
              <a:t>Other mobile phases :</a:t>
            </a:r>
            <a:endParaRPr lang="en-US"/>
          </a:p>
          <a:p>
            <a:r>
              <a:rPr lang="en-US"/>
              <a:t> Chloroform: Acetone: Diethyl amine (50:40:10),</a:t>
            </a:r>
            <a:endParaRPr lang="en-US"/>
          </a:p>
          <a:p>
            <a:r>
              <a:rPr lang="en-US"/>
              <a:t>        Chloroform: Diethyl amine (90:10).</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lnSpcReduction="10000"/>
          </a:bodyPr>
          <a:p>
            <a:r>
              <a:rPr lang="en-US"/>
              <a:t>Study problems:	</a:t>
            </a:r>
            <a:endParaRPr lang="en-US"/>
          </a:p>
          <a:p>
            <a:r>
              <a:rPr lang="en-US"/>
              <a:t> Give the reason of :</a:t>
            </a:r>
            <a:endParaRPr lang="en-US"/>
          </a:p>
          <a:p>
            <a:r>
              <a:rPr lang="en-US"/>
              <a:t>1.Using the reflux in extraction the tropane alkaloid from datura stramonium.</a:t>
            </a:r>
            <a:endParaRPr lang="en-US"/>
          </a:p>
          <a:p>
            <a:r>
              <a:rPr lang="en-US"/>
              <a:t>2.Making the evaporation step after filteration?</a:t>
            </a:r>
            <a:endParaRPr lang="en-US"/>
          </a:p>
          <a:p>
            <a:r>
              <a:rPr lang="en-US"/>
              <a:t>3.Addition  of 2% HCl to the alcoholic extract?</a:t>
            </a:r>
            <a:endParaRPr lang="en-US"/>
          </a:p>
          <a:p>
            <a:r>
              <a:rPr lang="en-US"/>
              <a:t>4.Addition of ammonium hydroxide?</a:t>
            </a:r>
            <a:endParaRPr lang="en-US"/>
          </a:p>
          <a:p>
            <a:r>
              <a:rPr lang="en-US"/>
              <a:t>5.Using of chloroform in partitioning step?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838201" y="1600200"/>
            <a:ext cx="6751108" cy="5063331"/>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70000"/>
          </a:bodyPr>
          <a:p>
            <a:r>
              <a:rPr lang="en-US">
                <a:sym typeface="+mn-ea"/>
              </a:rPr>
              <a:t>Procedure:</a:t>
            </a:r>
            <a:endParaRPr lang="en-US"/>
          </a:p>
          <a:p>
            <a:r>
              <a:rPr lang="en-US">
                <a:sym typeface="+mn-ea"/>
              </a:rPr>
              <a:t>Take few mls of the extract, add to it drops of fuming nitric acid and evaporate, then add 2 ml of alc. KOH.</a:t>
            </a:r>
            <a:endParaRPr lang="en-US"/>
          </a:p>
          <a:p>
            <a:r>
              <a:rPr lang="en-US">
                <a:sym typeface="+mn-ea"/>
              </a:rPr>
              <a:t>Result:</a:t>
            </a:r>
            <a:endParaRPr lang="en-US"/>
          </a:p>
          <a:p>
            <a:r>
              <a:rPr lang="en-US">
                <a:sym typeface="+mn-ea"/>
              </a:rPr>
              <a:t>A violet color will be developed.</a:t>
            </a:r>
            <a:endParaRPr lang="en-US"/>
          </a:p>
          <a:p>
            <a:r>
              <a:rPr lang="en-US">
                <a:sym typeface="+mn-ea"/>
              </a:rPr>
              <a:t>2.Gerhard's Test:</a:t>
            </a:r>
            <a:endParaRPr lang="en-US"/>
          </a:p>
          <a:p>
            <a:r>
              <a:rPr lang="en-US">
                <a:sym typeface="+mn-ea"/>
              </a:rPr>
              <a:t>Aim: to identify the tropane alkaloids from other alkaloids.</a:t>
            </a:r>
            <a:endParaRPr lang="en-US"/>
          </a:p>
          <a:p>
            <a:r>
              <a:rPr lang="en-US">
                <a:sym typeface="+mn-ea"/>
              </a:rPr>
              <a:t>Equipments and Reagents:</a:t>
            </a:r>
            <a:endParaRPr lang="en-US"/>
          </a:p>
          <a:p>
            <a:r>
              <a:rPr lang="en-US">
                <a:sym typeface="+mn-ea"/>
              </a:rPr>
              <a:t>Small beaker.</a:t>
            </a:r>
            <a:endParaRPr lang="en-US"/>
          </a:p>
          <a:p>
            <a:r>
              <a:rPr lang="en-US">
                <a:sym typeface="+mn-ea"/>
              </a:rPr>
              <a:t>2% HgCl2 in 50% aqueous ethanol.</a:t>
            </a:r>
            <a:endParaRPr lang="en-US"/>
          </a:p>
          <a:p>
            <a:endParaRPr lang="en-US"/>
          </a:p>
          <a:p>
            <a:endParaRPr lang="en-US"/>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60000"/>
          </a:bodyPr>
          <a:p>
            <a:r>
              <a:rPr lang="en-US">
                <a:sym typeface="+mn-ea"/>
              </a:rPr>
              <a:t>Procedure:</a:t>
            </a:r>
            <a:endParaRPr lang="en-US"/>
          </a:p>
          <a:p>
            <a:r>
              <a:rPr lang="en-US">
                <a:sym typeface="+mn-ea"/>
              </a:rPr>
              <a:t> Add 2% HgCl2 in 50% aqueous ethanol to 0.0006 g of atropine.</a:t>
            </a:r>
            <a:endParaRPr lang="en-US"/>
          </a:p>
          <a:p>
            <a:r>
              <a:rPr lang="en-US">
                <a:sym typeface="+mn-ea"/>
              </a:rPr>
              <a:t>Result : A deep red color will be developed.</a:t>
            </a:r>
            <a:endParaRPr lang="en-US"/>
          </a:p>
          <a:p>
            <a:endParaRPr lang="en-US"/>
          </a:p>
          <a:p>
            <a:r>
              <a:rPr lang="en-US">
                <a:sym typeface="+mn-ea"/>
              </a:rPr>
              <a:t>B.General tests for tropane alkaloids:</a:t>
            </a:r>
            <a:endParaRPr lang="en-US"/>
          </a:p>
          <a:p>
            <a:r>
              <a:rPr lang="en-US">
                <a:sym typeface="+mn-ea"/>
              </a:rPr>
              <a:t>  All reagents used for tests of alkaloids could be applied on tropane alkaloids since they are true alkaloids.</a:t>
            </a:r>
            <a:endParaRPr lang="en-US"/>
          </a:p>
          <a:p>
            <a:r>
              <a:rPr lang="en-US">
                <a:sym typeface="+mn-ea"/>
              </a:rPr>
              <a:t> Identification of  Datura Alkaloids  By Chromatography: </a:t>
            </a:r>
            <a:endParaRPr lang="en-US"/>
          </a:p>
          <a:p>
            <a:r>
              <a:rPr lang="en-US">
                <a:sym typeface="+mn-ea"/>
              </a:rPr>
              <a:t>By the use of thin layer chromatography (T.L.C)</a:t>
            </a:r>
            <a:endParaRPr lang="en-US"/>
          </a:p>
          <a:p>
            <a:r>
              <a:rPr lang="en-US">
                <a:sym typeface="+mn-ea"/>
              </a:rPr>
              <a:t>The stationary phase = Silica gel G.</a:t>
            </a:r>
            <a:endParaRPr lang="en-US"/>
          </a:p>
          <a:p>
            <a:r>
              <a:rPr lang="en-US">
                <a:sym typeface="+mn-ea"/>
              </a:rPr>
              <a:t>The mobile phase = Butanone: Methanol: Ammonia (60:70:10)</a:t>
            </a:r>
            <a:endParaRPr lang="en-US"/>
          </a:p>
          <a:p>
            <a:r>
              <a:rPr lang="en-US">
                <a:sym typeface="+mn-ea"/>
              </a:rPr>
              <a:t>                      Or      Acetone: Water: Ammonia (90:7:3).</a:t>
            </a:r>
            <a:endParaRPr lang="en-US"/>
          </a:p>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40000"/>
          </a:bodyPr>
          <a:p>
            <a:r>
              <a:rPr lang="en-US">
                <a:sym typeface="+mn-ea"/>
              </a:rPr>
              <a:t>The standard compound = atropine or hyoscine. </a:t>
            </a:r>
            <a:endParaRPr lang="en-US"/>
          </a:p>
          <a:p>
            <a:r>
              <a:rPr lang="en-US">
                <a:sym typeface="+mn-ea"/>
              </a:rPr>
              <a:t>The spray reagent = Dragendorff's reagent.</a:t>
            </a:r>
            <a:endParaRPr lang="en-US"/>
          </a:p>
          <a:p>
            <a:r>
              <a:rPr lang="en-US">
                <a:sym typeface="+mn-ea"/>
              </a:rPr>
              <a:t>Mechanism of separation = Adsorption.</a:t>
            </a:r>
            <a:endParaRPr lang="en-US"/>
          </a:p>
          <a:p>
            <a:r>
              <a:rPr lang="en-US">
                <a:sym typeface="+mn-ea"/>
              </a:rPr>
              <a:t>Developing = Ascending.</a:t>
            </a:r>
            <a:endParaRPr lang="en-US"/>
          </a:p>
          <a:p>
            <a:r>
              <a:rPr lang="en-US">
                <a:sym typeface="+mn-ea"/>
              </a:rPr>
              <a:t>Other mobile phases :</a:t>
            </a:r>
            <a:endParaRPr lang="en-US"/>
          </a:p>
          <a:p>
            <a:r>
              <a:rPr lang="en-US">
                <a:sym typeface="+mn-ea"/>
              </a:rPr>
              <a:t> Chloroform: Acetone: Diethyl amine (50:40:10),</a:t>
            </a:r>
            <a:endParaRPr lang="en-US"/>
          </a:p>
          <a:p>
            <a:r>
              <a:rPr lang="en-US">
                <a:sym typeface="+mn-ea"/>
              </a:rPr>
              <a:t>        Chloroform: Diethyl amine (90:10).</a:t>
            </a:r>
            <a:endParaRPr lang="en-US"/>
          </a:p>
          <a:p>
            <a:r>
              <a:rPr lang="en-US">
                <a:sym typeface="+mn-ea"/>
              </a:rPr>
              <a:t>Procedure:</a:t>
            </a:r>
            <a:endParaRPr lang="en-US"/>
          </a:p>
          <a:p>
            <a:r>
              <a:rPr lang="en-US">
                <a:sym typeface="+mn-ea"/>
              </a:rPr>
              <a:t>1)Prepare 100ml of mobile phase, and place it in the glass tank.</a:t>
            </a:r>
            <a:endParaRPr lang="en-US"/>
          </a:p>
          <a:p>
            <a:r>
              <a:rPr lang="en-US">
                <a:sym typeface="+mn-ea"/>
              </a:rPr>
              <a:t>2)Cover the tank with glass lid and allow standing for 45 minutes before use.</a:t>
            </a:r>
            <a:endParaRPr lang="en-US"/>
          </a:p>
          <a:p>
            <a:r>
              <a:rPr lang="en-US">
                <a:sym typeface="+mn-ea"/>
              </a:rPr>
              <a:t>3)Apply the sample and the standard spots on the silica gel plates, on the base line by the use of capillary tube.</a:t>
            </a:r>
            <a:endParaRPr lang="en-US"/>
          </a:p>
          <a:p>
            <a:r>
              <a:rPr lang="en-US">
                <a:sym typeface="+mn-ea"/>
              </a:rPr>
              <a:t>4)Put the silica gel plate in the glass tank and allow the mobile phase to rise to about two-third the plate.</a:t>
            </a:r>
            <a:endParaRPr lang="en-US"/>
          </a:p>
          <a:p>
            <a:r>
              <a:rPr lang="en-US">
                <a:sym typeface="+mn-ea"/>
              </a:rPr>
              <a:t>5)Remove the plate from the tank, and allow drying, and then spray with the spraying reagent.</a:t>
            </a:r>
            <a:endParaRPr lang="en-US"/>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i="1" dirty="0"/>
              <a:t>]         </a:t>
            </a:r>
            <a:r>
              <a:rPr lang="en-US" b="1" u="dbl" dirty="0" err="1"/>
              <a:t>Tropane</a:t>
            </a:r>
            <a:r>
              <a:rPr lang="en-US" b="1" u="dbl" dirty="0"/>
              <a:t>  Alkaloids</a:t>
            </a:r>
            <a:endParaRPr lang="en-US" dirty="0"/>
          </a:p>
          <a:p>
            <a:r>
              <a:rPr lang="en-US" u="sng" dirty="0"/>
              <a:t>   </a:t>
            </a:r>
            <a:r>
              <a:rPr lang="en-US" b="1" u="sng" dirty="0" err="1"/>
              <a:t>Datura</a:t>
            </a:r>
            <a:r>
              <a:rPr lang="en-US" b="1" i="1" dirty="0"/>
              <a:t> </a:t>
            </a:r>
            <a:r>
              <a:rPr lang="en-US" b="1" u="sng" dirty="0" err="1"/>
              <a:t>stramonium</a:t>
            </a:r>
            <a:r>
              <a:rPr lang="en-US" dirty="0"/>
              <a:t>, known by the </a:t>
            </a:r>
            <a:r>
              <a:rPr lang="en-US" dirty="0">
                <a:hlinkClick r:id="rId1" tooltip="Common names"/>
              </a:rPr>
              <a:t>common names</a:t>
            </a:r>
            <a:r>
              <a:rPr lang="en-US" b="1" dirty="0"/>
              <a:t> Jimson weed</a:t>
            </a:r>
            <a:r>
              <a:rPr lang="en-US" dirty="0"/>
              <a:t> or </a:t>
            </a:r>
            <a:r>
              <a:rPr lang="en-US" b="1" dirty="0" err="1"/>
              <a:t>datura</a:t>
            </a:r>
            <a:r>
              <a:rPr lang="en-US" dirty="0"/>
              <a:t>, is a plant in the</a:t>
            </a:r>
            <a:r>
              <a:rPr lang="en-US" b="1" dirty="0"/>
              <a:t> </a:t>
            </a:r>
            <a:r>
              <a:rPr lang="en-US" b="1" i="1" dirty="0" err="1">
                <a:hlinkClick r:id="rId2" tooltip="Solanaceae"/>
              </a:rPr>
              <a:t>Solanaceae</a:t>
            </a:r>
            <a:r>
              <a:rPr lang="en-US" dirty="0"/>
              <a:t> (</a:t>
            </a:r>
            <a:r>
              <a:rPr lang="en-US" dirty="0">
                <a:hlinkClick r:id="rId3" tooltip="Nightshade"/>
              </a:rPr>
              <a:t>nightshade</a:t>
            </a:r>
            <a:r>
              <a:rPr lang="en-US" dirty="0"/>
              <a:t>) family. For centuries, </a:t>
            </a:r>
            <a:r>
              <a:rPr lang="en-US" dirty="0" err="1"/>
              <a:t>datura</a:t>
            </a:r>
            <a:r>
              <a:rPr lang="en-US" dirty="0"/>
              <a:t> has been used as a </a:t>
            </a:r>
            <a:r>
              <a:rPr lang="en-US" dirty="0">
                <a:hlinkClick r:id="rId4" tooltip="Herbal medicine"/>
              </a:rPr>
              <a:t>herbal medicine</a:t>
            </a:r>
            <a:r>
              <a:rPr lang="en-US" dirty="0"/>
              <a:t> to relieve </a:t>
            </a:r>
            <a:r>
              <a:rPr lang="en-US" dirty="0">
                <a:hlinkClick r:id="rId5" tooltip="Asthma"/>
              </a:rPr>
              <a:t>asthma</a:t>
            </a:r>
            <a:r>
              <a:rPr lang="en-US" dirty="0"/>
              <a:t> symptoms and as an </a:t>
            </a:r>
            <a:r>
              <a:rPr lang="en-US" dirty="0">
                <a:hlinkClick r:id="rId6" tooltip="Analgesic"/>
              </a:rPr>
              <a:t>analgesic</a:t>
            </a:r>
            <a:r>
              <a:rPr lang="en-US" dirty="0"/>
              <a:t> during surgery or bone setting. It is also a powerful </a:t>
            </a:r>
            <a:r>
              <a:rPr lang="en-US" dirty="0">
                <a:hlinkClick r:id="rId7" tooltip="Hallucinogen"/>
              </a:rPr>
              <a:t>hallucinogen</a:t>
            </a:r>
            <a:r>
              <a:rPr lang="en-US" dirty="0"/>
              <a:t> and </a:t>
            </a:r>
            <a:r>
              <a:rPr lang="en-US" dirty="0" err="1">
                <a:hlinkClick r:id="rId8" tooltip="Deliriant"/>
              </a:rPr>
              <a:t>deliriant</a:t>
            </a:r>
            <a:r>
              <a:rPr lang="en-US" dirty="0"/>
              <a:t>, which is used spiritually for the intense </a:t>
            </a:r>
            <a:r>
              <a:rPr lang="en-US" dirty="0">
                <a:hlinkClick r:id="rId9" tooltip="Vision (spirituality)"/>
              </a:rPr>
              <a:t>visions</a:t>
            </a:r>
            <a:r>
              <a:rPr lang="en-US" dirty="0"/>
              <a:t> it produces. However, the </a:t>
            </a:r>
            <a:r>
              <a:rPr lang="en-US" dirty="0" err="1">
                <a:hlinkClick r:id="rId10" tooltip="Tropane alkaloids"/>
              </a:rPr>
              <a:t>tropane</a:t>
            </a:r>
            <a:r>
              <a:rPr lang="en-US" dirty="0">
                <a:hlinkClick r:id="rId10" tooltip="Tropane alkaloids"/>
              </a:rPr>
              <a:t> alkaloids</a:t>
            </a:r>
            <a:r>
              <a:rPr lang="en-US" dirty="0"/>
              <a:t> which are responsible for both the medicinal and hallucinogenic properties are fatally toxic in only slightly higher amounts than the medicinal dosage, and careless use often results in hospitalizations and deaths. </a:t>
            </a:r>
            <a:endParaRPr lang="en-US" dirty="0"/>
          </a:p>
          <a:p>
            <a:pPr marL="0" indent="0">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i="1" u="sng" dirty="0"/>
              <a:t>Constituents of </a:t>
            </a:r>
            <a:r>
              <a:rPr lang="en-US" b="1" i="1" u="sng" dirty="0" err="1"/>
              <a:t>datura</a:t>
            </a:r>
            <a:r>
              <a:rPr lang="en-US" b="1" i="1" u="sng" dirty="0"/>
              <a:t> are</a:t>
            </a:r>
            <a:r>
              <a:rPr lang="en-US" u="sng" dirty="0"/>
              <a:t>:</a:t>
            </a:r>
            <a:endParaRPr lang="en-US" dirty="0"/>
          </a:p>
          <a:p>
            <a:r>
              <a:rPr lang="en-US" b="1" i="1" dirty="0"/>
              <a:t>    </a:t>
            </a:r>
            <a:r>
              <a:rPr lang="en-US" b="1" i="1" dirty="0" err="1"/>
              <a:t>Hyoscyamine</a:t>
            </a:r>
            <a:r>
              <a:rPr lang="en-US" dirty="0"/>
              <a:t> and its isomer </a:t>
            </a:r>
            <a:r>
              <a:rPr lang="en-US" b="1" i="1" dirty="0"/>
              <a:t>atropine</a:t>
            </a:r>
            <a:r>
              <a:rPr lang="en-US" dirty="0"/>
              <a:t>, which is formed during extraction procedure. Also it contains </a:t>
            </a:r>
            <a:r>
              <a:rPr lang="en-US" b="1" i="1" dirty="0" err="1"/>
              <a:t>hyoscine</a:t>
            </a:r>
            <a:r>
              <a:rPr lang="en-US" dirty="0"/>
              <a:t> (scopolamine) alkaloid, which is found in trace amounts.</a:t>
            </a:r>
            <a:endParaRPr lang="en-US" dirty="0"/>
          </a:p>
          <a:p>
            <a:r>
              <a:rPr lang="en-US" dirty="0"/>
              <a:t>      The medicinal use is mostly due to the </a:t>
            </a:r>
            <a:r>
              <a:rPr lang="en-US" dirty="0" err="1"/>
              <a:t>hyocsyamine</a:t>
            </a:r>
            <a:r>
              <a:rPr lang="en-US" dirty="0"/>
              <a:t> (atropine), used as </a:t>
            </a:r>
            <a:r>
              <a:rPr lang="en-US" dirty="0" err="1"/>
              <a:t>mydriatic</a:t>
            </a:r>
            <a:r>
              <a:rPr lang="en-US" dirty="0"/>
              <a:t>, antispasmodic, antidote to the toxicity of cholinergic compound, decrease in the secretion (upper and lower respiratory tract) before surgery. While the use of scopolamine mostly in motion sickness. The </a:t>
            </a:r>
            <a:r>
              <a:rPr lang="en-US" dirty="0" err="1"/>
              <a:t>tropane</a:t>
            </a:r>
            <a:r>
              <a:rPr lang="en-US" dirty="0"/>
              <a:t> alkaloids (</a:t>
            </a:r>
            <a:r>
              <a:rPr lang="en-US" dirty="0" err="1"/>
              <a:t>hyocsyamine</a:t>
            </a:r>
            <a:r>
              <a:rPr lang="en-US" dirty="0"/>
              <a:t> and </a:t>
            </a:r>
            <a:r>
              <a:rPr lang="en-US" dirty="0" err="1"/>
              <a:t>hyoscine</a:t>
            </a:r>
            <a:r>
              <a:rPr lang="en-US" dirty="0"/>
              <a:t>) have the following structures:</a:t>
            </a:r>
            <a:endParaRPr lang="en-US" dirty="0"/>
          </a:p>
          <a:p>
            <a:r>
              <a:rPr lang="en-US" dirty="0"/>
              <a:t> </a:t>
            </a:r>
            <a:endParaRPr lang="en-US" dirty="0"/>
          </a:p>
          <a:p>
            <a:r>
              <a:rPr lang="en-US" dirty="0"/>
              <a:t> </a:t>
            </a:r>
            <a:endParaRPr lang="en-US" dirty="0"/>
          </a:p>
          <a:p>
            <a:pPr marL="0" indent="0">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257800"/>
            <a:ext cx="8229600" cy="868363"/>
          </a:xfrm>
        </p:spPr>
        <p:txBody>
          <a:bodyPr>
            <a:normAutofit fontScale="92500"/>
          </a:bodyPr>
          <a:lstStyle/>
          <a:p>
            <a:r>
              <a:rPr lang="en-US" b="1" dirty="0" err="1"/>
              <a:t>Hyoscine</a:t>
            </a:r>
            <a:r>
              <a:rPr lang="en-US" b="1" dirty="0"/>
              <a:t> (scopolamine)</a:t>
            </a:r>
            <a:r>
              <a:rPr lang="en-US" dirty="0"/>
              <a:t>                     </a:t>
            </a:r>
            <a:r>
              <a:rPr lang="en-US" b="1" dirty="0" err="1"/>
              <a:t>Hyoscyamine</a:t>
            </a:r>
            <a:r>
              <a:rPr lang="en-US" b="1" dirty="0"/>
              <a:t> </a:t>
            </a:r>
            <a:endParaRPr lang="en-US" dirty="0"/>
          </a:p>
        </p:txBody>
      </p:sp>
      <p:pic>
        <p:nvPicPr>
          <p:cNvPr id="1026" name="Picture 1" descr="C:\Users\admin\Desktop\138-12-5[1].gif"/>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58847" y="2514600"/>
            <a:ext cx="3716583"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2" descr="C:\Users\admin\Desktop\g-422[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5034" y="2503487"/>
            <a:ext cx="3452828" cy="176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557841" y="1600200"/>
            <a:ext cx="6028318" cy="4525963"/>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1" cstate="print">
            <a:extLst>
              <a:ext uri="{28A0092B-C50C-407E-A947-70E740481C1C}">
                <a14:useLocalDpi xmlns:a14="http://schemas.microsoft.com/office/drawing/2010/main" val="0"/>
              </a:ext>
            </a:extLst>
          </a:blip>
          <a:stretch>
            <a:fillRect/>
          </a:stretch>
        </p:blipFill>
        <p:spPr>
          <a:xfrm>
            <a:off x="2154381" y="1600200"/>
            <a:ext cx="4835237" cy="4525963"/>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 These alkaloids are also present in other plants as </a:t>
            </a:r>
            <a:r>
              <a:rPr lang="en-US" b="1" u="sng" dirty="0" err="1"/>
              <a:t>Hyoscyamus</a:t>
            </a:r>
            <a:r>
              <a:rPr lang="en-US" dirty="0"/>
              <a:t> </a:t>
            </a:r>
            <a:r>
              <a:rPr lang="en-US" b="1" u="sng" dirty="0"/>
              <a:t> </a:t>
            </a:r>
            <a:r>
              <a:rPr lang="en-US" b="1" u="sng" dirty="0" err="1"/>
              <a:t>niger</a:t>
            </a:r>
            <a:r>
              <a:rPr lang="en-US" dirty="0"/>
              <a:t> of the family </a:t>
            </a:r>
            <a:r>
              <a:rPr lang="en-US" dirty="0" err="1"/>
              <a:t>Solanaceae</a:t>
            </a:r>
            <a:r>
              <a:rPr lang="en-US" dirty="0"/>
              <a:t>, </a:t>
            </a:r>
            <a:r>
              <a:rPr lang="en-US" b="1" u="sng" dirty="0" err="1"/>
              <a:t>Atropa</a:t>
            </a:r>
            <a:r>
              <a:rPr lang="en-US" u="sng" dirty="0"/>
              <a:t> </a:t>
            </a:r>
            <a:r>
              <a:rPr lang="en-US" dirty="0"/>
              <a:t> </a:t>
            </a:r>
            <a:r>
              <a:rPr lang="en-US" b="1" u="sng" dirty="0" err="1"/>
              <a:t>belladona</a:t>
            </a:r>
            <a:r>
              <a:rPr lang="en-US" dirty="0"/>
              <a:t> of the same family, and others.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side effects</a:t>
            </a:r>
            <a:endParaRPr lang="en-US"/>
          </a:p>
        </p:txBody>
      </p:sp>
      <p:sp>
        <p:nvSpPr>
          <p:cNvPr id="3" name="Content Placeholder 2"/>
          <p:cNvSpPr>
            <a:spLocks noGrp="1"/>
          </p:cNvSpPr>
          <p:nvPr>
            <p:ph idx="1"/>
          </p:nvPr>
        </p:nvSpPr>
        <p:spPr/>
        <p:txBody>
          <a:bodyPr>
            <a:normAutofit fontScale="50000"/>
          </a:bodyPr>
          <a:p>
            <a:pPr marL="0" indent="0">
              <a:buNone/>
            </a:pPr>
            <a:r>
              <a:rPr lang="en-US"/>
              <a:t>Datura side effects:</a:t>
            </a:r>
            <a:endParaRPr lang="en-US"/>
          </a:p>
          <a:p>
            <a:pPr marL="0" indent="0">
              <a:buNone/>
            </a:pPr>
            <a:endParaRPr lang="en-US"/>
          </a:p>
          <a:p>
            <a:r>
              <a:rPr lang="en-US"/>
              <a:t>Datura is a poisonous plant, so it should be taken only after consultation with experienced physicians.</a:t>
            </a:r>
            <a:endParaRPr lang="en-US"/>
          </a:p>
          <a:p>
            <a:r>
              <a:rPr lang="en-US"/>
              <a:t>Datura chemicals such as scopolamine and atropine are used as poison and used in murders and suicides.</a:t>
            </a:r>
            <a:endParaRPr lang="en-US"/>
          </a:p>
          <a:p>
            <a:r>
              <a:rPr lang="en-US"/>
              <a:t>Datura increases the heartbeat and may lead to cardiac arrest.</a:t>
            </a:r>
            <a:endParaRPr lang="en-US"/>
          </a:p>
          <a:p>
            <a:r>
              <a:rPr lang="en-US"/>
              <a:t>Ingesting datura may cause violent behavior because of the presence of chemical substances called anticholinergic.</a:t>
            </a:r>
            <a:endParaRPr lang="en-US"/>
          </a:p>
          <a:p>
            <a:r>
              <a:rPr lang="en-US"/>
              <a:t>Taking datura results in dilated pupils.</a:t>
            </a:r>
            <a:endParaRPr lang="en-US"/>
          </a:p>
          <a:p>
            <a:r>
              <a:rPr lang="en-US"/>
              <a:t>One can also experience amnesia due to this.</a:t>
            </a:r>
            <a:endParaRPr lang="en-US"/>
          </a:p>
          <a:p>
            <a:r>
              <a:rPr lang="en-US"/>
              <a:t>Blurred vision, nausea, giddiness, confusion, rapid pulse, hyperthermia are some of the side effects of datura.</a:t>
            </a:r>
            <a:endParaRPr lang="en-US"/>
          </a:p>
          <a:p>
            <a:r>
              <a:rPr lang="en-US"/>
              <a:t>Datura can affect the nervous system adversely.</a:t>
            </a:r>
            <a:endParaRPr lang="en-US"/>
          </a:p>
          <a:p>
            <a:r>
              <a:rPr lang="en-US"/>
              <a:t>The juice of datura leaves is also very harmful to the eyes.</a:t>
            </a:r>
            <a:endParaRPr lang="en-US"/>
          </a:p>
          <a:p>
            <a:pPr marL="0" indent="0">
              <a:buNone/>
            </a:pP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7168</Words>
  <Application>WPS Presentation</Application>
  <PresentationFormat>On-screen Show (4:3)</PresentationFormat>
  <Paragraphs>185</Paragraphs>
  <Slides>22</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22</vt:i4>
      </vt:variant>
    </vt:vector>
  </HeadingPairs>
  <TitlesOfParts>
    <vt:vector size="29" baseType="lpstr">
      <vt:lpstr>Arial</vt:lpstr>
      <vt:lpstr>SimSun</vt:lpstr>
      <vt:lpstr>Wingdings</vt:lpstr>
      <vt:lpstr>Calibri</vt:lpstr>
      <vt:lpstr>Microsoft YaHei</vt:lpstr>
      <vt:lpstr>Arial Unicode MS</vt:lpstr>
      <vt:lpstr>Office Theme</vt:lpstr>
      <vt:lpstr>Tropane Alkaloids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side effects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Tropane Alkaloids</dc:title>
  <dc:creator>sara qaragholi</dc:creator>
  <cp:lastModifiedBy>kjh</cp:lastModifiedBy>
  <cp:revision>14</cp:revision>
  <dcterms:created xsi:type="dcterms:W3CDTF">2019-03-09T21:08:00Z</dcterms:created>
  <dcterms:modified xsi:type="dcterms:W3CDTF">2023-03-11T09:56:00Z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6976D331D680449380C753AB3BD9BC9C</vt:lpwstr>
  </property>
  <property fmtid="{D5CDD505-2E9C-101B-9397-08002B2CF9AE}" pid="3" name="KSOProductBuildVer">
    <vt:lpwstr>1033-11.2.0.11417</vt:lpwstr>
  </property>
</Properties>
</file>