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3"/>
    <p:sldId id="259" r:id="rId4"/>
    <p:sldId id="260" r:id="rId5"/>
    <p:sldId id="261" r:id="rId6"/>
    <p:sldId id="262" r:id="rId7"/>
    <p:sldId id="275" r:id="rId8"/>
    <p:sldId id="276" r:id="rId9"/>
    <p:sldId id="277" r:id="rId10"/>
    <p:sldId id="264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6" r:id="rId20"/>
    <p:sldId id="267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30"/>
  </p:normalViewPr>
  <p:slideViewPr>
    <p:cSldViewPr>
      <p:cViewPr varScale="1">
        <p:scale>
          <a:sx n="113" d="100"/>
          <a:sy n="113" d="100"/>
        </p:scale>
        <p:origin x="16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85BAF-6CEC-A541-9EC5-8193E09DE3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3718-20A8-E944-BA47-BBD6937347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F5E3-CE25-034E-929D-C9174E23E5B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F7F-E5A3-4B49-BD21-09E33316B7C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134-8A99-9349-9C6E-614BE0A1B2F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383-C55A-0C46-B5D5-0F8D711CE05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0F89-8297-DC44-A35A-FCF90567292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D242-A7FF-2147-9F77-4CABD2A8F5A3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EA88-5B68-6E41-950B-B932DA51C125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F111-2C07-7747-AF21-4C9EE639DAF7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B2B0-081A-A94B-B760-855D66942A5A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4792-C426-C04D-9355-F004E5B0DD91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CF99-C9ED-8C4D-8033-D9E62A2DE4FF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5452-515D-754E-830E-24A094B40E81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Zena Qaragholi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50F0-7737-4F60-9B3D-F836C7FEAD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24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Purine alkaloid</a:t>
            </a:r>
            <a:endParaRPr lang="en-US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7"/>
          <a:stretch>
            <a:fillRect/>
          </a:stretch>
        </p:blipFill>
        <p:spPr bwMode="auto">
          <a:xfrm>
            <a:off x="990600" y="1128712"/>
            <a:ext cx="7162800" cy="449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832016"/>
            <a:ext cx="50501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US" dirty="0"/>
              <a:t>Department of pharmacognosy and medicinal plants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u="dbl" dirty="0"/>
              <a:t>The most important plants in this group are :</a:t>
            </a:r>
            <a:endParaRPr lang="en-US" dirty="0"/>
          </a:p>
          <a:p>
            <a:pPr lvl="0"/>
            <a:r>
              <a:rPr lang="en-US" b="1" i="1" dirty="0"/>
              <a:t>Coffee</a:t>
            </a:r>
            <a:r>
              <a:rPr lang="en-US" dirty="0"/>
              <a:t> (</a:t>
            </a:r>
            <a:r>
              <a:rPr lang="en-US" u="sng" dirty="0" err="1"/>
              <a:t>Coffea</a:t>
            </a:r>
            <a:r>
              <a:rPr lang="en-US" dirty="0"/>
              <a:t> </a:t>
            </a:r>
            <a:r>
              <a:rPr lang="en-US" u="sng" dirty="0" err="1"/>
              <a:t>arabica</a:t>
            </a:r>
            <a:r>
              <a:rPr lang="en-US" dirty="0"/>
              <a:t> of the family </a:t>
            </a:r>
            <a:r>
              <a:rPr lang="en-US" dirty="0" err="1"/>
              <a:t>Rubiaceae</a:t>
            </a:r>
            <a:r>
              <a:rPr lang="en-US" dirty="0"/>
              <a:t>).</a:t>
            </a:r>
            <a:endParaRPr lang="en-US" dirty="0"/>
          </a:p>
          <a:p>
            <a:r>
              <a:rPr lang="en-US" dirty="0"/>
              <a:t>Contain about 1-2 % of caffeine.</a:t>
            </a:r>
            <a:endParaRPr lang="en-US" dirty="0"/>
          </a:p>
          <a:p>
            <a:pPr lvl="0"/>
            <a:r>
              <a:rPr lang="en-US" b="1" i="1" dirty="0"/>
              <a:t>Tea</a:t>
            </a:r>
            <a:r>
              <a:rPr lang="en-US" dirty="0"/>
              <a:t> (</a:t>
            </a:r>
            <a:r>
              <a:rPr lang="en-US" u="sng" dirty="0"/>
              <a:t>Camellia</a:t>
            </a:r>
            <a:r>
              <a:rPr lang="en-US" dirty="0"/>
              <a:t> </a:t>
            </a:r>
            <a:r>
              <a:rPr lang="en-US" u="sng" dirty="0" err="1"/>
              <a:t>sinensis</a:t>
            </a:r>
            <a:r>
              <a:rPr lang="en-US" dirty="0"/>
              <a:t> of the family </a:t>
            </a:r>
            <a:r>
              <a:rPr lang="en-US" dirty="0" err="1"/>
              <a:t>Theaceae</a:t>
            </a:r>
            <a:r>
              <a:rPr lang="en-US" dirty="0"/>
              <a:t>).</a:t>
            </a:r>
            <a:endParaRPr lang="en-US" dirty="0"/>
          </a:p>
          <a:p>
            <a:r>
              <a:rPr lang="en-US" dirty="0"/>
              <a:t>Contain about 1-4 % of caffeine.</a:t>
            </a:r>
            <a:endParaRPr lang="en-US" dirty="0"/>
          </a:p>
          <a:p>
            <a:pPr lvl="0"/>
            <a:r>
              <a:rPr lang="en-US" b="1" i="1" dirty="0"/>
              <a:t>Cola</a:t>
            </a:r>
            <a:r>
              <a:rPr lang="en-US" dirty="0"/>
              <a:t> (Cola </a:t>
            </a:r>
            <a:r>
              <a:rPr lang="en-US" u="sng" dirty="0" err="1"/>
              <a:t>nitida</a:t>
            </a:r>
            <a:r>
              <a:rPr lang="en-US" dirty="0"/>
              <a:t> of the family </a:t>
            </a:r>
            <a:r>
              <a:rPr lang="en-US" dirty="0" err="1"/>
              <a:t>Sterculiaceae</a:t>
            </a:r>
            <a:r>
              <a:rPr lang="en-US" dirty="0"/>
              <a:t>).</a:t>
            </a:r>
            <a:endParaRPr lang="en-US" dirty="0"/>
          </a:p>
          <a:p>
            <a:r>
              <a:rPr lang="en-US" dirty="0"/>
              <a:t>Contain about 3.5 % of caffeine.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-Maha\Desktop\purine bases\kona_coffee.jpg"/>
          <p:cNvPicPr>
            <a:picLocks noGr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 flipV="1">
            <a:off x="990600" y="838199"/>
            <a:ext cx="7239000" cy="51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983003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14475"/>
            <a:ext cx="5486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219200"/>
            <a:ext cx="4927814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-Maha\Desktop\purine bases\tea-tree.jpg"/>
          <p:cNvPicPr>
            <a:picLocks noGr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95400" y="762000"/>
            <a:ext cx="6400800" cy="500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Kola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 descr="C:\Users\Dr-Maha\Desktop\cola nuts.jpg"/>
          <p:cNvPicPr>
            <a:picLocks noGr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0600" y="18288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738313"/>
            <a:ext cx="33813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738313"/>
            <a:ext cx="33813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38313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0110"/>
            <a:ext cx="6019800" cy="643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752599"/>
          </a:xfrm>
        </p:spPr>
        <p:txBody>
          <a:bodyPr/>
          <a:lstStyle/>
          <a:p>
            <a:r>
              <a:rPr lang="en-US" dirty="0" err="1"/>
              <a:t>Purine</a:t>
            </a:r>
            <a:r>
              <a:rPr lang="en-US" dirty="0"/>
              <a:t> 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Dr-Maha\Desktop\purine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9200" y="2590800"/>
            <a:ext cx="6781800" cy="32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just"/>
            <a:r>
              <a:rPr lang="en-US" sz="2800" dirty="0"/>
              <a:t>The </a:t>
            </a:r>
            <a:r>
              <a:rPr lang="en-US" sz="2800" dirty="0" err="1"/>
              <a:t>purines</a:t>
            </a:r>
            <a:r>
              <a:rPr lang="en-US" sz="2800" dirty="0"/>
              <a:t> are derivatives of a heterocyclic nucleus consisting of the 6-membered </a:t>
            </a:r>
            <a:r>
              <a:rPr lang="en-US" sz="2800" dirty="0" err="1"/>
              <a:t>pyrimidine</a:t>
            </a:r>
            <a:r>
              <a:rPr lang="en-US" sz="2800" dirty="0"/>
              <a:t> ring fused to the 5-membered </a:t>
            </a:r>
            <a:r>
              <a:rPr lang="en-US" sz="2800" dirty="0" err="1"/>
              <a:t>imidazole</a:t>
            </a:r>
            <a:r>
              <a:rPr lang="en-US" sz="2800" dirty="0"/>
              <a:t> ring.</a:t>
            </a:r>
            <a:endParaRPr lang="en-US" sz="2800" dirty="0"/>
          </a:p>
          <a:p>
            <a:pPr algn="just"/>
            <a:r>
              <a:rPr lang="en-US" sz="2800" dirty="0"/>
              <a:t> </a:t>
            </a:r>
            <a:r>
              <a:rPr lang="en-US" sz="2800" dirty="0" err="1"/>
              <a:t>Purine</a:t>
            </a:r>
            <a:r>
              <a:rPr lang="en-US" sz="2800" dirty="0"/>
              <a:t> itself does not occur in nature, but numerous derivatives are biologically significant. </a:t>
            </a:r>
            <a:endParaRPr lang="en-US" sz="2800" dirty="0"/>
          </a:p>
          <a:p>
            <a:pPr algn="just"/>
            <a:r>
              <a:rPr lang="en-US" sz="2800" dirty="0"/>
              <a:t>The pharmaceutically important bases of this group are the </a:t>
            </a:r>
            <a:r>
              <a:rPr lang="en-US" sz="2800" dirty="0" err="1"/>
              <a:t>methylated</a:t>
            </a:r>
            <a:r>
              <a:rPr lang="en-US" sz="2800" dirty="0"/>
              <a:t> derivatives of  2,6-dioxypurine (</a:t>
            </a:r>
            <a:r>
              <a:rPr lang="en-US" sz="2800" dirty="0" err="1"/>
              <a:t>xanthine</a:t>
            </a:r>
            <a:r>
              <a:rPr lang="en-US" sz="2800" dirty="0"/>
              <a:t>) i.e. </a:t>
            </a:r>
            <a:r>
              <a:rPr lang="en-US" sz="2800" dirty="0" err="1"/>
              <a:t>xanthine</a:t>
            </a:r>
            <a:r>
              <a:rPr lang="en-US" sz="2800" dirty="0"/>
              <a:t> is </a:t>
            </a:r>
            <a:r>
              <a:rPr lang="en-US" sz="2800" dirty="0" err="1"/>
              <a:t>diketo</a:t>
            </a:r>
            <a:r>
              <a:rPr lang="en-US" sz="2800" dirty="0"/>
              <a:t> </a:t>
            </a:r>
            <a:r>
              <a:rPr lang="en-US" sz="2800" dirty="0" err="1"/>
              <a:t>purine</a:t>
            </a:r>
            <a:r>
              <a:rPr lang="en-US" sz="2800" dirty="0"/>
              <a:t>.</a:t>
            </a:r>
            <a:endParaRPr lang="en-US" sz="2800" dirty="0"/>
          </a:p>
          <a:p>
            <a:pPr algn="just"/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C:\Users\Dr-Maha\Desktop\Xanthine_structure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33800" y="44196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/>
              <a:t>Caffeine</a:t>
            </a:r>
            <a:r>
              <a:rPr lang="en-US" dirty="0"/>
              <a:t> is 1,3,7-trimethyl </a:t>
            </a:r>
            <a:r>
              <a:rPr lang="en-US" dirty="0" err="1"/>
              <a:t>xanthine</a:t>
            </a:r>
            <a:endParaRPr lang="en-US" dirty="0"/>
          </a:p>
          <a:p>
            <a:r>
              <a:rPr lang="en-US" b="1" dirty="0" err="1"/>
              <a:t>Theophylline</a:t>
            </a:r>
            <a:r>
              <a:rPr lang="en-US" dirty="0"/>
              <a:t> is 1,3-dimethyl </a:t>
            </a:r>
            <a:r>
              <a:rPr lang="en-US" dirty="0" err="1"/>
              <a:t>xanthine</a:t>
            </a:r>
            <a:endParaRPr lang="en-US" dirty="0"/>
          </a:p>
          <a:p>
            <a:r>
              <a:rPr lang="en-US" b="1" dirty="0" err="1"/>
              <a:t>Theobromine</a:t>
            </a:r>
            <a:r>
              <a:rPr lang="en-US" dirty="0"/>
              <a:t> is 3,7-dimethyl </a:t>
            </a:r>
            <a:r>
              <a:rPr lang="en-US" dirty="0" err="1"/>
              <a:t>xanthine</a:t>
            </a:r>
            <a:r>
              <a:rPr lang="en-US" dirty="0"/>
              <a:t> </a:t>
            </a:r>
            <a:endParaRPr lang="en-US" dirty="0"/>
          </a:p>
          <a:p>
            <a:pPr>
              <a:buNone/>
            </a:pPr>
            <a:r>
              <a:rPr lang="en-US" dirty="0"/>
              <a:t>     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Dr-Maha\Desktop\caff,theoph,theob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5800" y="2462268"/>
            <a:ext cx="7848600" cy="33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Caffeine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90688"/>
            <a:ext cx="4762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Theophylline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7" b="24133"/>
          <a:stretch>
            <a:fillRect/>
          </a:stretch>
        </p:blipFill>
        <p:spPr bwMode="auto">
          <a:xfrm>
            <a:off x="342900" y="1447800"/>
            <a:ext cx="4762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944559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3776663" cy="324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Theobromine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0274"/>
            <a:ext cx="68103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u="dbl" dirty="0"/>
              <a:t>Generally the pharmacological activities  of these methylated compounds are:</a:t>
            </a:r>
            <a:endParaRPr lang="en-US" dirty="0"/>
          </a:p>
          <a:p>
            <a:pPr lvl="0"/>
            <a:r>
              <a:rPr lang="en-US" dirty="0"/>
              <a:t>Stimulation of the CNS.</a:t>
            </a:r>
            <a:endParaRPr lang="en-US" dirty="0"/>
          </a:p>
          <a:p>
            <a:pPr lvl="0"/>
            <a:r>
              <a:rPr lang="en-US" dirty="0"/>
              <a:t>Diuretic effects.</a:t>
            </a:r>
            <a:endParaRPr lang="en-US" dirty="0"/>
          </a:p>
          <a:p>
            <a:pPr lvl="0"/>
            <a:r>
              <a:rPr lang="en-US" dirty="0"/>
              <a:t>Increase gastric acid secretion.</a:t>
            </a:r>
            <a:endParaRPr lang="en-US" dirty="0"/>
          </a:p>
          <a:p>
            <a:pPr lvl="0"/>
            <a:r>
              <a:rPr lang="en-US" dirty="0"/>
              <a:t>Relaxation of the bronchial smooth muscle (theophylline).</a:t>
            </a:r>
            <a:endParaRPr lang="en-US" dirty="0"/>
          </a:p>
          <a:p>
            <a:pPr lvl="0"/>
            <a:r>
              <a:rPr lang="en-US" dirty="0"/>
              <a:t>Positive inotropic and </a:t>
            </a:r>
            <a:r>
              <a:rPr lang="en-US" dirty="0" err="1"/>
              <a:t>chronotropic</a:t>
            </a:r>
            <a:r>
              <a:rPr lang="en-US" dirty="0"/>
              <a:t> effect on the heart.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Zena Qaragholi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1510</Words>
  <Application>WPS Presentation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Purine bases</vt:lpstr>
      <vt:lpstr>PowerPoint 演示文稿</vt:lpstr>
      <vt:lpstr>PowerPoint 演示文稿</vt:lpstr>
      <vt:lpstr>Caffeine</vt:lpstr>
      <vt:lpstr>Theophylline</vt:lpstr>
      <vt:lpstr>Theobromine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Kola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qaragholi</dc:creator>
  <cp:lastModifiedBy>kjh</cp:lastModifiedBy>
  <cp:revision>7</cp:revision>
  <dcterms:created xsi:type="dcterms:W3CDTF">2019-04-26T19:20:00Z</dcterms:created>
  <dcterms:modified xsi:type="dcterms:W3CDTF">2023-04-02T20:44:54Z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B79DD6150F4A42B0AD9E27B8B9138B43</vt:lpwstr>
  </property>
  <property fmtid="{D5CDD505-2E9C-101B-9397-08002B2CF9AE}" pid="3" name="KSOProductBuildVer">
    <vt:lpwstr>1033-11.2.0.11417</vt:lpwstr>
  </property>
</Properties>
</file>