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367" r:id="rId2"/>
    <p:sldId id="256" r:id="rId3"/>
    <p:sldId id="257" r:id="rId4"/>
    <p:sldId id="293" r:id="rId5"/>
    <p:sldId id="294" r:id="rId6"/>
    <p:sldId id="296" r:id="rId7"/>
    <p:sldId id="258" r:id="rId8"/>
    <p:sldId id="266" r:id="rId9"/>
    <p:sldId id="298" r:id="rId10"/>
    <p:sldId id="297" r:id="rId11"/>
    <p:sldId id="299" r:id="rId12"/>
    <p:sldId id="373" r:id="rId13"/>
    <p:sldId id="260" r:id="rId14"/>
    <p:sldId id="302" r:id="rId15"/>
    <p:sldId id="304" r:id="rId16"/>
    <p:sldId id="372" r:id="rId17"/>
    <p:sldId id="3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D1BAED-01EA-43C2-8C42-7782C6AAD829}" type="datetimeFigureOut">
              <a:rPr lang="en-US" smtClean="0"/>
              <a:t>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F5F1B0-8AD5-464C-A6E7-C4C36768EFBE}" type="slidenum">
              <a:rPr lang="en-US" smtClean="0"/>
              <a:t>‹#›</a:t>
            </a:fld>
            <a:endParaRPr lang="en-US"/>
          </a:p>
        </p:txBody>
      </p:sp>
    </p:spTree>
    <p:extLst>
      <p:ext uri="{BB962C8B-B14F-4D97-AF65-F5344CB8AC3E}">
        <p14:creationId xmlns:p14="http://schemas.microsoft.com/office/powerpoint/2010/main" val="1666422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9/20/23</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pPr/>
              <a:t>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9/20/23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891852"/>
            <a:ext cx="9144000" cy="5016758"/>
          </a:xfrm>
          <a:prstGeom prst="rect">
            <a:avLst/>
          </a:prstGeom>
        </p:spPr>
        <p:txBody>
          <a:bodyPr wrap="square">
            <a:spAutoFit/>
          </a:bodyPr>
          <a:lstStyle/>
          <a:p>
            <a:pPr algn="ctr" rtl="0"/>
            <a:r>
              <a:rPr lang="en-US" sz="4000" b="1" dirty="0">
                <a:solidFill>
                  <a:srgbClr val="C00000"/>
                </a:solidFill>
                <a:latin typeface="Times New Roman" pitchFamily="18" charset="0"/>
                <a:cs typeface="Times New Roman" pitchFamily="18" charset="0"/>
              </a:rPr>
              <a:t>Al-Mustaqbal University College</a:t>
            </a:r>
            <a:endParaRPr lang="en-US" sz="4000" b="1" dirty="0">
              <a:solidFill>
                <a:srgbClr val="FF0000"/>
              </a:solidFill>
              <a:latin typeface="Times New Roman"/>
            </a:endParaRPr>
          </a:p>
          <a:p>
            <a:pPr lvl="0" algn="ctr" rtl="0"/>
            <a:endParaRPr lang="en-US" sz="4000" b="1" dirty="0">
              <a:solidFill>
                <a:srgbClr val="FF0000"/>
              </a:solidFill>
              <a:latin typeface="Times New Roman"/>
            </a:endParaRPr>
          </a:p>
          <a:p>
            <a:pPr lvl="0" algn="ctr" rtl="0"/>
            <a:endParaRPr lang="en-US" sz="4000" b="1" dirty="0">
              <a:solidFill>
                <a:srgbClr val="FF0000"/>
              </a:solidFill>
              <a:latin typeface="Times New Roman"/>
            </a:endParaRPr>
          </a:p>
          <a:p>
            <a:pPr lvl="0" algn="ctr" rtl="0"/>
            <a:endParaRPr lang="en-US" sz="4000" b="1" dirty="0">
              <a:solidFill>
                <a:srgbClr val="FF0000"/>
              </a:solidFill>
              <a:latin typeface="Times New Roman"/>
            </a:endParaRPr>
          </a:p>
          <a:p>
            <a:pPr lvl="0" algn="ctr" rtl="0"/>
            <a:endParaRPr lang="en-US" sz="4000" b="1" dirty="0">
              <a:solidFill>
                <a:srgbClr val="FF0000"/>
              </a:solidFill>
              <a:latin typeface="Times New Roman"/>
            </a:endParaRPr>
          </a:p>
          <a:p>
            <a:pPr lvl="0" algn="ctr" rtl="0"/>
            <a:r>
              <a:rPr lang="en-US" sz="4000" b="1" dirty="0">
                <a:solidFill>
                  <a:schemeClr val="tx2"/>
                </a:solidFill>
                <a:latin typeface="Times New Roman"/>
              </a:rPr>
              <a:t>Pharmacy Ethics </a:t>
            </a:r>
            <a:r>
              <a:rPr lang="en-US" sz="4000" b="1" dirty="0">
                <a:solidFill>
                  <a:srgbClr val="FF0000"/>
                </a:solidFill>
                <a:latin typeface="Times New Roman"/>
              </a:rPr>
              <a:t>3</a:t>
            </a:r>
            <a:r>
              <a:rPr lang="en-US" sz="4000" b="1" baseline="30000" dirty="0">
                <a:solidFill>
                  <a:srgbClr val="FF0000"/>
                </a:solidFill>
                <a:latin typeface="Times New Roman"/>
              </a:rPr>
              <a:t>rd</a:t>
            </a:r>
            <a:r>
              <a:rPr lang="en-US" sz="4000" b="1" dirty="0">
                <a:solidFill>
                  <a:srgbClr val="FF0000"/>
                </a:solidFill>
                <a:latin typeface="Times New Roman"/>
              </a:rPr>
              <a:t> stage</a:t>
            </a:r>
          </a:p>
          <a:p>
            <a:pPr lvl="0" algn="ctr"/>
            <a:r>
              <a:rPr lang="en-US" sz="4000" b="1" dirty="0">
                <a:solidFill>
                  <a:schemeClr val="tx2"/>
                </a:solidFill>
                <a:latin typeface="Times New Roman"/>
              </a:rPr>
              <a:t>Ethical Principles Part I</a:t>
            </a:r>
          </a:p>
          <a:p>
            <a:pPr lvl="0" algn="ctr"/>
            <a:r>
              <a:rPr lang="en-US" sz="4000" b="1" dirty="0">
                <a:solidFill>
                  <a:srgbClr val="FF0000"/>
                </a:solidFill>
                <a:latin typeface="Times New Roman"/>
              </a:rPr>
              <a:t>Dr. Hasanain Owadh</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752601"/>
            <a:ext cx="2952780" cy="221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5233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143000" y="0"/>
            <a:ext cx="7498080" cy="990600"/>
          </a:xfrm>
        </p:spPr>
        <p:style>
          <a:lnRef idx="0">
            <a:scrgbClr r="0" g="0" b="0"/>
          </a:lnRef>
          <a:fillRef idx="1003">
            <a:schemeClr val="lt2"/>
          </a:fillRef>
          <a:effectRef idx="0">
            <a:scrgbClr r="0" g="0" b="0"/>
          </a:effectRef>
          <a:fontRef idx="major"/>
        </p:style>
        <p:txBody>
          <a:bodyPr/>
          <a:lstStyle/>
          <a:p>
            <a:r>
              <a:rPr lang="en-US" dirty="0"/>
              <a:t>Non-Maleficence Example</a:t>
            </a:r>
          </a:p>
        </p:txBody>
      </p:sp>
      <p:sp>
        <p:nvSpPr>
          <p:cNvPr id="21507" name="Rectangle 3"/>
          <p:cNvSpPr>
            <a:spLocks noGrp="1" noChangeArrowheads="1"/>
          </p:cNvSpPr>
          <p:nvPr>
            <p:ph idx="1"/>
          </p:nvPr>
        </p:nvSpPr>
        <p:spPr>
          <a:xfrm>
            <a:off x="161778" y="849691"/>
            <a:ext cx="8829822" cy="5257800"/>
          </a:xfrm>
        </p:spPr>
        <p:txBody>
          <a:bodyPr>
            <a:normAutofit/>
          </a:bodyPr>
          <a:lstStyle/>
          <a:p>
            <a:pPr algn="just"/>
            <a:r>
              <a:rPr lang="en-US" dirty="0">
                <a:latin typeface="Times New Roman" panose="02020603050405020304" pitchFamily="18" charset="0"/>
                <a:cs typeface="Times New Roman" panose="02020603050405020304" pitchFamily="18" charset="0"/>
              </a:rPr>
              <a:t>A 52-year-old man collapses in the street complaining of severe acute pain in his right abdomen. A surgeon happens to be passing and examines the man, suspecting that he is on the brink of rupturing his appendix. </a:t>
            </a:r>
          </a:p>
          <a:p>
            <a:pPr algn="just"/>
            <a:r>
              <a:rPr lang="en-US" dirty="0">
                <a:latin typeface="Times New Roman" panose="02020603050405020304" pitchFamily="18" charset="0"/>
                <a:cs typeface="Times New Roman" panose="02020603050405020304" pitchFamily="18" charset="0"/>
              </a:rPr>
              <a:t>The surgeon decides the best course of action is to remove the appendix in situ, using his trusty pen-knife.</a:t>
            </a:r>
          </a:p>
        </p:txBody>
      </p:sp>
      <p:pic>
        <p:nvPicPr>
          <p:cNvPr id="4" name="Picture 2" descr="C:\Documents and Settings\maggiep.AD\Local Settings\Temp\Temporary Internet Files\Content.IE5\6U1SO0Q4\MM900323808[1].gif"/>
          <p:cNvPicPr>
            <a:picLocks noChangeAspect="1" noChangeArrowheads="1" noCrop="1"/>
          </p:cNvPicPr>
          <p:nvPr/>
        </p:nvPicPr>
        <p:blipFill>
          <a:blip r:embed="rId2" cstate="print"/>
          <a:srcRect/>
          <a:stretch>
            <a:fillRect/>
          </a:stretch>
        </p:blipFill>
        <p:spPr bwMode="auto">
          <a:xfrm>
            <a:off x="6659880" y="4648200"/>
            <a:ext cx="1981200" cy="2001838"/>
          </a:xfrm>
          <a:prstGeom prst="rect">
            <a:avLst/>
          </a:prstGeom>
          <a:noFill/>
          <a:ln w="9525">
            <a:noFill/>
            <a:miter lim="800000"/>
            <a:headEnd/>
            <a:tailEnd/>
          </a:ln>
        </p:spPr>
      </p:pic>
    </p:spTree>
    <p:extLst>
      <p:ext uri="{BB962C8B-B14F-4D97-AF65-F5344CB8AC3E}">
        <p14:creationId xmlns:p14="http://schemas.microsoft.com/office/powerpoint/2010/main" val="2884261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6200"/>
            <a:ext cx="8229600" cy="838200"/>
          </a:xfrm>
        </p:spPr>
        <p:style>
          <a:lnRef idx="0">
            <a:scrgbClr r="0" g="0" b="0"/>
          </a:lnRef>
          <a:fillRef idx="1003">
            <a:schemeClr val="lt2"/>
          </a:fillRef>
          <a:effectRef idx="0">
            <a:scrgbClr r="0" g="0" b="0"/>
          </a:effectRef>
          <a:fontRef idx="major"/>
        </p:style>
        <p:txBody>
          <a:bodyPr/>
          <a:lstStyle/>
          <a:p>
            <a:r>
              <a:rPr lang="en-US" dirty="0"/>
              <a:t>Non-Maleficence Example</a:t>
            </a:r>
          </a:p>
        </p:txBody>
      </p:sp>
      <p:sp>
        <p:nvSpPr>
          <p:cNvPr id="21507" name="Rectangle 3"/>
          <p:cNvSpPr>
            <a:spLocks noGrp="1" noChangeArrowheads="1"/>
          </p:cNvSpPr>
          <p:nvPr>
            <p:ph idx="1"/>
          </p:nvPr>
        </p:nvSpPr>
        <p:spPr>
          <a:xfrm>
            <a:off x="85578" y="940191"/>
            <a:ext cx="8610600" cy="5791200"/>
          </a:xfrm>
        </p:spPr>
        <p:txBody>
          <a:bodyPr>
            <a:normAutofit/>
          </a:bodyPr>
          <a:lstStyle/>
          <a:p>
            <a:r>
              <a:rPr lang="en-US" dirty="0">
                <a:latin typeface="Times New Roman" panose="02020603050405020304" pitchFamily="18" charset="0"/>
                <a:cs typeface="Times New Roman" panose="02020603050405020304" pitchFamily="18" charset="0"/>
              </a:rPr>
              <a:t>From a beneficence perspective, successful removal of the appendix in situ would certainly improve the patient’s life.</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But from a non-maleficence perspective, let’s examine the potential harms to the patient: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environment is unlikely to be sterile and so the risk of infection is extremely high</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1230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6200"/>
            <a:ext cx="8229600" cy="838200"/>
          </a:xfrm>
        </p:spPr>
        <p:style>
          <a:lnRef idx="0">
            <a:scrgbClr r="0" g="0" b="0"/>
          </a:lnRef>
          <a:fillRef idx="1003">
            <a:schemeClr val="lt2"/>
          </a:fillRef>
          <a:effectRef idx="0">
            <a:scrgbClr r="0" g="0" b="0"/>
          </a:effectRef>
          <a:fontRef idx="major"/>
        </p:style>
        <p:txBody>
          <a:bodyPr/>
          <a:lstStyle/>
          <a:p>
            <a:r>
              <a:rPr lang="en-US" dirty="0"/>
              <a:t>Non-Maleficence Example</a:t>
            </a:r>
          </a:p>
        </p:txBody>
      </p:sp>
      <p:sp>
        <p:nvSpPr>
          <p:cNvPr id="21507" name="Rectangle 3"/>
          <p:cNvSpPr>
            <a:spLocks noGrp="1" noChangeArrowheads="1"/>
          </p:cNvSpPr>
          <p:nvPr>
            <p:ph idx="1"/>
          </p:nvPr>
        </p:nvSpPr>
        <p:spPr>
          <a:xfrm>
            <a:off x="85578" y="940191"/>
            <a:ext cx="8982222" cy="5791200"/>
          </a:xfrm>
        </p:spPr>
        <p:txBody>
          <a:bodyPr>
            <a:normAutofit/>
          </a:bodyPr>
          <a:lstStyle/>
          <a:p>
            <a:pPr algn="just"/>
            <a:r>
              <a:rPr lang="en-US" dirty="0">
                <a:latin typeface="Times New Roman" panose="02020603050405020304" pitchFamily="18" charset="0"/>
                <a:cs typeface="Times New Roman" panose="02020603050405020304" pitchFamily="18" charset="0"/>
              </a:rPr>
              <a:t>The surgeon has no other clinical staff available or surgical equipment meaning that the chances of a successful operation are already lower than in normal circumstances.</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Assuming that the surgeon has performed an appendectomy before, they have almost certainly never done it at the roadside.</a:t>
            </a:r>
          </a:p>
          <a:p>
            <a:pPr algn="just"/>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Unless there isn’t a hospital around for miles, this is an incredibly disproportionate intervention.</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0966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371600" y="0"/>
            <a:ext cx="7498080" cy="1143000"/>
          </a:xfrm>
        </p:spPr>
        <p:style>
          <a:lnRef idx="0">
            <a:scrgbClr r="0" g="0" b="0"/>
          </a:lnRef>
          <a:fillRef idx="1003">
            <a:schemeClr val="lt2"/>
          </a:fillRef>
          <a:effectRef idx="0">
            <a:scrgbClr r="0" g="0" b="0"/>
          </a:effectRef>
          <a:fontRef idx="major"/>
        </p:style>
        <p:txBody>
          <a:bodyPr>
            <a:normAutofit/>
          </a:bodyPr>
          <a:lstStyle/>
          <a:p>
            <a:pPr algn="ctr" eaLnBrk="1" hangingPunct="1"/>
            <a:r>
              <a:rPr lang="en-US" sz="4800" b="1" dirty="0">
                <a:latin typeface="Times New Roman" pitchFamily="18" charset="0"/>
                <a:cs typeface="Times New Roman" pitchFamily="18" charset="0"/>
              </a:rPr>
              <a:t>Justice</a:t>
            </a:r>
          </a:p>
        </p:txBody>
      </p:sp>
      <p:sp>
        <p:nvSpPr>
          <p:cNvPr id="23555" name="Rectangle 3"/>
          <p:cNvSpPr>
            <a:spLocks noGrp="1" noChangeArrowheads="1"/>
          </p:cNvSpPr>
          <p:nvPr>
            <p:ph idx="1"/>
          </p:nvPr>
        </p:nvSpPr>
        <p:spPr>
          <a:xfrm>
            <a:off x="419100" y="1143000"/>
            <a:ext cx="8305800" cy="4813300"/>
          </a:xfrm>
        </p:spPr>
        <p:txBody>
          <a:bodyPr>
            <a:normAutofit/>
          </a:bodyPr>
          <a:lstStyle/>
          <a:p>
            <a:pPr algn="just" eaLnBrk="1" hangingPunct="1"/>
            <a:r>
              <a:rPr lang="en-US" dirty="0">
                <a:latin typeface="Times New Roman" pitchFamily="18" charset="0"/>
                <a:cs typeface="Times New Roman" pitchFamily="18" charset="0"/>
              </a:rPr>
              <a:t>Every individual must be treated equally</a:t>
            </a:r>
          </a:p>
          <a:p>
            <a:pPr algn="just" eaLnBrk="1" hangingPunct="1"/>
            <a:r>
              <a:rPr lang="en-US" dirty="0">
                <a:latin typeface="Times New Roman" pitchFamily="18" charset="0"/>
                <a:cs typeface="Times New Roman" pitchFamily="18" charset="0"/>
              </a:rPr>
              <a:t>This requires pharmacist to be fair. </a:t>
            </a:r>
          </a:p>
          <a:p>
            <a:pPr algn="just" eaLnBrk="1" hangingPunct="1"/>
            <a:r>
              <a:rPr lang="en-US" dirty="0">
                <a:latin typeface="Times New Roman" pitchFamily="18" charset="0"/>
                <a:cs typeface="Times New Roman" pitchFamily="18" charset="0"/>
              </a:rPr>
              <a:t>Fair and equal distribution of health resources, and the decision of who gets what treatment.</a:t>
            </a:r>
          </a:p>
          <a:p>
            <a:pPr algn="just"/>
            <a:r>
              <a:rPr lang="en-US" dirty="0">
                <a:latin typeface="Times New Roman" pitchFamily="18" charset="0"/>
                <a:cs typeface="Times New Roman" pitchFamily="18" charset="0"/>
              </a:rPr>
              <a:t> The benefits of new or experimental treatments must be distributed equally among all groups in society.</a:t>
            </a:r>
          </a:p>
        </p:txBody>
      </p:sp>
      <p:pic>
        <p:nvPicPr>
          <p:cNvPr id="4" name="Picture 3"/>
          <p:cNvPicPr>
            <a:picLocks noChangeAspect="1" noChangeArrowheads="1"/>
          </p:cNvPicPr>
          <p:nvPr/>
        </p:nvPicPr>
        <p:blipFill>
          <a:blip r:embed="rId2" cstate="print"/>
          <a:srcRect/>
          <a:stretch>
            <a:fillRect/>
          </a:stretch>
        </p:blipFill>
        <p:spPr bwMode="auto">
          <a:xfrm>
            <a:off x="5611030" y="4425950"/>
            <a:ext cx="3138488" cy="3060700"/>
          </a:xfrm>
          <a:prstGeom prst="rect">
            <a:avLst/>
          </a:prstGeom>
          <a:noFill/>
          <a:ln w="9525">
            <a:noFill/>
            <a:miter lim="800000"/>
            <a:headEnd/>
            <a:tailEnd/>
          </a:ln>
        </p:spPr>
      </p:pic>
    </p:spTree>
    <p:extLst>
      <p:ext uri="{BB962C8B-B14F-4D97-AF65-F5344CB8AC3E}">
        <p14:creationId xmlns:p14="http://schemas.microsoft.com/office/powerpoint/2010/main" val="3697409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normAutofit/>
          </a:bodyPr>
          <a:lstStyle/>
          <a:p>
            <a:r>
              <a:rPr lang="en-US" sz="4800" dirty="0"/>
              <a:t>Justice Example</a:t>
            </a:r>
          </a:p>
        </p:txBody>
      </p:sp>
      <p:sp>
        <p:nvSpPr>
          <p:cNvPr id="23555" name="Rectangle 3"/>
          <p:cNvSpPr>
            <a:spLocks noGrp="1" noChangeArrowheads="1"/>
          </p:cNvSpPr>
          <p:nvPr>
            <p:ph idx="1"/>
          </p:nvPr>
        </p:nvSpPr>
        <p:spPr>
          <a:xfrm>
            <a:off x="152400" y="1828800"/>
            <a:ext cx="8781288" cy="4813300"/>
          </a:xfrm>
        </p:spPr>
        <p:txBody>
          <a:bodyPr>
            <a:normAutofit/>
          </a:bodyPr>
          <a:lstStyle/>
          <a:p>
            <a:pPr algn="just"/>
            <a:r>
              <a:rPr lang="en-US" dirty="0">
                <a:latin typeface="Times New Roman" panose="02020603050405020304" pitchFamily="18" charset="0"/>
                <a:cs typeface="Times New Roman" panose="02020603050405020304" pitchFamily="18" charset="0"/>
              </a:rPr>
              <a:t>Patients suspected of having cancer are </a:t>
            </a:r>
            <a:r>
              <a:rPr lang="en-US" dirty="0" err="1">
                <a:latin typeface="Times New Roman" panose="02020603050405020304" pitchFamily="18" charset="0"/>
                <a:cs typeface="Times New Roman" panose="02020603050405020304" pitchFamily="18" charset="0"/>
              </a:rPr>
              <a:t>prioritised</a:t>
            </a:r>
            <a:r>
              <a:rPr lang="en-US" dirty="0">
                <a:latin typeface="Times New Roman" panose="02020603050405020304" pitchFamily="18" charset="0"/>
                <a:cs typeface="Times New Roman" pitchFamily="18" charset="0"/>
              </a:rPr>
              <a:t> within the national health system, with the maximum waiting time for referral being two weeks (as opposed to 18 weeks for non-urgent referrals). Patients diagnosed with cancer are entitled to a range of treatments including radio- and chemotherapy. These treatments are expensive and treat a small, but significant proportion of patients.</a:t>
            </a:r>
          </a:p>
        </p:txBody>
      </p:sp>
    </p:spTree>
    <p:extLst>
      <p:ext uri="{BB962C8B-B14F-4D97-AF65-F5344CB8AC3E}">
        <p14:creationId xmlns:p14="http://schemas.microsoft.com/office/powerpoint/2010/main" val="2468541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76200"/>
            <a:ext cx="8229600" cy="762000"/>
          </a:xfrm>
        </p:spPr>
        <p:style>
          <a:lnRef idx="0">
            <a:scrgbClr r="0" g="0" b="0"/>
          </a:lnRef>
          <a:fillRef idx="1003">
            <a:schemeClr val="lt2"/>
          </a:fillRef>
          <a:effectRef idx="0">
            <a:scrgbClr r="0" g="0" b="0"/>
          </a:effectRef>
          <a:fontRef idx="major"/>
        </p:style>
        <p:txBody>
          <a:bodyPr>
            <a:normAutofit fontScale="90000"/>
          </a:bodyPr>
          <a:lstStyle/>
          <a:p>
            <a:r>
              <a:rPr lang="en-US" sz="4800" dirty="0"/>
              <a:t>Justice Example</a:t>
            </a:r>
          </a:p>
        </p:txBody>
      </p:sp>
      <p:sp>
        <p:nvSpPr>
          <p:cNvPr id="23555" name="Rectangle 3"/>
          <p:cNvSpPr>
            <a:spLocks noGrp="1" noChangeArrowheads="1"/>
          </p:cNvSpPr>
          <p:nvPr>
            <p:ph idx="1"/>
          </p:nvPr>
        </p:nvSpPr>
        <p:spPr>
          <a:xfrm>
            <a:off x="457200" y="914400"/>
            <a:ext cx="8534400" cy="5727700"/>
          </a:xfrm>
        </p:spPr>
        <p:txBody>
          <a:bodyPr>
            <a:normAutofit/>
          </a:bodyPr>
          <a:lstStyle/>
          <a:p>
            <a:pPr algn="just"/>
            <a:r>
              <a:rPr lang="en-US" dirty="0">
                <a:latin typeface="Times New Roman" panose="02020603050405020304" pitchFamily="18" charset="0"/>
                <a:cs typeface="Times New Roman" panose="02020603050405020304" pitchFamily="18" charset="0"/>
              </a:rPr>
              <a:t>This raises a couple of dilemmas for justice, and it’s important you can think of arguments on both sides of the issue. For example:</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It could be argued that </a:t>
            </a:r>
            <a:r>
              <a:rPr lang="en-US" dirty="0" err="1">
                <a:latin typeface="Times New Roman" panose="02020603050405020304" pitchFamily="18" charset="0"/>
                <a:cs typeface="Times New Roman" panose="02020603050405020304" pitchFamily="18" charset="0"/>
              </a:rPr>
              <a:t>prioritising</a:t>
            </a:r>
            <a:r>
              <a:rPr lang="en-US" dirty="0">
                <a:latin typeface="Times New Roman" panose="02020603050405020304" pitchFamily="18" charset="0"/>
                <a:cs typeface="Times New Roman" panose="02020603050405020304" pitchFamily="18" charset="0"/>
              </a:rPr>
              <a:t> cancer patients means you’re limiting the ability of other patients to access healthcare</a:t>
            </a:r>
          </a:p>
        </p:txBody>
      </p:sp>
    </p:spTree>
    <p:extLst>
      <p:ext uri="{BB962C8B-B14F-4D97-AF65-F5344CB8AC3E}">
        <p14:creationId xmlns:p14="http://schemas.microsoft.com/office/powerpoint/2010/main" val="2337861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76200"/>
            <a:ext cx="8229600" cy="762000"/>
          </a:xfrm>
        </p:spPr>
        <p:style>
          <a:lnRef idx="0">
            <a:scrgbClr r="0" g="0" b="0"/>
          </a:lnRef>
          <a:fillRef idx="1003">
            <a:schemeClr val="lt2"/>
          </a:fillRef>
          <a:effectRef idx="0">
            <a:scrgbClr r="0" g="0" b="0"/>
          </a:effectRef>
          <a:fontRef idx="major"/>
        </p:style>
        <p:txBody>
          <a:bodyPr>
            <a:normAutofit fontScale="90000"/>
          </a:bodyPr>
          <a:lstStyle/>
          <a:p>
            <a:r>
              <a:rPr lang="en-US" sz="4800" dirty="0"/>
              <a:t>Justice Example</a:t>
            </a:r>
          </a:p>
        </p:txBody>
      </p:sp>
      <p:sp>
        <p:nvSpPr>
          <p:cNvPr id="23555" name="Rectangle 3"/>
          <p:cNvSpPr>
            <a:spLocks noGrp="1" noChangeArrowheads="1"/>
          </p:cNvSpPr>
          <p:nvPr>
            <p:ph idx="1"/>
          </p:nvPr>
        </p:nvSpPr>
        <p:spPr>
          <a:xfrm>
            <a:off x="457200" y="914400"/>
            <a:ext cx="8534400" cy="5727700"/>
          </a:xfrm>
        </p:spPr>
        <p:txBody>
          <a:bodyPr>
            <a:normAutofit/>
          </a:bodyPr>
          <a:lstStyle/>
          <a:p>
            <a:pPr algn="just"/>
            <a:r>
              <a:rPr lang="en-US" dirty="0">
                <a:latin typeface="Times New Roman" panose="02020603050405020304" pitchFamily="18" charset="0"/>
                <a:cs typeface="Times New Roman" panose="02020603050405020304" pitchFamily="18" charset="0"/>
              </a:rPr>
              <a:t>It could also be argued that spending public money on radio- and chemotherapy on a smaller group of people is taking budget away from less expensive treatments that would benefit a greater number of people – for example, an increase in statins for those at risk of cardiovascular disease</a:t>
            </a:r>
          </a:p>
          <a:p>
            <a:pPr algn="just"/>
            <a:r>
              <a:rPr lang="en-US" dirty="0">
                <a:latin typeface="Times New Roman" panose="02020603050405020304" pitchFamily="18" charset="0"/>
                <a:cs typeface="Times New Roman" panose="02020603050405020304" pitchFamily="18" charset="0"/>
              </a:rPr>
              <a:t>A counter-argument would be that early treatment increases survival rates and actually reduces the cost of cancer treatment</a:t>
            </a:r>
          </a:p>
        </p:txBody>
      </p:sp>
    </p:spTree>
    <p:extLst>
      <p:ext uri="{BB962C8B-B14F-4D97-AF65-F5344CB8AC3E}">
        <p14:creationId xmlns:p14="http://schemas.microsoft.com/office/powerpoint/2010/main" val="180121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579" y="2348880"/>
            <a:ext cx="9270579" cy="406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5B9E5F-01B1-471F-8807-96113F17A39D}"/>
              </a:ext>
            </a:extLst>
          </p:cNvPr>
          <p:cNvSpPr txBox="1"/>
          <p:nvPr/>
        </p:nvSpPr>
        <p:spPr>
          <a:xfrm>
            <a:off x="165473" y="29845"/>
            <a:ext cx="8604447" cy="2062103"/>
          </a:xfrm>
          <a:prstGeom prst="rect">
            <a:avLst/>
          </a:prstGeom>
          <a:solidFill>
            <a:schemeClr val="bg1"/>
          </a:solidFill>
        </p:spPr>
        <p:txBody>
          <a:bodyPr wrap="square" rtlCol="1">
            <a:spAutoFit/>
          </a:bodyPr>
          <a:lstStyle/>
          <a:p>
            <a:pPr algn="ctr" rtl="0"/>
            <a:r>
              <a:rPr lang="en-US" sz="3200" b="1" dirty="0">
                <a:solidFill>
                  <a:schemeClr val="accent6">
                    <a:lumMod val="75000"/>
                  </a:schemeClr>
                </a:solidFill>
                <a:cs typeface="+mj-cs"/>
              </a:rPr>
              <a:t>References: </a:t>
            </a:r>
          </a:p>
          <a:p>
            <a:pPr rtl="0"/>
            <a:r>
              <a:rPr lang="en-US" sz="3200" b="1" dirty="0">
                <a:solidFill>
                  <a:schemeClr val="accent6">
                    <a:lumMod val="75000"/>
                  </a:schemeClr>
                </a:solidFill>
                <a:cs typeface="+mj-cs"/>
              </a:rPr>
              <a:t>-Robert J. Pharmaceutical Care Practice: The Clinician's Guide, 2</a:t>
            </a:r>
            <a:r>
              <a:rPr lang="en-US" sz="3200" b="1" baseline="30000" dirty="0">
                <a:solidFill>
                  <a:schemeClr val="accent6">
                    <a:lumMod val="75000"/>
                  </a:schemeClr>
                </a:solidFill>
                <a:cs typeface="+mj-cs"/>
              </a:rPr>
              <a:t>nd</a:t>
            </a:r>
            <a:r>
              <a:rPr lang="en-US" sz="3200" b="1" dirty="0">
                <a:solidFill>
                  <a:schemeClr val="accent6">
                    <a:lumMod val="75000"/>
                  </a:schemeClr>
                </a:solidFill>
                <a:cs typeface="+mj-cs"/>
              </a:rPr>
              <a:t> Edition.</a:t>
            </a:r>
          </a:p>
          <a:p>
            <a:pPr rtl="0"/>
            <a:r>
              <a:rPr lang="en-US" sz="3200" b="1" dirty="0">
                <a:solidFill>
                  <a:schemeClr val="accent6">
                    <a:lumMod val="75000"/>
                  </a:schemeClr>
                </a:solidFill>
                <a:cs typeface="+mj-cs"/>
              </a:rPr>
              <a:t>- Internet search.</a:t>
            </a:r>
          </a:p>
        </p:txBody>
      </p:sp>
    </p:spTree>
    <p:extLst>
      <p:ext uri="{BB962C8B-B14F-4D97-AF65-F5344CB8AC3E}">
        <p14:creationId xmlns:p14="http://schemas.microsoft.com/office/powerpoint/2010/main" val="2270722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Ethical Principles</a:t>
            </a:r>
          </a:p>
        </p:txBody>
      </p:sp>
      <p:sp>
        <p:nvSpPr>
          <p:cNvPr id="19459" name="Rectangle 3"/>
          <p:cNvSpPr>
            <a:spLocks noGrp="1" noChangeArrowheads="1"/>
          </p:cNvSpPr>
          <p:nvPr>
            <p:ph idx="1"/>
          </p:nvPr>
        </p:nvSpPr>
        <p:spPr>
          <a:xfrm>
            <a:off x="5029200" y="1752600"/>
            <a:ext cx="3733800" cy="4571999"/>
          </a:xfrm>
        </p:spPr>
        <p:txBody>
          <a:bodyPr>
            <a:normAutofit/>
          </a:bodyPr>
          <a:lstStyle/>
          <a:p>
            <a:pPr eaLnBrk="1" hangingPunct="1">
              <a:lnSpc>
                <a:spcPct val="80000"/>
              </a:lnSpc>
            </a:pPr>
            <a:r>
              <a:rPr lang="en-US" sz="3600" dirty="0">
                <a:latin typeface="Times New Roman" pitchFamily="18" charset="0"/>
                <a:cs typeface="Times New Roman" pitchFamily="18" charset="0"/>
              </a:rPr>
              <a:t>Autonomy</a:t>
            </a:r>
          </a:p>
          <a:p>
            <a:pPr eaLnBrk="1" hangingPunct="1">
              <a:lnSpc>
                <a:spcPct val="80000"/>
              </a:lnSpc>
            </a:pPr>
            <a:r>
              <a:rPr lang="en-US" sz="3600" dirty="0">
                <a:latin typeface="Times New Roman" pitchFamily="18" charset="0"/>
                <a:cs typeface="Times New Roman" pitchFamily="18" charset="0"/>
              </a:rPr>
              <a:t>Nonmaleficence</a:t>
            </a:r>
          </a:p>
          <a:p>
            <a:pPr eaLnBrk="1" hangingPunct="1">
              <a:lnSpc>
                <a:spcPct val="80000"/>
              </a:lnSpc>
            </a:pPr>
            <a:r>
              <a:rPr lang="en-US" sz="3600" dirty="0">
                <a:latin typeface="Times New Roman" pitchFamily="18" charset="0"/>
                <a:cs typeface="Times New Roman" pitchFamily="18" charset="0"/>
              </a:rPr>
              <a:t>Beneficence</a:t>
            </a:r>
          </a:p>
          <a:p>
            <a:pPr eaLnBrk="1" hangingPunct="1">
              <a:lnSpc>
                <a:spcPct val="80000"/>
              </a:lnSpc>
            </a:pPr>
            <a:r>
              <a:rPr lang="en-US" sz="3600" dirty="0">
                <a:latin typeface="Times New Roman" pitchFamily="18" charset="0"/>
                <a:cs typeface="Times New Roman" pitchFamily="18" charset="0"/>
              </a:rPr>
              <a:t>Justice</a:t>
            </a:r>
          </a:p>
          <a:p>
            <a:pPr eaLnBrk="1" hangingPunct="1">
              <a:lnSpc>
                <a:spcPct val="80000"/>
              </a:lnSpc>
            </a:pPr>
            <a:r>
              <a:rPr lang="en-US" sz="3600" dirty="0">
                <a:latin typeface="Times New Roman" pitchFamily="18" charset="0"/>
                <a:cs typeface="Times New Roman" pitchFamily="18" charset="0"/>
              </a:rPr>
              <a:t>Fidelity</a:t>
            </a:r>
          </a:p>
          <a:p>
            <a:pPr eaLnBrk="1" hangingPunct="1">
              <a:lnSpc>
                <a:spcPct val="80000"/>
              </a:lnSpc>
            </a:pPr>
            <a:r>
              <a:rPr lang="en-US" sz="3600" dirty="0">
                <a:latin typeface="Times New Roman" pitchFamily="18" charset="0"/>
                <a:cs typeface="Times New Roman" pitchFamily="18" charset="0"/>
              </a:rPr>
              <a:t>Confidentiality</a:t>
            </a:r>
          </a:p>
          <a:p>
            <a:pPr eaLnBrk="1" hangingPunct="1">
              <a:lnSpc>
                <a:spcPct val="80000"/>
              </a:lnSpc>
            </a:pPr>
            <a:r>
              <a:rPr lang="en-US" sz="3600" dirty="0">
                <a:latin typeface="Times New Roman" pitchFamily="18" charset="0"/>
                <a:cs typeface="Times New Roman" pitchFamily="18" charset="0"/>
              </a:rPr>
              <a:t>Veracity</a:t>
            </a:r>
          </a:p>
          <a:p>
            <a:pPr eaLnBrk="1" hangingPunct="1">
              <a:lnSpc>
                <a:spcPct val="80000"/>
              </a:lnSpc>
            </a:pPr>
            <a:r>
              <a:rPr lang="en-US" sz="3600" dirty="0">
                <a:latin typeface="Times New Roman" pitchFamily="18" charset="0"/>
                <a:cs typeface="Times New Roman" pitchFamily="18" charset="0"/>
              </a:rPr>
              <a:t>Accountability</a:t>
            </a:r>
          </a:p>
        </p:txBody>
      </p:sp>
      <p:pic>
        <p:nvPicPr>
          <p:cNvPr id="4" name="Picture 4" descr="C:\Documents and Settings\maggiep.AD\Local Settings\Temp\Temporary Internet Files\Content.IE5\QP0A67NH\MC900053308[1].wmf"/>
          <p:cNvPicPr>
            <a:picLocks noChangeAspect="1" noChangeArrowheads="1"/>
          </p:cNvPicPr>
          <p:nvPr/>
        </p:nvPicPr>
        <p:blipFill>
          <a:blip r:embed="rId2" cstate="print"/>
          <a:srcRect/>
          <a:stretch>
            <a:fillRect/>
          </a:stretch>
        </p:blipFill>
        <p:spPr bwMode="auto">
          <a:xfrm>
            <a:off x="1371600" y="2209800"/>
            <a:ext cx="3055224" cy="3886200"/>
          </a:xfrm>
          <a:prstGeom prst="rect">
            <a:avLst/>
          </a:prstGeom>
          <a:noFill/>
          <a:ln w="9525">
            <a:noFill/>
            <a:miter lim="800000"/>
            <a:headEnd/>
            <a:tailEnd/>
          </a:ln>
        </p:spPr>
      </p:pic>
    </p:spTree>
    <p:extLst>
      <p:ext uri="{BB962C8B-B14F-4D97-AF65-F5344CB8AC3E}">
        <p14:creationId xmlns:p14="http://schemas.microsoft.com/office/powerpoint/2010/main" val="2533032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descr="C:\Documents and Settings\maggiep.AD\Local Settings\Temp\Temporary Internet Files\Content.IE5\XVN58XBE\MC900153728[1].wmf"/>
          <p:cNvPicPr>
            <a:picLocks noChangeAspect="1" noChangeArrowheads="1"/>
          </p:cNvPicPr>
          <p:nvPr/>
        </p:nvPicPr>
        <p:blipFill>
          <a:blip r:embed="rId2" cstate="print"/>
          <a:srcRect/>
          <a:stretch>
            <a:fillRect/>
          </a:stretch>
        </p:blipFill>
        <p:spPr bwMode="auto">
          <a:xfrm>
            <a:off x="3124200" y="4191000"/>
            <a:ext cx="2879725" cy="2284413"/>
          </a:xfrm>
          <a:prstGeom prst="rect">
            <a:avLst/>
          </a:prstGeom>
          <a:noFill/>
          <a:ln w="9525">
            <a:noFill/>
            <a:miter lim="800000"/>
            <a:headEnd/>
            <a:tailEnd/>
          </a:ln>
        </p:spPr>
      </p:pic>
      <p:sp>
        <p:nvSpPr>
          <p:cNvPr id="2" name="Title 1"/>
          <p:cNvSpPr>
            <a:spLocks noGrp="1"/>
          </p:cNvSpPr>
          <p:nvPr>
            <p:ph type="title"/>
          </p:nvPr>
        </p:nvSpPr>
        <p:spPr>
          <a:xfrm>
            <a:off x="1066800" y="274638"/>
            <a:ext cx="7772400" cy="868362"/>
          </a:xfrm>
        </p:spPr>
        <p:style>
          <a:lnRef idx="0">
            <a:scrgbClr r="0" g="0" b="0"/>
          </a:lnRef>
          <a:fillRef idx="1003">
            <a:schemeClr val="lt2"/>
          </a:fillRef>
          <a:effectRef idx="0">
            <a:scrgbClr r="0" g="0" b="0"/>
          </a:effectRef>
          <a:fontRef idx="major"/>
        </p:style>
        <p:txBody>
          <a:bodyPr>
            <a:normAutofit fontScale="90000"/>
          </a:bodyPr>
          <a:lstStyle/>
          <a:p>
            <a:pPr algn="ctr" eaLnBrk="1" fontAlgn="auto" hangingPunct="1">
              <a:spcAft>
                <a:spcPts val="0"/>
              </a:spcAft>
              <a:defRPr/>
            </a:pPr>
            <a:r>
              <a:rPr lang="en-US" sz="5400" b="1" dirty="0">
                <a:solidFill>
                  <a:schemeClr val="tx2">
                    <a:satMod val="130000"/>
                  </a:schemeClr>
                </a:solidFill>
                <a:latin typeface="Times New Roman" pitchFamily="18" charset="0"/>
                <a:cs typeface="Times New Roman" pitchFamily="18" charset="0"/>
              </a:rPr>
              <a:t>Autonomy</a:t>
            </a:r>
          </a:p>
        </p:txBody>
      </p:sp>
      <p:sp>
        <p:nvSpPr>
          <p:cNvPr id="17412" name="Content Placeholder 2"/>
          <p:cNvSpPr>
            <a:spLocks noGrp="1"/>
          </p:cNvSpPr>
          <p:nvPr>
            <p:ph idx="1"/>
          </p:nvPr>
        </p:nvSpPr>
        <p:spPr>
          <a:xfrm>
            <a:off x="990600" y="1371600"/>
            <a:ext cx="7848600" cy="2971800"/>
          </a:xfrm>
        </p:spPr>
        <p:txBody>
          <a:bodyPr/>
          <a:lstStyle/>
          <a:p>
            <a:pPr eaLnBrk="1" hangingPunct="1"/>
            <a:r>
              <a:rPr lang="en-US" sz="2800" dirty="0">
                <a:latin typeface="Times New Roman" pitchFamily="18" charset="0"/>
                <a:cs typeface="Times New Roman" pitchFamily="18" charset="0"/>
              </a:rPr>
              <a:t>The freedom to make decisions about oneself</a:t>
            </a:r>
          </a:p>
          <a:p>
            <a:pPr eaLnBrk="1" hangingPunct="1"/>
            <a:r>
              <a:rPr lang="en-US" sz="2800" dirty="0">
                <a:latin typeface="Times New Roman" pitchFamily="18" charset="0"/>
                <a:cs typeface="Times New Roman" pitchFamily="18" charset="0"/>
              </a:rPr>
              <a:t>The right to self-determination</a:t>
            </a:r>
          </a:p>
          <a:p>
            <a:pPr eaLnBrk="1" hangingPunct="1"/>
            <a:r>
              <a:rPr lang="en-US" sz="2800" dirty="0">
                <a:latin typeface="Times New Roman" pitchFamily="18" charset="0"/>
                <a:cs typeface="Times New Roman" pitchFamily="18" charset="0"/>
              </a:rPr>
              <a:t>Healthcare providers need to respect patient’s rights to make choices about healthcare, even if the healthcare providers do not agree with the patient’s decision.</a:t>
            </a:r>
          </a:p>
        </p:txBody>
      </p:sp>
    </p:spTree>
    <p:extLst>
      <p:ext uri="{BB962C8B-B14F-4D97-AF65-F5344CB8AC3E}">
        <p14:creationId xmlns:p14="http://schemas.microsoft.com/office/powerpoint/2010/main" val="4035319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descr="C:\Documents and Settings\maggiep.AD\Local Settings\Temp\Temporary Internet Files\Content.IE5\XVN58XBE\MC900153728[1].wmf"/>
          <p:cNvPicPr>
            <a:picLocks noChangeAspect="1" noChangeArrowheads="1"/>
          </p:cNvPicPr>
          <p:nvPr/>
        </p:nvPicPr>
        <p:blipFill>
          <a:blip r:embed="rId2" cstate="print"/>
          <a:srcRect/>
          <a:stretch>
            <a:fillRect/>
          </a:stretch>
        </p:blipFill>
        <p:spPr bwMode="auto">
          <a:xfrm>
            <a:off x="3124200" y="4191000"/>
            <a:ext cx="2879725" cy="2284413"/>
          </a:xfrm>
          <a:prstGeom prst="rect">
            <a:avLst/>
          </a:prstGeom>
          <a:noFill/>
          <a:ln w="9525">
            <a:noFill/>
            <a:miter lim="800000"/>
            <a:headEnd/>
            <a:tailEnd/>
          </a:ln>
        </p:spPr>
      </p:pic>
      <p:sp>
        <p:nvSpPr>
          <p:cNvPr id="2" name="Title 1"/>
          <p:cNvSpPr>
            <a:spLocks noGrp="1"/>
          </p:cNvSpPr>
          <p:nvPr>
            <p:ph type="title"/>
          </p:nvPr>
        </p:nvSpPr>
        <p:spPr>
          <a:xfrm>
            <a:off x="1066800" y="274638"/>
            <a:ext cx="7772400" cy="868362"/>
          </a:xfrm>
        </p:spPr>
        <p:style>
          <a:lnRef idx="0">
            <a:scrgbClr r="0" g="0" b="0"/>
          </a:lnRef>
          <a:fillRef idx="1003">
            <a:schemeClr val="lt2"/>
          </a:fillRef>
          <a:effectRef idx="0">
            <a:scrgbClr r="0" g="0" b="0"/>
          </a:effectRef>
          <a:fontRef idx="major"/>
        </p:style>
        <p:txBody>
          <a:bodyPr>
            <a:normAutofit/>
          </a:bodyPr>
          <a:lstStyle/>
          <a:p>
            <a:r>
              <a:rPr lang="en-US" sz="4800" dirty="0"/>
              <a:t>Why is Autonomy Important?</a:t>
            </a:r>
          </a:p>
        </p:txBody>
      </p:sp>
      <p:sp>
        <p:nvSpPr>
          <p:cNvPr id="17412" name="Content Placeholder 2"/>
          <p:cNvSpPr>
            <a:spLocks noGrp="1"/>
          </p:cNvSpPr>
          <p:nvPr>
            <p:ph idx="1"/>
          </p:nvPr>
        </p:nvSpPr>
        <p:spPr>
          <a:xfrm>
            <a:off x="990600" y="1371600"/>
            <a:ext cx="7848600" cy="2971800"/>
          </a:xfrm>
        </p:spPr>
        <p:txBody>
          <a:bodyPr/>
          <a:lstStyle/>
          <a:p>
            <a:r>
              <a:rPr lang="en-US" sz="2800" dirty="0"/>
              <a:t>Autonomy is important because we need to make sure that the patient is </a:t>
            </a:r>
            <a:r>
              <a:rPr lang="en-US" sz="2800" i="1" dirty="0"/>
              <a:t>actively</a:t>
            </a:r>
            <a:r>
              <a:rPr lang="en-US" sz="2800" dirty="0"/>
              <a:t> involved in their diagnosis and treatment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31300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772400" cy="868362"/>
          </a:xfrm>
        </p:spPr>
        <p:style>
          <a:lnRef idx="0">
            <a:scrgbClr r="0" g="0" b="0"/>
          </a:lnRef>
          <a:fillRef idx="1003">
            <a:schemeClr val="lt2"/>
          </a:fillRef>
          <a:effectRef idx="0">
            <a:scrgbClr r="0" g="0" b="0"/>
          </a:effectRef>
          <a:fontRef idx="major"/>
        </p:style>
        <p:txBody>
          <a:bodyPr>
            <a:normAutofit fontScale="90000"/>
          </a:bodyPr>
          <a:lstStyle/>
          <a:p>
            <a:r>
              <a:rPr lang="en-US" sz="4800" dirty="0"/>
              <a:t>Autonomy Example</a:t>
            </a:r>
            <a:br>
              <a:rPr lang="en-US" sz="4800" dirty="0"/>
            </a:br>
            <a:endParaRPr lang="en-US" sz="4800" dirty="0"/>
          </a:p>
        </p:txBody>
      </p:sp>
      <p:sp>
        <p:nvSpPr>
          <p:cNvPr id="17412" name="Content Placeholder 2"/>
          <p:cNvSpPr>
            <a:spLocks noGrp="1"/>
          </p:cNvSpPr>
          <p:nvPr>
            <p:ph idx="1"/>
          </p:nvPr>
        </p:nvSpPr>
        <p:spPr>
          <a:xfrm>
            <a:off x="609600" y="1447800"/>
            <a:ext cx="8382000" cy="5029200"/>
          </a:xfrm>
        </p:spPr>
        <p:txBody>
          <a:bodyPr>
            <a:normAutofit/>
          </a:bodyPr>
          <a:lstStyle/>
          <a:p>
            <a:pPr algn="just"/>
            <a:r>
              <a:rPr lang="en-US" sz="2800" dirty="0"/>
              <a:t>A 26-year-old male has been involved in a high-speed collision, in which he sustained blunt force trauma to his head as his head hit the front windscreen of his car. </a:t>
            </a:r>
          </a:p>
          <a:p>
            <a:pPr algn="just"/>
            <a:r>
              <a:rPr lang="en-US" sz="2800" dirty="0"/>
              <a:t>He did not lose consciousness; he is fully responsive and has no indications of neurological damage. He does, however, have a significant head wound that is bleeding continuously. This patient has refused treatment on the grounds that he feels “fine” and is refusing to have sutures to close his head wound. He would like to leave the department.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177213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772400" cy="868362"/>
          </a:xfrm>
        </p:spPr>
        <p:style>
          <a:lnRef idx="0">
            <a:scrgbClr r="0" g="0" b="0"/>
          </a:lnRef>
          <a:fillRef idx="1003">
            <a:schemeClr val="lt2"/>
          </a:fillRef>
          <a:effectRef idx="0">
            <a:scrgbClr r="0" g="0" b="0"/>
          </a:effectRef>
          <a:fontRef idx="major"/>
        </p:style>
        <p:txBody>
          <a:bodyPr>
            <a:normAutofit fontScale="90000"/>
          </a:bodyPr>
          <a:lstStyle/>
          <a:p>
            <a:br>
              <a:rPr lang="en-US" sz="4800" dirty="0"/>
            </a:br>
            <a:r>
              <a:rPr lang="en-US" sz="4800" dirty="0"/>
              <a:t>Ethical dealing</a:t>
            </a:r>
            <a:br>
              <a:rPr lang="en-US" sz="4800" dirty="0"/>
            </a:br>
            <a:endParaRPr lang="en-US" sz="4800" dirty="0"/>
          </a:p>
        </p:txBody>
      </p:sp>
      <p:sp>
        <p:nvSpPr>
          <p:cNvPr id="17412" name="Content Placeholder 2"/>
          <p:cNvSpPr>
            <a:spLocks noGrp="1"/>
          </p:cNvSpPr>
          <p:nvPr>
            <p:ph idx="1"/>
          </p:nvPr>
        </p:nvSpPr>
        <p:spPr>
          <a:xfrm>
            <a:off x="990600" y="1371600"/>
            <a:ext cx="7848600" cy="5029200"/>
          </a:xfrm>
        </p:spPr>
        <p:txBody>
          <a:bodyPr>
            <a:normAutofit/>
          </a:bodyPr>
          <a:lstStyle/>
          <a:p>
            <a:pPr algn="just"/>
            <a:r>
              <a:rPr lang="en-US" sz="2800" dirty="0"/>
              <a:t>Even though the best interests of this patient would be served by undergoing a CT scan and having sutures,  he is an adult with full mental capacity, and so we must respect his autonomy in choosing to leave the department. We cannot prevent him from leaving, and if we did it would be unlawful detainment.</a:t>
            </a:r>
          </a:p>
        </p:txBody>
      </p:sp>
    </p:spTree>
    <p:extLst>
      <p:ext uri="{BB962C8B-B14F-4D97-AF65-F5344CB8AC3E}">
        <p14:creationId xmlns:p14="http://schemas.microsoft.com/office/powerpoint/2010/main" val="1975363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Nonmaleficence</a:t>
            </a:r>
          </a:p>
        </p:txBody>
      </p:sp>
      <p:sp>
        <p:nvSpPr>
          <p:cNvPr id="21507" name="Rectangle 3"/>
          <p:cNvSpPr>
            <a:spLocks noGrp="1" noChangeArrowheads="1"/>
          </p:cNvSpPr>
          <p:nvPr>
            <p:ph idx="1"/>
          </p:nvPr>
        </p:nvSpPr>
        <p:spPr>
          <a:xfrm>
            <a:off x="304800" y="1447800"/>
            <a:ext cx="6705600" cy="5257800"/>
          </a:xfrm>
        </p:spPr>
        <p:txBody>
          <a:bodyPr>
            <a:normAutofit/>
          </a:bodyPr>
          <a:lstStyle/>
          <a:p>
            <a:r>
              <a:rPr lang="en-US" dirty="0">
                <a:latin typeface="Times New Roman" pitchFamily="18" charset="0"/>
                <a:cs typeface="Times New Roman" pitchFamily="18" charset="0"/>
              </a:rPr>
              <a:t>Requires that no harm be caused to an individual, either unintentionally or intentionally</a:t>
            </a:r>
          </a:p>
          <a:p>
            <a:r>
              <a:rPr lang="en-US" dirty="0">
                <a:latin typeface="Times New Roman" pitchFamily="18" charset="0"/>
                <a:cs typeface="Times New Roman" pitchFamily="18" charset="0"/>
              </a:rPr>
              <a:t>This principle requires pharmacist to protect individuals who are unable to protect themselves.</a:t>
            </a:r>
          </a:p>
          <a:p>
            <a:r>
              <a:rPr lang="en-US" dirty="0"/>
              <a:t>Make sure that the treatment does not harm the patient or others in society.</a:t>
            </a:r>
            <a:endParaRPr lang="en-US" dirty="0">
              <a:latin typeface="Times New Roman" pitchFamily="18" charset="0"/>
              <a:cs typeface="Times New Roman" pitchFamily="18" charset="0"/>
            </a:endParaRPr>
          </a:p>
        </p:txBody>
      </p:sp>
      <p:pic>
        <p:nvPicPr>
          <p:cNvPr id="4" name="Picture 2" descr="C:\Documents and Settings\maggiep.AD\Local Settings\Temp\Temporary Internet Files\Content.IE5\6U1SO0Q4\MM900323808[1].gif"/>
          <p:cNvPicPr>
            <a:picLocks noChangeAspect="1" noChangeArrowheads="1" noCrop="1"/>
          </p:cNvPicPr>
          <p:nvPr/>
        </p:nvPicPr>
        <p:blipFill>
          <a:blip r:embed="rId2" cstate="print"/>
          <a:srcRect/>
          <a:stretch>
            <a:fillRect/>
          </a:stretch>
        </p:blipFill>
        <p:spPr bwMode="auto">
          <a:xfrm>
            <a:off x="7010400" y="4572000"/>
            <a:ext cx="1981200" cy="2001838"/>
          </a:xfrm>
          <a:prstGeom prst="rect">
            <a:avLst/>
          </a:prstGeom>
          <a:noFill/>
          <a:ln w="9525">
            <a:noFill/>
            <a:miter lim="800000"/>
            <a:headEnd/>
            <a:tailEnd/>
          </a:ln>
        </p:spPr>
      </p:pic>
    </p:spTree>
    <p:extLst>
      <p:ext uri="{BB962C8B-B14F-4D97-AF65-F5344CB8AC3E}">
        <p14:creationId xmlns:p14="http://schemas.microsoft.com/office/powerpoint/2010/main" val="2996563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Nonmaleficence</a:t>
            </a:r>
          </a:p>
        </p:txBody>
      </p:sp>
      <p:sp>
        <p:nvSpPr>
          <p:cNvPr id="21507" name="Rectangle 3"/>
          <p:cNvSpPr>
            <a:spLocks noGrp="1" noChangeArrowheads="1"/>
          </p:cNvSpPr>
          <p:nvPr>
            <p:ph idx="1"/>
          </p:nvPr>
        </p:nvSpPr>
        <p:spPr>
          <a:xfrm>
            <a:off x="304800" y="1447800"/>
            <a:ext cx="6705600" cy="5257800"/>
          </a:xfrm>
        </p:spPr>
        <p:txBody>
          <a:bodyPr>
            <a:normAutofit/>
          </a:bodyPr>
          <a:lstStyle/>
          <a:p>
            <a:r>
              <a:rPr lang="en-US" dirty="0"/>
              <a:t>When interventions undertaken by pharmacists create a positive outcome while also potentially doing harm it is known as the "double effect."</a:t>
            </a:r>
          </a:p>
          <a:p>
            <a:r>
              <a:rPr lang="en-US" dirty="0" err="1"/>
              <a:t>Eg</a:t>
            </a:r>
            <a:r>
              <a:rPr lang="en-US" dirty="0"/>
              <a:t>,. the use of morphine in the dying patient. eases pain and suffering while hastening the demise through suppression of the respiratory system.</a:t>
            </a:r>
          </a:p>
        </p:txBody>
      </p:sp>
      <p:pic>
        <p:nvPicPr>
          <p:cNvPr id="4" name="Picture 2" descr="C:\Documents and Settings\maggiep.AD\Local Settings\Temp\Temporary Internet Files\Content.IE5\6U1SO0Q4\MM900323808[1].gif"/>
          <p:cNvPicPr>
            <a:picLocks noChangeAspect="1" noChangeArrowheads="1" noCrop="1"/>
          </p:cNvPicPr>
          <p:nvPr/>
        </p:nvPicPr>
        <p:blipFill>
          <a:blip r:embed="rId2" cstate="print"/>
          <a:srcRect/>
          <a:stretch>
            <a:fillRect/>
          </a:stretch>
        </p:blipFill>
        <p:spPr bwMode="auto">
          <a:xfrm>
            <a:off x="7010400" y="4572000"/>
            <a:ext cx="1981200" cy="2001838"/>
          </a:xfrm>
          <a:prstGeom prst="rect">
            <a:avLst/>
          </a:prstGeom>
          <a:noFill/>
          <a:ln w="9525">
            <a:noFill/>
            <a:miter lim="800000"/>
            <a:headEnd/>
            <a:tailEnd/>
          </a:ln>
        </p:spPr>
      </p:pic>
    </p:spTree>
    <p:extLst>
      <p:ext uri="{BB962C8B-B14F-4D97-AF65-F5344CB8AC3E}">
        <p14:creationId xmlns:p14="http://schemas.microsoft.com/office/powerpoint/2010/main" val="2849851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19200" y="76200"/>
            <a:ext cx="7498080" cy="838200"/>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Beneficence</a:t>
            </a:r>
          </a:p>
        </p:txBody>
      </p:sp>
      <p:sp>
        <p:nvSpPr>
          <p:cNvPr id="22531" name="Rectangle 3"/>
          <p:cNvSpPr>
            <a:spLocks noGrp="1" noChangeArrowheads="1"/>
          </p:cNvSpPr>
          <p:nvPr>
            <p:ph idx="1"/>
          </p:nvPr>
        </p:nvSpPr>
        <p:spPr>
          <a:xfrm>
            <a:off x="490963" y="838200"/>
            <a:ext cx="8477893" cy="5181600"/>
          </a:xfrm>
        </p:spPr>
        <p:txBody>
          <a:bodyPr>
            <a:normAutofit lnSpcReduction="10000"/>
          </a:bodyPr>
          <a:lstStyle/>
          <a:p>
            <a:pPr eaLnBrk="1" hangingPunct="1"/>
            <a:r>
              <a:rPr lang="en-US" dirty="0">
                <a:latin typeface="Times New Roman" panose="02020603050405020304" pitchFamily="18" charset="0"/>
                <a:cs typeface="Times New Roman" pitchFamily="18" charset="0"/>
              </a:rPr>
              <a:t>This principle means “doing good” for others</a:t>
            </a:r>
          </a:p>
          <a:p>
            <a:r>
              <a:rPr lang="en-US" dirty="0">
                <a:latin typeface="Times New Roman" panose="02020603050405020304" pitchFamily="18" charset="0"/>
                <a:cs typeface="Times New Roman" pitchFamily="18" charset="0"/>
              </a:rPr>
              <a:t>The practitioner should act in “the best interest” of the patient - the procedure be provided with the intent of doing good to the patient.</a:t>
            </a:r>
          </a:p>
          <a:p>
            <a:r>
              <a:rPr lang="en-US" dirty="0">
                <a:latin typeface="Times New Roman" panose="02020603050405020304" pitchFamily="18" charset="0"/>
                <a:cs typeface="Times New Roman" pitchFamily="18" charset="0"/>
              </a:rPr>
              <a:t>Patient’s welfare is the first consideration.</a:t>
            </a:r>
          </a:p>
          <a:p>
            <a:pPr eaLnBrk="1" hangingPunct="1"/>
            <a:r>
              <a:rPr lang="en-US" dirty="0">
                <a:latin typeface="Times New Roman" panose="02020603050405020304" pitchFamily="18" charset="0"/>
                <a:cs typeface="Times New Roman" pitchFamily="18" charset="0"/>
              </a:rPr>
              <a:t>Pharmacists need to assist clients in meeting all their needs</a:t>
            </a:r>
          </a:p>
          <a:p>
            <a:pPr lvl="1" eaLnBrk="1" hangingPunct="1"/>
            <a:r>
              <a:rPr lang="en-US" dirty="0">
                <a:latin typeface="Times New Roman" panose="02020603050405020304" pitchFamily="18" charset="0"/>
                <a:cs typeface="Times New Roman" pitchFamily="18" charset="0"/>
              </a:rPr>
              <a:t>Biological</a:t>
            </a:r>
          </a:p>
          <a:p>
            <a:pPr lvl="1" eaLnBrk="1" hangingPunct="1"/>
            <a:r>
              <a:rPr lang="en-US" dirty="0">
                <a:latin typeface="Times New Roman" panose="02020603050405020304" pitchFamily="18" charset="0"/>
                <a:cs typeface="Times New Roman" pitchFamily="18" charset="0"/>
              </a:rPr>
              <a:t>Psychological</a:t>
            </a:r>
          </a:p>
          <a:p>
            <a:pPr lvl="1" eaLnBrk="1" hangingPunct="1"/>
            <a:r>
              <a:rPr lang="en-US" dirty="0">
                <a:latin typeface="Times New Roman" panose="02020603050405020304" pitchFamily="18" charset="0"/>
                <a:cs typeface="Times New Roman" pitchFamily="18" charset="0"/>
              </a:rPr>
              <a:t>Social</a:t>
            </a:r>
          </a:p>
        </p:txBody>
      </p:sp>
      <p:pic>
        <p:nvPicPr>
          <p:cNvPr id="4" name="Picture 1" descr="C:\Documents and Settings\maggiep.AD\Local Settings\Temp\Temporary Internet Files\Content.IE5\F8VS1D6M\MC900055665[1].wmf"/>
          <p:cNvPicPr>
            <a:picLocks noChangeAspect="1" noChangeArrowheads="1"/>
          </p:cNvPicPr>
          <p:nvPr/>
        </p:nvPicPr>
        <p:blipFill>
          <a:blip r:embed="rId2" cstate="print"/>
          <a:srcRect/>
          <a:stretch>
            <a:fillRect/>
          </a:stretch>
        </p:blipFill>
        <p:spPr bwMode="auto">
          <a:xfrm>
            <a:off x="4753354" y="4267200"/>
            <a:ext cx="3704845" cy="2333625"/>
          </a:xfrm>
          <a:prstGeom prst="rect">
            <a:avLst/>
          </a:prstGeom>
          <a:noFill/>
          <a:ln w="9525">
            <a:noFill/>
            <a:miter lim="800000"/>
            <a:headEnd/>
            <a:tailEnd/>
          </a:ln>
        </p:spPr>
      </p:pic>
    </p:spTree>
    <p:extLst>
      <p:ext uri="{BB962C8B-B14F-4D97-AF65-F5344CB8AC3E}">
        <p14:creationId xmlns:p14="http://schemas.microsoft.com/office/powerpoint/2010/main" val="2973527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TotalTime>
  <Words>842</Words>
  <Application>Microsoft Office PowerPoint</Application>
  <PresentationFormat>عرض على الشاشة (4:3)</PresentationFormat>
  <Paragraphs>75</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Solstice</vt:lpstr>
      <vt:lpstr>عرض تقديمي في PowerPoint</vt:lpstr>
      <vt:lpstr>Ethical Principles</vt:lpstr>
      <vt:lpstr>Autonomy</vt:lpstr>
      <vt:lpstr>Why is Autonomy Important?</vt:lpstr>
      <vt:lpstr>Autonomy Example </vt:lpstr>
      <vt:lpstr> Ethical dealing </vt:lpstr>
      <vt:lpstr>Nonmaleficence</vt:lpstr>
      <vt:lpstr>Nonmaleficence</vt:lpstr>
      <vt:lpstr>Beneficence</vt:lpstr>
      <vt:lpstr>Non-Maleficence Example</vt:lpstr>
      <vt:lpstr>Non-Maleficence Example</vt:lpstr>
      <vt:lpstr>Non-Maleficence Example</vt:lpstr>
      <vt:lpstr>Justice</vt:lpstr>
      <vt:lpstr>Justice Example</vt:lpstr>
      <vt:lpstr>Justice Example</vt:lpstr>
      <vt:lpstr>Justice Example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Principles</dc:title>
  <dc:creator>DELL</dc:creator>
  <cp:lastModifiedBy>abdulla raheem</cp:lastModifiedBy>
  <cp:revision>43</cp:revision>
  <dcterms:created xsi:type="dcterms:W3CDTF">2006-08-16T00:00:00Z</dcterms:created>
  <dcterms:modified xsi:type="dcterms:W3CDTF">2023-09-20T09:36:36Z</dcterms:modified>
</cp:coreProperties>
</file>