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1"/>
  </p:notesMasterIdLst>
  <p:sldIdLst>
    <p:sldId id="319" r:id="rId2"/>
    <p:sldId id="301" r:id="rId3"/>
    <p:sldId id="258" r:id="rId4"/>
    <p:sldId id="259" r:id="rId5"/>
    <p:sldId id="303" r:id="rId6"/>
    <p:sldId id="317" r:id="rId7"/>
    <p:sldId id="260" r:id="rId8"/>
    <p:sldId id="306" r:id="rId9"/>
    <p:sldId id="307" r:id="rId10"/>
    <p:sldId id="308" r:id="rId11"/>
    <p:sldId id="285" r:id="rId12"/>
    <p:sldId id="286" r:id="rId13"/>
    <p:sldId id="287" r:id="rId14"/>
    <p:sldId id="288" r:id="rId15"/>
    <p:sldId id="318" r:id="rId16"/>
    <p:sldId id="312" r:id="rId17"/>
    <p:sldId id="313" r:id="rId18"/>
    <p:sldId id="314" r:id="rId19"/>
    <p:sldId id="291" r:id="rId20"/>
    <p:sldId id="292" r:id="rId21"/>
    <p:sldId id="315" r:id="rId22"/>
    <p:sldId id="316" r:id="rId23"/>
    <p:sldId id="261" r:id="rId24"/>
    <p:sldId id="263" r:id="rId25"/>
    <p:sldId id="305" r:id="rId26"/>
    <p:sldId id="296" r:id="rId27"/>
    <p:sldId id="297" r:id="rId28"/>
    <p:sldId id="309" r:id="rId29"/>
    <p:sldId id="300" r:id="rId3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FB170B-6CD4-41E5-8716-2D6D0904155D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92F880-238B-4884-B1AC-4823BC835EF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538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rowitz.com/cancer/images/ct27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C1021-40FE-4AB9-B030-2E71D325E55C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990000"/>
                </a:solidFill>
                <a:latin typeface="Verdana" pitchFamily="34" charset="0"/>
              </a:rPr>
              <a:t>Scoliosis Complications</a:t>
            </a: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emotional problems or lowered self-esteem may occur as a result of the condition or its treatment (specifically bracing) </a:t>
            </a:r>
          </a:p>
          <a:p>
            <a:pPr>
              <a:buFontTx/>
              <a:buChar char="•"/>
            </a:pP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rId3"/>
              </a:rPr>
              <a:t>spinal cord</a:t>
            </a:r>
            <a:r>
              <a:rPr lang="en-US">
                <a:latin typeface="Verdana" pitchFamily="34" charset="0"/>
              </a:rPr>
              <a:t> or nerve damage from surgery or severe, uncorrected curve </a:t>
            </a:r>
          </a:p>
          <a:p>
            <a:pPr>
              <a:buFontTx/>
              <a:buChar char="•"/>
            </a:pPr>
            <a:r>
              <a:rPr lang="en-US">
                <a:latin typeface="Verdana" pitchFamily="34" charset="0"/>
              </a:rPr>
              <a:t>low back arthritis and </a:t>
            </a: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"/>
              </a:rPr>
              <a:t>pain</a:t>
            </a:r>
            <a:r>
              <a:rPr lang="en-US">
                <a:latin typeface="Verdana" pitchFamily="34" charset="0"/>
              </a:rPr>
              <a:t> as an adult </a:t>
            </a:r>
          </a:p>
          <a:p>
            <a:pPr>
              <a:buFontTx/>
              <a:buChar char="•"/>
            </a:pPr>
            <a:r>
              <a:rPr lang="en-US" u="sng">
                <a:solidFill>
                  <a:srgbClr val="006400"/>
                </a:solidFill>
                <a:latin typeface="Verdana" pitchFamily="34" charset="0"/>
                <a:hlinkClick r:id=""/>
              </a:rPr>
              <a:t>respiratory</a:t>
            </a:r>
            <a:r>
              <a:rPr lang="en-US">
                <a:latin typeface="Verdana" pitchFamily="34" charset="0"/>
              </a:rPr>
              <a:t> dysfunction from severe curve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5CA2D89-0D55-4E7C-8A8C-D400B4107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A62A55-08EB-4CB0-AC65-1825BE2B8EB0}" type="datetimeFigureOut">
              <a:rPr lang="ar-IQ" smtClean="0"/>
              <a:pPr/>
              <a:t>12/11/1444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6C8B5-51C8-4405-8322-C7424D7169AD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5560" y="836712"/>
            <a:ext cx="8352928" cy="165618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Lung </a:t>
            </a:r>
            <a:r>
              <a:rPr lang="en-US" sz="49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 Thorax Assessment</a:t>
            </a:r>
            <a:br>
              <a:rPr lang="en-US" sz="49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580"/>
              </a:spcBef>
              <a:buClr>
                <a:srgbClr val="D34817"/>
              </a:buClr>
              <a:buSzPct val="85000"/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Hassanain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Mohammed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Kadhim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45720" indent="0" algn="ctr" defTabSz="457200"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 -7-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2348880"/>
            <a:ext cx="459110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37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76" y="908720"/>
            <a:ext cx="11521280" cy="324036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7-Cheyne-Stokes 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term for cycles of breathing characterized by deep, rapid breaths for about 30 seconds, followed  by  absence  of respirations for 10 to 30 seconds.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Cheyne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-Stokes respirations constitute a serious symptom and  precedes death 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cerebral hemorrhage, uremia, or heart disease</a:t>
            </a:r>
            <a:endParaRPr lang="ar-IQ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76" y="3933056"/>
            <a:ext cx="11521280" cy="2592288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 Biot's 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rapid, short  breathing  with pauses  of  several seconds,  indicating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increased  intracranial pressure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2017713"/>
            <a:ext cx="6696744" cy="4114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Normal chest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Slight retraction of intercostal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spaces</a:t>
            </a:r>
          </a:p>
          <a:p>
            <a:pPr lvl="1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0707" name="Picture 3" descr="24_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48851" b="26813"/>
          <a:stretch>
            <a:fillRect/>
          </a:stretch>
        </p:blipFill>
        <p:spPr>
          <a:xfrm>
            <a:off x="6672064" y="1052737"/>
            <a:ext cx="4968552" cy="52718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3392" y="2209801"/>
            <a:ext cx="5472608" cy="392271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Barrel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chest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barrel ches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b="26813"/>
          <a:stretch>
            <a:fillRect/>
          </a:stretch>
        </p:blipFill>
        <p:spPr>
          <a:xfrm>
            <a:off x="5867401" y="476672"/>
            <a:ext cx="5701207" cy="626469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2132856"/>
            <a:ext cx="6253336" cy="4114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Pigeon chest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Sternum protrudes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outward</a:t>
            </a:r>
          </a:p>
          <a:p>
            <a:pPr lvl="1"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pigeon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7968" y="1196752"/>
            <a:ext cx="6048672" cy="5328591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617538"/>
            <a:ext cx="11301909" cy="86724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Pigeon Chest</a:t>
            </a:r>
          </a:p>
        </p:txBody>
      </p:sp>
      <p:pic>
        <p:nvPicPr>
          <p:cNvPr id="23557" name="Picture 5" descr="pig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628800"/>
            <a:ext cx="5159500" cy="4832896"/>
          </a:xfrm>
          <a:prstGeom prst="rect">
            <a:avLst/>
          </a:prstGeom>
          <a:noFill/>
        </p:spPr>
      </p:pic>
      <p:pic>
        <p:nvPicPr>
          <p:cNvPr id="23559" name="Picture 7" descr="pigeon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72065" y="1556794"/>
            <a:ext cx="5253236" cy="4832894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263352" y="2420888"/>
            <a:ext cx="11809312" cy="37547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Pectus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Excavatum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;is a condition in which the Breast Bone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(Sternum)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appears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Sunken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chest Concave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is sometimes called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67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03713" y="260648"/>
            <a:ext cx="6964263" cy="11521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Funnel Chest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 center\Desktop\Screenshot_٢٠٢١-١٢-١٦-٠٣-٥١-٣٠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84785"/>
            <a:ext cx="5688633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 center\Desktop\Screenshot_٢٠٢١-١٢-١٦-٠٣-٥٢-٠٨-1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484785"/>
            <a:ext cx="5472608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2017713"/>
            <a:ext cx="6325344" cy="4114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Lordosis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marL="667512" lvl="2" indent="0"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 way-back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Abnormal curvature of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lumbar spine</a:t>
            </a:r>
          </a:p>
          <a:p>
            <a:pPr lvl="1"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lord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9088" y="1556792"/>
            <a:ext cx="5187552" cy="504055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219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674939" y="617538"/>
            <a:ext cx="7793037" cy="66832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Lordosis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lordosi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88640"/>
            <a:ext cx="7704856" cy="662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1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28" y="2017713"/>
            <a:ext cx="7632848" cy="41148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Kyphosis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curvature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spine</a:t>
            </a:r>
          </a:p>
        </p:txBody>
      </p:sp>
      <p:pic>
        <p:nvPicPr>
          <p:cNvPr id="14342" name="Picture 6" descr="kyphosis 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20136" y="188640"/>
            <a:ext cx="4536504" cy="6552728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58177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Lung Examination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57298"/>
            <a:ext cx="11521280" cy="5168046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this lab, the students will be able to: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Demonstrate the ability to safely &amp; accurately complete thorax &amp; lung assessment.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Demonstrate the ability to accurately document thorax &amp; lung assessment data in organized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manner.</a:t>
            </a:r>
          </a:p>
          <a:p>
            <a:pPr algn="l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Equipment Needed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Stethoscope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Small ruler, marked in centimeters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Marking pen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Alcohol swab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Kyphosis</a:t>
            </a:r>
          </a:p>
        </p:txBody>
      </p:sp>
      <p:pic>
        <p:nvPicPr>
          <p:cNvPr id="19461" name="Picture 5" descr="kyp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2057400"/>
            <a:ext cx="8280920" cy="4683968"/>
          </a:xfrm>
          <a:prstGeom prst="rect">
            <a:avLst/>
          </a:prstGeom>
          <a:noFill/>
        </p:spPr>
      </p:pic>
      <p:pic>
        <p:nvPicPr>
          <p:cNvPr id="19463" name="Picture 7" descr="kyphosis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32304" y="2057400"/>
            <a:ext cx="2880320" cy="4683968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5" y="2017713"/>
            <a:ext cx="7070474" cy="41148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Scoliosis</a:t>
            </a:r>
          </a:p>
          <a:p>
            <a:pPr lvl="1" algn="l">
              <a:buNone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curvature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thoracic spine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pPr lvl="2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Shoulders elevated?</a:t>
            </a:r>
          </a:p>
          <a:p>
            <a:pPr lvl="1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lvl="2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Lung &amp; heart damage</a:t>
            </a:r>
          </a:p>
          <a:p>
            <a:pPr lvl="2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Back problems</a:t>
            </a:r>
          </a:p>
          <a:p>
            <a:pPr lvl="2"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Body image</a:t>
            </a:r>
          </a:p>
        </p:txBody>
      </p:sp>
      <p:pic>
        <p:nvPicPr>
          <p:cNvPr id="13318" name="Picture 6" descr="scoli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36160" y="980728"/>
            <a:ext cx="4114800" cy="5400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597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Scoliosis</a:t>
            </a:r>
          </a:p>
        </p:txBody>
      </p:sp>
      <p:pic>
        <p:nvPicPr>
          <p:cNvPr id="22533" name="Picture 5" descr="scoliosi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981200"/>
            <a:ext cx="6120680" cy="4760168"/>
          </a:xfrm>
          <a:prstGeom prst="rect">
            <a:avLst/>
          </a:prstGeom>
          <a:noFill/>
        </p:spPr>
      </p:pic>
      <p:pic>
        <p:nvPicPr>
          <p:cNvPr id="22535" name="Picture 7" descr="scoliosis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60096" y="1981200"/>
            <a:ext cx="5040560" cy="476016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982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332656"/>
            <a:ext cx="11809312" cy="61926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Palpate thorax at three levels for the following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1-Sensation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no pain or tenderness</a:t>
            </a:r>
          </a:p>
          <a:p>
            <a:pPr algn="l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2-Vocal fremitus ( tactius)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client says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99Use either the palm base (the ball)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fingers, or the ulnar edge of one hand.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Touch the client's chest- Ask the client to repeat a resonant phrases that generate strong vibration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99.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over the lung apices &amp; palpate from side to another.- Avoid palpating over the scapulae. 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Vibration decreased over periphery of lungs &amp; increased over major airways . 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6632"/>
            <a:ext cx="11665296" cy="655272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3- Palpate  chest expansion :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Posterior  : placing your warmed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hand on the poster lateral chest wall 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The thumbs should be at level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T9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T10.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Slide your hands medially to pinch up a small fold between your thumbs.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Ask the client to take deep breath.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Your thumb should move with respiration.</a:t>
            </a:r>
          </a:p>
          <a:p>
            <a:pPr algn="l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Anterior: placing your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warmed hand on the  anterolateral wall.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Thumbs should be along the costal margins &amp; pointing toward the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xiphoid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process. - Ask the client to take deep breath.</a:t>
            </a:r>
          </a:p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Watch your thumbs move with respiration.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428604"/>
            <a:ext cx="11665296" cy="200026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to 3-inch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symmetrical thoracic expansion.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Symmetrical expansion (thumbs move apart equal distance in both directions).</a:t>
            </a:r>
            <a: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Dr.SAHAR\Pictures\AACAZY7CARFHORECAZG34VRCA14ELJACAR7VIT7CA8A2IB5CA2TNY53CA6VHUF9CAE6F9J4CALGOX8GCAXNITXWCA7T2ZCMCAK436QUCASU0WXFCA4A69KTCAW1I22CCACMQ6BUCA0V0ODVCADFER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2285992"/>
            <a:ext cx="5472608" cy="4311360"/>
          </a:xfrm>
          <a:prstGeom prst="rect">
            <a:avLst/>
          </a:prstGeom>
          <a:noFill/>
        </p:spPr>
      </p:pic>
      <p:pic>
        <p:nvPicPr>
          <p:cNvPr id="1026" name="Picture 2" descr="C:\Users\Dr.SAHAR\Pictures\lung_excurs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323314"/>
            <a:ext cx="5540424" cy="4274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2054658"/>
            <a:ext cx="7776864" cy="4114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Purpose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Asses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normal and abnormal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bronchial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tree by using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of stethoscope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Compare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 descr="ausculation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7" y="306733"/>
            <a:ext cx="4248471" cy="3154363"/>
          </a:xfrm>
          <a:prstGeom prst="rect">
            <a:avLst/>
          </a:prstGeom>
          <a:noFill/>
        </p:spPr>
      </p:pic>
      <p:pic>
        <p:nvPicPr>
          <p:cNvPr id="36871" name="Picture 7" descr="aus bac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3276600"/>
            <a:ext cx="4405808" cy="32004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7" y="617538"/>
            <a:ext cx="9628560" cy="59688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normal lung sound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1285860"/>
            <a:ext cx="9057432" cy="531149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Bronchial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Trachea , high , inspiration shorter than expiration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2-Bronchovesicular 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Moderate , Between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scapulae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Side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sternum intercostals space , inspiration equal with  expiration </a:t>
            </a:r>
          </a:p>
          <a:p>
            <a:pPr lvl="1" algn="l">
              <a:lnSpc>
                <a:spcPct val="9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3-Vesicular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 Lung field ,  inspiration longer  than expiration is  it  soft and low</a:t>
            </a:r>
          </a:p>
          <a:p>
            <a:pPr lvl="1" algn="l">
              <a:lnSpc>
                <a:spcPct val="9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ausculation fro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776" y="1556792"/>
            <a:ext cx="2679872" cy="4680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52" y="188640"/>
            <a:ext cx="6572296" cy="72008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Abnormal Lung sound</a:t>
            </a:r>
            <a:endParaRPr lang="ar-IQ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268760"/>
            <a:ext cx="11161240" cy="5343872"/>
          </a:xfrm>
        </p:spPr>
        <p:txBody>
          <a:bodyPr>
            <a:normAutofit/>
          </a:bodyPr>
          <a:lstStyle/>
          <a:p>
            <a:pPr algn="justLow" rtl="0">
              <a:lnSpc>
                <a:spcPct val="150000"/>
              </a:lnSpc>
              <a:buNone/>
            </a:pPr>
            <a:r>
              <a:rPr lang="ar-IQ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1-Crackles (fine):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pneumonia, congestive heart failure or bronchitis and asthma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2-Coarse crackles: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pneumonia , pulmonary edema client with COPD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3-Wheezing :</a:t>
            </a:r>
          </a:p>
          <a:p>
            <a:pPr algn="justLow" rtl="0"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asthma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emphysema ,bronchitis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sleeping apnea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1" algn="justLow">
              <a:lnSpc>
                <a:spcPct val="150000"/>
              </a:lnSpc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</a:pP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857233"/>
            <a:ext cx="6833350" cy="5275281"/>
          </a:xfrm>
        </p:spPr>
        <p:txBody>
          <a:bodyPr>
            <a:normAutofit/>
          </a:bodyPr>
          <a:lstStyle/>
          <a:p>
            <a:pPr lvl="0" algn="l" rtl="0">
              <a:lnSpc>
                <a:spcPct val="150000"/>
              </a:lnSpc>
              <a:buClr>
                <a:srgbClr val="9BBB59"/>
              </a:buClr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-Stridor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l" rtl="0">
              <a:lnSpc>
                <a:spcPct val="150000"/>
              </a:lnSpc>
              <a:buClr>
                <a:srgbClr val="9BBB59"/>
              </a:buClr>
              <a:buNone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broncholaryngospasm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in croup </a:t>
            </a:r>
            <a:endParaRPr lang="ar-IQ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-Pleural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rub: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pleuritic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7" name="Picture 5" descr="ausculation fro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6132" y="548680"/>
            <a:ext cx="4688500" cy="6048672"/>
          </a:xfrm>
          <a:noFill/>
          <a:ln/>
        </p:spPr>
      </p:pic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8991600" y="3200400"/>
            <a:ext cx="144780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bldLvl="4" autoUpdateAnimBg="0"/>
      <p:bldP spid="2078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404664"/>
            <a:ext cx="11593288" cy="591993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Preparation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Ask the client to sit upright &amp; the male to disrobe to the waist.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For female, leave the gown on &amp; open at the back.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When examining the anterior chest, lift up the gown &amp; drape it on her shoulders rather than  removing it completely.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For farther comfort: a warm room, a warm diaphragm  end piece.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Private examination time with no interruption.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857232"/>
            <a:ext cx="9659416" cy="546736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Subjective data: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Cough  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Past history of respiratory infections</a:t>
            </a:r>
          </a:p>
          <a:p>
            <a:pPr marL="514350" indent="-514350"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Self-care behaviors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Shortness of breath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Smoking history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Chest pain with breathing </a:t>
            </a:r>
          </a:p>
          <a:p>
            <a:pPr algn="l">
              <a:buFont typeface="Wingdings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Environmental exposure</a:t>
            </a:r>
          </a:p>
          <a:p>
            <a:pPr algn="l">
              <a:buNone/>
            </a:pP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Chest Landmarks</a:t>
            </a:r>
            <a:endParaRPr lang="ar-IQ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836712"/>
            <a:ext cx="11593288" cy="576064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ar-IQ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Right anterior axillary line ,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Right midclavicular line , 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Mid sternum line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left midclavicular line , 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left  anterior axillary line</a:t>
            </a:r>
          </a:p>
          <a:p>
            <a:pPr algn="l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Mid axillary line </a:t>
            </a:r>
          </a:p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 . posterior axillary line , L .mid scapular line ,mid spinal line , R. mid scapular line and R. posterior axillary line   ,</a:t>
            </a:r>
          </a:p>
          <a:p>
            <a:pPr algn="l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center\Desktop\photo_2022-09-23_10-30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51318"/>
            <a:ext cx="117373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45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548680"/>
            <a:ext cx="11737304" cy="598464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Inspect anterior, posterior, &amp; lateral thorax for the following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Pink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Intercostals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spaces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Rib slope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Less than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degree downward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(rate, rhythm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depth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Even,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14-20 Breath/min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Shape &amp; position of sternum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level with ribs</a:t>
            </a:r>
          </a:p>
          <a:p>
            <a:pPr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Position of trachea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Midline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320"/>
            <a:ext cx="716884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Breathing Pattern 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352" y="1142984"/>
            <a:ext cx="11665296" cy="1205896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1-Eupnea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Normal breathing is relaxed, effortless, and regular at 14-16 breath\minute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368" y="4509120"/>
            <a:ext cx="11449272" cy="1656184"/>
          </a:xfrm>
          <a:noFill/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3-Tachypnea: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Rapid shallow breathing is a rate above 20 breaths per minute, associated with increased activity or a disease process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48880"/>
            <a:ext cx="11737304" cy="155748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28604"/>
            <a:ext cx="11233248" cy="1785950"/>
          </a:xfrm>
          <a:noFill/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4-Bradypnea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slow breathing is a rate blow 12 breath per minute with normal depth and rhythm , associated with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Sedation , anesthesia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2708920"/>
            <a:ext cx="11233248" cy="1512168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5-Hypoventilation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Shallow irregular </a:t>
            </a:r>
          </a:p>
          <a:p>
            <a:pPr algn="l">
              <a:buNone/>
            </a:pPr>
            <a:r>
              <a:rPr lang="ar-IQ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breathing hypercapnia and hypoxemia such as in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4725144"/>
            <a:ext cx="11233248" cy="1728192"/>
          </a:xfrm>
          <a:noFill/>
        </p:spPr>
        <p:txBody>
          <a:bodyPr>
            <a:noAutofit/>
          </a:bodyPr>
          <a:lstStyle/>
          <a:p>
            <a:pPr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6-Hyperventilation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increased depth and rate of breathing (kussmaul ‘s respiration caused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diabetic ketoacidosis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808</TotalTime>
  <Words>904</Words>
  <Application>Microsoft Office PowerPoint</Application>
  <PresentationFormat>شاشة عريضة</PresentationFormat>
  <Paragraphs>138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Constantia</vt:lpstr>
      <vt:lpstr>Majalla UI</vt:lpstr>
      <vt:lpstr>Times New Roman</vt:lpstr>
      <vt:lpstr>Traditional Arabic</vt:lpstr>
      <vt:lpstr>Verdana</vt:lpstr>
      <vt:lpstr>Wingdings</vt:lpstr>
      <vt:lpstr>Wingdings 2</vt:lpstr>
      <vt:lpstr>Flow</vt:lpstr>
      <vt:lpstr>  Lung &amp; Thorax Assessment </vt:lpstr>
      <vt:lpstr>Lung Examination</vt:lpstr>
      <vt:lpstr>عرض تقديمي في PowerPoint</vt:lpstr>
      <vt:lpstr>عرض تقديمي في PowerPoint</vt:lpstr>
      <vt:lpstr>Chest Landmarks</vt:lpstr>
      <vt:lpstr>عرض تقديمي في PowerPoint</vt:lpstr>
      <vt:lpstr>عرض تقديمي في PowerPoint</vt:lpstr>
      <vt:lpstr>Breathing Pattern </vt:lpstr>
      <vt:lpstr>4-Bradypnea: slow breathing is a rate blow 12 breath per minute with normal depth and rhythm , associated with Sedation , anesthesia    </vt:lpstr>
      <vt:lpstr>عرض تقديمي في PowerPoint</vt:lpstr>
      <vt:lpstr>Inspection</vt:lpstr>
      <vt:lpstr>Inspection</vt:lpstr>
      <vt:lpstr>Inspection</vt:lpstr>
      <vt:lpstr>Pigeon Chest</vt:lpstr>
      <vt:lpstr>Funnel Chest </vt:lpstr>
      <vt:lpstr>Funnel Chest </vt:lpstr>
      <vt:lpstr>Inspection</vt:lpstr>
      <vt:lpstr>Lordosis</vt:lpstr>
      <vt:lpstr>Inspection</vt:lpstr>
      <vt:lpstr>Kyphosis</vt:lpstr>
      <vt:lpstr>Inspection</vt:lpstr>
      <vt:lpstr>Scoliosis</vt:lpstr>
      <vt:lpstr>عرض تقديمي في PowerPoint</vt:lpstr>
      <vt:lpstr>عرض تقديمي في PowerPoint</vt:lpstr>
      <vt:lpstr>2 to 3-inch symmetrical thoracic expansion. Symmetrical expansion (thumbs move apart equal distance in both directions). </vt:lpstr>
      <vt:lpstr>Auscultation</vt:lpstr>
      <vt:lpstr>Auscultation: normal lung sound</vt:lpstr>
      <vt:lpstr>Abnormal Lung sound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&amp; Thorax Assessment</dc:title>
  <dc:creator>Dr.SAHAR</dc:creator>
  <cp:lastModifiedBy>muna</cp:lastModifiedBy>
  <cp:revision>107</cp:revision>
  <dcterms:created xsi:type="dcterms:W3CDTF">2011-12-02T20:08:10Z</dcterms:created>
  <dcterms:modified xsi:type="dcterms:W3CDTF">2023-05-31T08:35:40Z</dcterms:modified>
</cp:coreProperties>
</file>