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32" r:id="rId2"/>
    <p:sldMasterId id="214748374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88" r:id="rId11"/>
    <p:sldId id="291" r:id="rId12"/>
    <p:sldId id="267" r:id="rId13"/>
    <p:sldId id="280" r:id="rId14"/>
    <p:sldId id="271" r:id="rId15"/>
    <p:sldId id="273" r:id="rId16"/>
    <p:sldId id="274" r:id="rId17"/>
    <p:sldId id="281" r:id="rId18"/>
    <p:sldId id="289" r:id="rId19"/>
    <p:sldId id="279" r:id="rId2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6F1BBB-EE53-4E2F-BAC7-2217383C1DEE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151D8D-2AD4-4FA0-A9B8-C083DBBC908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354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2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2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4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0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9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9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3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00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0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54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شكل بيضاوي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شكل بيضاوي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شكل بيضاوي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506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3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DBF6B3-0818-4706-ACAB-6C44628F4904}" type="datetimeFigureOut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12/11/1444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4A076F-0946-4E6E-B1B0-3BC83E19F722}" type="slidenum">
              <a:rPr lang="ar-IQ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ar-IQ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6E80E9-042D-445F-B908-F51961B00C31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12/11/1444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349775-6247-4455-B51B-EE0B3E1E114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شكل بيضاوي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مستطيل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83FA9B-D9F7-420A-BE29-B45C2CD36ED7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913601-5F18-4644-9B8C-BF61FFC2CFF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836712"/>
            <a:ext cx="10297144" cy="172251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Heart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Neck Vessels Assessment</a:t>
            </a:r>
            <a:endParaRPr lang="ar-IQ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568" y="3717032"/>
            <a:ext cx="8136904" cy="2657890"/>
          </a:xfrm>
        </p:spPr>
        <p:txBody>
          <a:bodyPr>
            <a:normAutofit/>
          </a:bodyPr>
          <a:lstStyle/>
          <a:p>
            <a:pPr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Hassanain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Mohammed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Kadhim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algn="ctr" defTabSz="457200">
              <a:spcBef>
                <a:spcPts val="1000"/>
              </a:spcBef>
              <a:buClr>
                <a:srgbClr val="A53010"/>
              </a:buClr>
              <a:buSzTx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-8-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algn="ctr">
              <a:spcBef>
                <a:spcPct val="20000"/>
              </a:spcBef>
              <a:buClr>
                <a:srgbClr val="9BBB59"/>
              </a:buClr>
              <a:buSzPct val="95000"/>
            </a:pPr>
            <a:endParaRPr lang="ar-IQ" sz="3200" dirty="0">
              <a:solidFill>
                <a:srgbClr val="FFC000"/>
              </a:solidFill>
              <a:latin typeface="Constant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005139"/>
            <a:ext cx="43924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692696"/>
            <a:ext cx="11665296" cy="590465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Palpate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the Apical impulse: -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5th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intercostal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space at the left side of the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chest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Left Midclavicular  line under the nipple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cm </a:t>
            </a:r>
          </a:p>
          <a:p>
            <a:pPr algn="l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Note: apical impulse is not palpable in</a:t>
            </a:r>
          </a:p>
          <a:p>
            <a:pPr algn="l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obese or in clients with thick chest wall.</a:t>
            </a:r>
            <a:endParaRPr lang="ar-IQ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85010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Palpation</a:t>
            </a:r>
            <a:endParaRPr lang="ar-IQ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52" y="1196752"/>
            <a:ext cx="116652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571480"/>
            <a:ext cx="11809312" cy="590247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Auscultation</a:t>
            </a:r>
          </a:p>
          <a:p>
            <a:pPr algn="l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clean the end pieces with alcohol swab. </a:t>
            </a:r>
          </a:p>
          <a:p>
            <a:pPr marL="82296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After you place the stethoscope, try closing your eyes briefly to get out any distraction.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Begin with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diaphragm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end piece &amp; note the following: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Rate &amp; rhythm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Identify S1 &amp; S2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Listen for murmurs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260648"/>
            <a:ext cx="11809312" cy="64807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 S1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produced by click of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atrioventricular Valve (Mitral &amp; Tricuspid valve)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 S2 (Dub)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produced by click of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semilunar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valve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Aortic &amp; pulmonary valve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Normal finding: </a:t>
            </a:r>
          </a:p>
          <a:p>
            <a:pPr lvl="0">
              <a:buClr>
                <a:srgbClr val="3891A7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Rate range from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60-IOO bpm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&amp; </a:t>
            </a:r>
          </a:p>
          <a:p>
            <a:pPr lvl="0">
              <a:buClr>
                <a:srgbClr val="3891A7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rhythm is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3891A7"/>
              </a:buClr>
              <a:buNone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louder than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Clr>
                <a:srgbClr val="3891A7"/>
              </a:buClr>
              <a:buNone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louder than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3891A7"/>
              </a:buClr>
              <a:buNone/>
            </a:pPr>
            <a:endParaRPr lang="ar-IQ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88640"/>
            <a:ext cx="11665296" cy="65527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Where to place your stethoscope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with palpation of the heart, auscultation should proceed in a logical manner over 5 general areas on the anterior chest, beginning with the patient 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supine position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 Examined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diaphragm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including: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 Aortic region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2nd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intercostal spaces at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right  </a:t>
            </a:r>
          </a:p>
          <a:p>
            <a:pPr lvl="0"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 Pulmonic region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the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2rd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intercostal spaces at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left </a:t>
            </a:r>
          </a:p>
          <a:p>
            <a:pPr lvl="0"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404664"/>
            <a:ext cx="11881320" cy="6069288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buClr>
                <a:srgbClr val="FE8637"/>
              </a:buClr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Erb’s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point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intercostal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spaces (ICS)  </a:t>
            </a:r>
          </a:p>
          <a:p>
            <a:pPr lvl="0" algn="l">
              <a:lnSpc>
                <a:spcPct val="150000"/>
              </a:lnSpc>
              <a:buClr>
                <a:srgbClr val="FE8637"/>
              </a:buClr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Tricuspid region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Or 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5th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intercostal spaces at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border of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sternum </a:t>
            </a:r>
          </a:p>
          <a:p>
            <a:pPr lvl="0" algn="l">
              <a:lnSpc>
                <a:spcPct val="150000"/>
              </a:lnSpc>
              <a:buClr>
                <a:srgbClr val="FE8637"/>
              </a:buClr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Mitral region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(near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the heard between the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5th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intercostal spaces in the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mid-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line) (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apex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the heart).</a:t>
            </a:r>
          </a:p>
          <a:p>
            <a:pPr>
              <a:lnSpc>
                <a:spcPct val="150000"/>
              </a:lnSpc>
            </a:pP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0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Auscultation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17639"/>
            <a:ext cx="5688633" cy="532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417638"/>
            <a:ext cx="5760640" cy="532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2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Auscultation </a:t>
            </a:r>
            <a:endParaRPr lang="ar-IQ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1" y="1524000"/>
            <a:ext cx="609857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072" y="1524000"/>
            <a:ext cx="5256584" cy="53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714357"/>
            <a:ext cx="11305256" cy="541180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the end of this lab, the students will be able to: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Demonstrate the ability to safely &amp; accurately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heart &amp; neck vessels assessment.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.Demonstrate the ability to accurately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heart &amp; neck vessels assessment data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organized manner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57233"/>
            <a:ext cx="9731424" cy="526893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Equipment Needed</a:t>
            </a:r>
          </a:p>
          <a:p>
            <a:pPr algn="l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Marking Pen</a:t>
            </a:r>
          </a:p>
          <a:p>
            <a:pPr algn="l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.Stethoscope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diaphragm &amp; bell </a:t>
            </a:r>
          </a:p>
          <a:p>
            <a:pPr algn="l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Alcohol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swab</a:t>
            </a:r>
          </a:p>
          <a:p>
            <a:pPr algn="l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Watch with second hand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8640"/>
            <a:ext cx="11521280" cy="640871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Preparation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To evaluate the carotid arteries, the client can be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sitting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Stand on the client's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right side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room should be warm.</a:t>
            </a: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Ensure the female's privacy by keeping her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breasts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draped.</a:t>
            </a: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Gently displace the breast upward, or ask the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client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 hold it out of the way.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44625"/>
            <a:ext cx="11665296" cy="6081539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Subjective data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Cough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Nocturia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(Excessive urination 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night)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Dyspnea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(Difficulty in Breathing)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Fatigue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Past cardiac history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Orothopnea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(shortness of breathing when the patient lying flat ( supine position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Cyanosis or pallor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Family cardiac history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Edema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.Chest pain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Personal habits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6632"/>
            <a:ext cx="11305256" cy="64087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The Neck Vessels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Palpate the carotid artery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Palpate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each carotid artery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Avoid excessive pressure 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carotid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sinus area.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Palpate gently.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Palpate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only one carotid artery 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time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Feel the contour &amp; amplitude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pulse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Compromise finding to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side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476673"/>
            <a:ext cx="9937104" cy="562612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Normal finding :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Contour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smooth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Strength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is 2+ or moderate.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Findings should be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same bilaterally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Assessment of Edema</a:t>
            </a:r>
            <a:endParaRPr lang="ar-IQ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har\Pictures\ede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324614"/>
            <a:ext cx="11665296" cy="5416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0825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682168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Assessment of Pitting  Edema  According 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1-Deep  2- Location 3- Extension  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628800"/>
            <a:ext cx="11737304" cy="5040560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edema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  Mild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pitting edema ,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depression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disappear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rapidly.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2+Moderate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pitting edema,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mm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disappear in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sec  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  Moderate severe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pitting edema ,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disappear in more than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min</a:t>
            </a:r>
          </a:p>
          <a:p>
            <a:pPr algn="l">
              <a:buNone/>
            </a:pPr>
            <a:r>
              <a:rPr lang="ar-IQ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 Severe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pitting edema 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mm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disappear more than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6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604</Words>
  <Application>Microsoft Office PowerPoint</Application>
  <PresentationFormat>شاشة عريضة</PresentationFormat>
  <Paragraphs>86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17</vt:i4>
      </vt:variant>
    </vt:vector>
  </HeadingPairs>
  <TitlesOfParts>
    <vt:vector size="31" baseType="lpstr">
      <vt:lpstr>Arial</vt:lpstr>
      <vt:lpstr>Calibri</vt:lpstr>
      <vt:lpstr>Constantia</vt:lpstr>
      <vt:lpstr>Franklin Gothic Book</vt:lpstr>
      <vt:lpstr>Franklin Gothic Medium</vt:lpstr>
      <vt:lpstr>Gill Sans MT</vt:lpstr>
      <vt:lpstr>Majalla UI</vt:lpstr>
      <vt:lpstr>Tahoma</vt:lpstr>
      <vt:lpstr>Times New Roman</vt:lpstr>
      <vt:lpstr>Verdana</vt:lpstr>
      <vt:lpstr>Wingdings 2</vt:lpstr>
      <vt:lpstr>3_Trek</vt:lpstr>
      <vt:lpstr>Solstice</vt:lpstr>
      <vt:lpstr>انقلاب</vt:lpstr>
      <vt:lpstr>Heart &amp; Neck Vessels Assessment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Assessment of Edema</vt:lpstr>
      <vt:lpstr> Assessment of Pitting  Edema  According   To 1-Deep  2- Location 3- Extension  </vt:lpstr>
      <vt:lpstr>عرض تقديمي في PowerPoint</vt:lpstr>
      <vt:lpstr>Palpation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Auscultation </vt:lpstr>
      <vt:lpstr>Auscultation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&amp; Neck Vessels Assessment</dc:title>
  <dc:creator>Dr.SAHAR</dc:creator>
  <cp:lastModifiedBy>muna</cp:lastModifiedBy>
  <cp:revision>91</cp:revision>
  <dcterms:created xsi:type="dcterms:W3CDTF">2011-12-17T18:01:56Z</dcterms:created>
  <dcterms:modified xsi:type="dcterms:W3CDTF">2023-05-31T08:41:09Z</dcterms:modified>
</cp:coreProperties>
</file>