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1" r:id="rId2"/>
  </p:sldMasterIdLst>
  <p:notesMasterIdLst>
    <p:notesMasterId r:id="rId35"/>
  </p:notesMasterIdLst>
  <p:sldIdLst>
    <p:sldId id="256" r:id="rId3"/>
    <p:sldId id="283" r:id="rId4"/>
    <p:sldId id="284" r:id="rId5"/>
    <p:sldId id="285" r:id="rId6"/>
    <p:sldId id="286" r:id="rId7"/>
    <p:sldId id="287" r:id="rId8"/>
    <p:sldId id="290" r:id="rId9"/>
    <p:sldId id="289" r:id="rId10"/>
    <p:sldId id="272" r:id="rId11"/>
    <p:sldId id="280" r:id="rId12"/>
    <p:sldId id="279" r:id="rId13"/>
    <p:sldId id="338" r:id="rId14"/>
    <p:sldId id="339" r:id="rId15"/>
    <p:sldId id="340" r:id="rId16"/>
    <p:sldId id="341" r:id="rId17"/>
    <p:sldId id="299" r:id="rId18"/>
    <p:sldId id="301" r:id="rId19"/>
    <p:sldId id="300" r:id="rId20"/>
    <p:sldId id="302" r:id="rId21"/>
    <p:sldId id="342" r:id="rId22"/>
    <p:sldId id="305" r:id="rId23"/>
    <p:sldId id="306" r:id="rId24"/>
    <p:sldId id="307" r:id="rId25"/>
    <p:sldId id="309" r:id="rId26"/>
    <p:sldId id="310" r:id="rId27"/>
    <p:sldId id="311" r:id="rId28"/>
    <p:sldId id="312" r:id="rId29"/>
    <p:sldId id="316" r:id="rId30"/>
    <p:sldId id="313" r:id="rId31"/>
    <p:sldId id="314" r:id="rId32"/>
    <p:sldId id="315" r:id="rId33"/>
    <p:sldId id="258" r:id="rId3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03" autoAdjust="0"/>
    <p:restoredTop sz="92527" autoAdjust="0"/>
  </p:normalViewPr>
  <p:slideViewPr>
    <p:cSldViewPr>
      <p:cViewPr varScale="1">
        <p:scale>
          <a:sx n="64" d="100"/>
          <a:sy n="64" d="100"/>
        </p:scale>
        <p:origin x="96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9C6A03C-1F8D-46C9-8B0F-A2227283E312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82FCF92-7D21-4CC7-B73C-10808A456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32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FCF92-7D21-4CC7-B73C-10808A4564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88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Observation:</a:t>
            </a:r>
          </a:p>
          <a:p>
            <a:r>
              <a:rPr lang="en-US" dirty="0"/>
              <a:t>A- Vision (all appearance).</a:t>
            </a:r>
          </a:p>
          <a:p>
            <a:r>
              <a:rPr lang="en-US" dirty="0"/>
              <a:t>B- Smell (body or breathing odors)</a:t>
            </a:r>
          </a:p>
          <a:p>
            <a:r>
              <a:rPr lang="en-US" dirty="0"/>
              <a:t>C- Hearing (breathing, heart, bowel)</a:t>
            </a:r>
          </a:p>
          <a:p>
            <a:r>
              <a:rPr lang="en-US" dirty="0"/>
              <a:t>D- Touching (temperature, pulse rate)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EF55E-138E-455A-B219-68BE1D7E5E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81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FCF92-7D21-4CC7-B73C-10808A4564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91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EF55E-138E-455A-B219-68BE1D7E5E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5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EF55E-138E-455A-B219-68BE1D7E5E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61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EF55E-138E-455A-B219-68BE1D7E5E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44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EF55E-138E-455A-B219-68BE1D7E5E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07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FCF92-7D21-4CC7-B73C-10808A4564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03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D64-1F17-4AD8-A124-B721A3A2894E}" type="datetimeFigureOut">
              <a:rPr lang="ar-SA" smtClean="0"/>
              <a:t>14/03/1444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141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D64-1F17-4AD8-A124-B721A3A2894E}" type="datetimeFigureOut">
              <a:rPr lang="ar-SA" smtClean="0"/>
              <a:t>14/03/1444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674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D64-1F17-4AD8-A124-B721A3A2894E}" type="datetimeFigureOut">
              <a:rPr lang="ar-SA" smtClean="0"/>
              <a:t>14/03/1444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7872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7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2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25" indent="7937">
              <a:spcBef>
                <a:spcPts val="601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2965" indent="-228593">
              <a:buFont typeface="Segoe UI" panose="020B0502040204020203" pitchFamily="34" charset="0"/>
              <a:buChar char=" "/>
              <a:defRPr/>
            </a:lvl3pPr>
            <a:lvl4pPr marL="1600153" indent="-228593">
              <a:buFont typeface="Segoe UI" panose="020B0502040204020203" pitchFamily="34" charset="0"/>
              <a:buChar char=" "/>
              <a:defRPr/>
            </a:lvl4pPr>
            <a:lvl5pPr marL="2057339" indent="-228593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AB91F-D739-4DD5-859B-B16B125B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891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2387600"/>
          </a:xfrm>
        </p:spPr>
        <p:txBody>
          <a:bodyPr anchor="b"/>
          <a:lstStyle>
            <a:lvl1pPr algn="ctr">
              <a:defRPr sz="3477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91"/>
            </a:lvl1pPr>
            <a:lvl2pPr marL="264960" indent="0" algn="ctr">
              <a:buNone/>
              <a:defRPr sz="1159"/>
            </a:lvl2pPr>
            <a:lvl3pPr marL="529920" indent="0" algn="ctr">
              <a:buNone/>
              <a:defRPr sz="1043"/>
            </a:lvl3pPr>
            <a:lvl4pPr marL="794880" indent="0" algn="ctr">
              <a:buNone/>
              <a:defRPr sz="927"/>
            </a:lvl4pPr>
            <a:lvl5pPr marL="1059840" indent="0" algn="ctr">
              <a:buNone/>
              <a:defRPr sz="927"/>
            </a:lvl5pPr>
            <a:lvl6pPr marL="1324801" indent="0" algn="ctr">
              <a:buNone/>
              <a:defRPr sz="927"/>
            </a:lvl6pPr>
            <a:lvl7pPr marL="1589761" indent="0" algn="ctr">
              <a:buNone/>
              <a:defRPr sz="927"/>
            </a:lvl7pPr>
            <a:lvl8pPr marL="1854721" indent="0" algn="ctr">
              <a:buNone/>
              <a:defRPr sz="927"/>
            </a:lvl8pPr>
            <a:lvl9pPr marL="2119681" indent="0" algn="ctr">
              <a:buNone/>
              <a:defRPr sz="927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80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43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39"/>
            <a:ext cx="10515600" cy="2852737"/>
          </a:xfrm>
        </p:spPr>
        <p:txBody>
          <a:bodyPr anchor="b"/>
          <a:lstStyle>
            <a:lvl1pPr>
              <a:defRPr sz="3477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1391">
                <a:solidFill>
                  <a:schemeClr val="tx1"/>
                </a:solidFill>
              </a:defRPr>
            </a:lvl1pPr>
            <a:lvl2pPr marL="26496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2pPr>
            <a:lvl3pPr marL="529920" indent="0">
              <a:buNone/>
              <a:defRPr sz="1043">
                <a:solidFill>
                  <a:schemeClr val="tx1">
                    <a:tint val="75000"/>
                  </a:schemeClr>
                </a:solidFill>
              </a:defRPr>
            </a:lvl3pPr>
            <a:lvl4pPr marL="794880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4pPr>
            <a:lvl5pPr marL="1059840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5pPr>
            <a:lvl6pPr marL="1324801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6pPr>
            <a:lvl7pPr marL="1589761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7pPr>
            <a:lvl8pPr marL="1854721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8pPr>
            <a:lvl9pPr marL="2119681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9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80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1391" b="1"/>
            </a:lvl1pPr>
            <a:lvl2pPr marL="264960" indent="0">
              <a:buNone/>
              <a:defRPr sz="1159" b="1"/>
            </a:lvl2pPr>
            <a:lvl3pPr marL="529920" indent="0">
              <a:buNone/>
              <a:defRPr sz="1043" b="1"/>
            </a:lvl3pPr>
            <a:lvl4pPr marL="794880" indent="0">
              <a:buNone/>
              <a:defRPr sz="927" b="1"/>
            </a:lvl4pPr>
            <a:lvl5pPr marL="1059840" indent="0">
              <a:buNone/>
              <a:defRPr sz="927" b="1"/>
            </a:lvl5pPr>
            <a:lvl6pPr marL="1324801" indent="0">
              <a:buNone/>
              <a:defRPr sz="927" b="1"/>
            </a:lvl6pPr>
            <a:lvl7pPr marL="1589761" indent="0">
              <a:buNone/>
              <a:defRPr sz="927" b="1"/>
            </a:lvl7pPr>
            <a:lvl8pPr marL="1854721" indent="0">
              <a:buNone/>
              <a:defRPr sz="927" b="1"/>
            </a:lvl8pPr>
            <a:lvl9pPr marL="2119681" indent="0">
              <a:buNone/>
              <a:defRPr sz="927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7" cy="823912"/>
          </a:xfrm>
        </p:spPr>
        <p:txBody>
          <a:bodyPr anchor="b"/>
          <a:lstStyle>
            <a:lvl1pPr marL="0" indent="0">
              <a:buNone/>
              <a:defRPr sz="1391" b="1"/>
            </a:lvl1pPr>
            <a:lvl2pPr marL="264960" indent="0">
              <a:buNone/>
              <a:defRPr sz="1159" b="1"/>
            </a:lvl2pPr>
            <a:lvl3pPr marL="529920" indent="0">
              <a:buNone/>
              <a:defRPr sz="1043" b="1"/>
            </a:lvl3pPr>
            <a:lvl4pPr marL="794880" indent="0">
              <a:buNone/>
              <a:defRPr sz="927" b="1"/>
            </a:lvl4pPr>
            <a:lvl5pPr marL="1059840" indent="0">
              <a:buNone/>
              <a:defRPr sz="927" b="1"/>
            </a:lvl5pPr>
            <a:lvl6pPr marL="1324801" indent="0">
              <a:buNone/>
              <a:defRPr sz="927" b="1"/>
            </a:lvl6pPr>
            <a:lvl7pPr marL="1589761" indent="0">
              <a:buNone/>
              <a:defRPr sz="927" b="1"/>
            </a:lvl7pPr>
            <a:lvl8pPr marL="1854721" indent="0">
              <a:buNone/>
              <a:defRPr sz="927" b="1"/>
            </a:lvl8pPr>
            <a:lvl9pPr marL="2119681" indent="0">
              <a:buNone/>
              <a:defRPr sz="927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56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80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9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D64-1F17-4AD8-A124-B721A3A2894E}" type="datetimeFigureOut">
              <a:rPr lang="ar-SA" smtClean="0"/>
              <a:t>14/03/1444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5546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1854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8"/>
            <a:ext cx="6172201" cy="4873625"/>
          </a:xfrm>
        </p:spPr>
        <p:txBody>
          <a:bodyPr/>
          <a:lstStyle>
            <a:lvl1pPr>
              <a:defRPr sz="1854"/>
            </a:lvl1pPr>
            <a:lvl2pPr>
              <a:defRPr sz="1623"/>
            </a:lvl2pPr>
            <a:lvl3pPr>
              <a:defRPr sz="1391"/>
            </a:lvl3pPr>
            <a:lvl4pPr>
              <a:defRPr sz="1159"/>
            </a:lvl4pPr>
            <a:lvl5pPr>
              <a:defRPr sz="1159"/>
            </a:lvl5pPr>
            <a:lvl6pPr>
              <a:defRPr sz="1159"/>
            </a:lvl6pPr>
            <a:lvl7pPr>
              <a:defRPr sz="1159"/>
            </a:lvl7pPr>
            <a:lvl8pPr>
              <a:defRPr sz="1159"/>
            </a:lvl8pPr>
            <a:lvl9pPr>
              <a:defRPr sz="115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927"/>
            </a:lvl1pPr>
            <a:lvl2pPr marL="264960" indent="0">
              <a:buNone/>
              <a:defRPr sz="811"/>
            </a:lvl2pPr>
            <a:lvl3pPr marL="529920" indent="0">
              <a:buNone/>
              <a:defRPr sz="695"/>
            </a:lvl3pPr>
            <a:lvl4pPr marL="794880" indent="0">
              <a:buNone/>
              <a:defRPr sz="580"/>
            </a:lvl4pPr>
            <a:lvl5pPr marL="1059840" indent="0">
              <a:buNone/>
              <a:defRPr sz="580"/>
            </a:lvl5pPr>
            <a:lvl6pPr marL="1324801" indent="0">
              <a:buNone/>
              <a:defRPr sz="580"/>
            </a:lvl6pPr>
            <a:lvl7pPr marL="1589761" indent="0">
              <a:buNone/>
              <a:defRPr sz="580"/>
            </a:lvl7pPr>
            <a:lvl8pPr marL="1854721" indent="0">
              <a:buNone/>
              <a:defRPr sz="580"/>
            </a:lvl8pPr>
            <a:lvl9pPr marL="2119681" indent="0">
              <a:buNone/>
              <a:defRPr sz="58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48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1854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8"/>
            <a:ext cx="6172201" cy="4873625"/>
          </a:xfrm>
        </p:spPr>
        <p:txBody>
          <a:bodyPr anchor="t"/>
          <a:lstStyle>
            <a:lvl1pPr marL="0" indent="0">
              <a:buNone/>
              <a:defRPr sz="1854"/>
            </a:lvl1pPr>
            <a:lvl2pPr marL="264960" indent="0">
              <a:buNone/>
              <a:defRPr sz="1623"/>
            </a:lvl2pPr>
            <a:lvl3pPr marL="529920" indent="0">
              <a:buNone/>
              <a:defRPr sz="1391"/>
            </a:lvl3pPr>
            <a:lvl4pPr marL="794880" indent="0">
              <a:buNone/>
              <a:defRPr sz="1159"/>
            </a:lvl4pPr>
            <a:lvl5pPr marL="1059840" indent="0">
              <a:buNone/>
              <a:defRPr sz="1159"/>
            </a:lvl5pPr>
            <a:lvl6pPr marL="1324801" indent="0">
              <a:buNone/>
              <a:defRPr sz="1159"/>
            </a:lvl6pPr>
            <a:lvl7pPr marL="1589761" indent="0">
              <a:buNone/>
              <a:defRPr sz="1159"/>
            </a:lvl7pPr>
            <a:lvl8pPr marL="1854721" indent="0">
              <a:buNone/>
              <a:defRPr sz="1159"/>
            </a:lvl8pPr>
            <a:lvl9pPr marL="2119681" indent="0">
              <a:buNone/>
              <a:defRPr sz="1159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927"/>
            </a:lvl1pPr>
            <a:lvl2pPr marL="264960" indent="0">
              <a:buNone/>
              <a:defRPr sz="811"/>
            </a:lvl2pPr>
            <a:lvl3pPr marL="529920" indent="0">
              <a:buNone/>
              <a:defRPr sz="695"/>
            </a:lvl3pPr>
            <a:lvl4pPr marL="794880" indent="0">
              <a:buNone/>
              <a:defRPr sz="580"/>
            </a:lvl4pPr>
            <a:lvl5pPr marL="1059840" indent="0">
              <a:buNone/>
              <a:defRPr sz="580"/>
            </a:lvl5pPr>
            <a:lvl6pPr marL="1324801" indent="0">
              <a:buNone/>
              <a:defRPr sz="580"/>
            </a:lvl6pPr>
            <a:lvl7pPr marL="1589761" indent="0">
              <a:buNone/>
              <a:defRPr sz="580"/>
            </a:lvl7pPr>
            <a:lvl8pPr marL="1854721" indent="0">
              <a:buNone/>
              <a:defRPr sz="580"/>
            </a:lvl8pPr>
            <a:lvl9pPr marL="2119681" indent="0">
              <a:buNone/>
              <a:defRPr sz="58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32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2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13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7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2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25" indent="7937">
              <a:spcBef>
                <a:spcPts val="601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2965" indent="-228593">
              <a:buFont typeface="Segoe UI" panose="020B0502040204020203" pitchFamily="34" charset="0"/>
              <a:buChar char=" "/>
              <a:defRPr/>
            </a:lvl3pPr>
            <a:lvl4pPr marL="1600153" indent="-228593">
              <a:buFont typeface="Segoe UI" panose="020B0502040204020203" pitchFamily="34" charset="0"/>
              <a:buChar char=" "/>
              <a:defRPr/>
            </a:lvl4pPr>
            <a:lvl5pPr marL="2057339" indent="-228593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AB91F-D739-4DD5-859B-B16B125B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875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D64-1F17-4AD8-A124-B721A3A2894E}" type="datetimeFigureOut">
              <a:rPr lang="ar-SA" smtClean="0"/>
              <a:t>14/03/1444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256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D64-1F17-4AD8-A124-B721A3A2894E}" type="datetimeFigureOut">
              <a:rPr lang="ar-SA" smtClean="0"/>
              <a:t>14/03/1444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127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D64-1F17-4AD8-A124-B721A3A2894E}" type="datetimeFigureOut">
              <a:rPr lang="ar-SA" smtClean="0"/>
              <a:t>14/03/1444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358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D64-1F17-4AD8-A124-B721A3A2894E}" type="datetimeFigureOut">
              <a:rPr lang="ar-SA" smtClean="0"/>
              <a:t>14/03/1444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451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D64-1F17-4AD8-A124-B721A3A2894E}" type="datetimeFigureOut">
              <a:rPr lang="ar-SA" smtClean="0"/>
              <a:t>14/03/1444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249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D64-1F17-4AD8-A124-B721A3A2894E}" type="datetimeFigureOut">
              <a:rPr lang="ar-SA" smtClean="0"/>
              <a:t>14/03/1444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361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D64-1F17-4AD8-A124-B721A3A2894E}" type="datetimeFigureOut">
              <a:rPr lang="ar-SA" smtClean="0"/>
              <a:t>14/03/1444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49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77D64-1F17-4AD8-A124-B721A3A2894E}" type="datetimeFigureOut">
              <a:rPr lang="ar-SA" smtClean="0"/>
              <a:t>14/03/1444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143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4E560-77BF-4D1A-B6E7-CD55CE12B1B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5FD28E-AEC9-43B8-86F4-9CD3C41D49D7}"/>
              </a:ext>
            </a:extLst>
          </p:cNvPr>
          <p:cNvSpPr/>
          <p:nvPr userDrawn="1"/>
        </p:nvSpPr>
        <p:spPr>
          <a:xfrm>
            <a:off x="256033" y="265177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2A06DA-7FF5-4DDE-94D0-63A83DB241E8}"/>
              </a:ext>
            </a:extLst>
          </p:cNvPr>
          <p:cNvCxnSpPr/>
          <p:nvPr userDrawn="1"/>
        </p:nvCxnSpPr>
        <p:spPr>
          <a:xfrm>
            <a:off x="604440" y="1196392"/>
            <a:ext cx="10983133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59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52992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2481" indent="-132481" algn="l" defTabSz="529920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1623" kern="1200">
          <a:solidFill>
            <a:schemeClr val="tx1"/>
          </a:solidFill>
          <a:latin typeface="+mn-lt"/>
          <a:ea typeface="+mn-ea"/>
          <a:cs typeface="+mn-cs"/>
        </a:defRPr>
      </a:lvl1pPr>
      <a:lvl2pPr marL="397440" indent="-132481" algn="l" defTabSz="529920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391" kern="1200">
          <a:solidFill>
            <a:schemeClr val="tx1"/>
          </a:solidFill>
          <a:latin typeface="+mn-lt"/>
          <a:ea typeface="+mn-ea"/>
          <a:cs typeface="+mn-cs"/>
        </a:defRPr>
      </a:lvl2pPr>
      <a:lvl3pPr marL="662400" indent="-132481" algn="l" defTabSz="529920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159" kern="1200">
          <a:solidFill>
            <a:schemeClr val="tx1"/>
          </a:solidFill>
          <a:latin typeface="+mn-lt"/>
          <a:ea typeface="+mn-ea"/>
          <a:cs typeface="+mn-cs"/>
        </a:defRPr>
      </a:lvl3pPr>
      <a:lvl4pPr marL="927360" indent="-132481" algn="l" defTabSz="529920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4pPr>
      <a:lvl5pPr marL="1192320" indent="-132481" algn="l" defTabSz="529920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5pPr>
      <a:lvl6pPr marL="1457280" indent="-132481" algn="l" defTabSz="529920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6pPr>
      <a:lvl7pPr marL="1722240" indent="-132481" algn="l" defTabSz="529920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7pPr>
      <a:lvl8pPr marL="1987200" indent="-132481" algn="l" defTabSz="529920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8pPr>
      <a:lvl9pPr marL="2252160" indent="-132481" algn="l" defTabSz="529920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9920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1pPr>
      <a:lvl2pPr marL="264960" algn="l" defTabSz="529920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2pPr>
      <a:lvl3pPr marL="529920" algn="l" defTabSz="529920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3pPr>
      <a:lvl4pPr marL="794880" algn="l" defTabSz="529920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4pPr>
      <a:lvl5pPr marL="1059840" algn="l" defTabSz="529920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5pPr>
      <a:lvl6pPr marL="1324801" algn="l" defTabSz="529920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6pPr>
      <a:lvl7pPr marL="1589761" algn="l" defTabSz="529920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7pPr>
      <a:lvl8pPr marL="1854721" algn="l" defTabSz="529920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8pPr>
      <a:lvl9pPr marL="2119681" algn="l" defTabSz="529920" rtl="0" eaLnBrk="1" latinLnBrk="0" hangingPunct="1">
        <a:defRPr sz="10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07568" y="476672"/>
            <a:ext cx="8352928" cy="54006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defRPr/>
            </a:pPr>
            <a:endParaRPr lang="en-US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62528"/>
            <a:ext cx="12192000" cy="653482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Lecture #1</a:t>
            </a:r>
          </a:p>
          <a:p>
            <a:pPr rtl="0"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First semester </a:t>
            </a:r>
            <a:endParaRPr lang="en-US" sz="5800" b="1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ill Sans MT"/>
              <a:cs typeface="Arial" pitchFamily="34" charset="0"/>
            </a:endParaRPr>
          </a:p>
          <a:p>
            <a:pPr rtl="0">
              <a:defRPr/>
            </a:pPr>
            <a:r>
              <a:rPr lang="en-US" sz="58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Arial" pitchFamily="34" charset="0"/>
              </a:rPr>
              <a:t>Nursing Process  </a:t>
            </a:r>
            <a:br>
              <a:rPr lang="en-US" sz="58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Arial" pitchFamily="34" charset="0"/>
              </a:rPr>
            </a:br>
            <a:r>
              <a:rPr lang="en-US" sz="58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Arial" pitchFamily="34" charset="0"/>
              </a:rPr>
              <a:t/>
            </a:r>
            <a:br>
              <a:rPr lang="en-US" sz="58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Arial" pitchFamily="34" charset="0"/>
              </a:rPr>
            </a:b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rtl="0">
              <a:defRPr/>
            </a:pPr>
            <a:endParaRPr 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rtl="0">
              <a:defRPr/>
            </a:pPr>
            <a:endParaRPr 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rtl="0">
              <a:defRPr/>
            </a:pPr>
            <a:endParaRPr 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rtl="0">
              <a:defRPr/>
            </a:pP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rtl="0">
              <a:defRPr/>
            </a:pP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rtl="0">
              <a:defRPr/>
            </a:pPr>
            <a:endParaRPr lang="en-US" sz="3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rtl="0">
              <a:defRPr/>
            </a:pP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87488" y="2319855"/>
            <a:ext cx="9217024" cy="3426579"/>
          </a:xfrm>
          <a:prstGeom prst="rect">
            <a:avLst/>
          </a:prstGeom>
          <a:noFill/>
          <a:ln/>
          <a:effectLst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 bIns="0">
            <a:spAutoFit/>
          </a:bodyPr>
          <a:lstStyle/>
          <a:p>
            <a:pPr marL="107314" algn="ctr">
              <a:spcBef>
                <a:spcPts val="360"/>
              </a:spcBef>
              <a:defRPr/>
            </a:pPr>
            <a:r>
              <a:rPr sz="3200" b="1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r>
              <a:rPr sz="2800" b="1" dirty="0">
                <a:solidFill>
                  <a:srgbClr val="0F243E"/>
                </a:solidFill>
                <a:latin typeface="Arial"/>
                <a:cs typeface="Arial"/>
              </a:rPr>
              <a:t>by</a:t>
            </a:r>
            <a:endParaRPr lang="en-US" sz="2800" b="1" dirty="0">
              <a:solidFill>
                <a:srgbClr val="0F243E"/>
              </a:solidFill>
              <a:latin typeface="Arial"/>
              <a:cs typeface="Arial"/>
            </a:endParaRPr>
          </a:p>
          <a:p>
            <a:pPr marL="107314" algn="ctr">
              <a:spcBef>
                <a:spcPts val="36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Professor</a:t>
            </a:r>
            <a:endParaRPr lang="en-US" sz="28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07314">
              <a:spcBef>
                <a:spcPts val="36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Arial"/>
                <a:cs typeface="Arial"/>
              </a:rPr>
              <a:t> Dr. </a:t>
            </a:r>
            <a:r>
              <a:rPr lang="en-US" sz="3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/>
                <a:cs typeface="Arial"/>
              </a:rPr>
              <a:t>Fakhria</a:t>
            </a:r>
            <a:r>
              <a:rPr lang="en-US" sz="3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/>
                <a:cs typeface="Arial"/>
              </a:rPr>
              <a:t>Jaber</a:t>
            </a:r>
            <a:r>
              <a:rPr lang="en-US" sz="3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"/>
                <a:cs typeface="Arial"/>
              </a:rPr>
              <a:t>                </a:t>
            </a:r>
            <a:endParaRPr lang="ar-IQ" sz="36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Arial"/>
                <a:cs typeface="Arial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Al-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Mustaqbal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University College</a:t>
            </a:r>
            <a:b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Nursing Department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Class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Adult Nursing </a:t>
            </a:r>
          </a:p>
        </p:txBody>
      </p:sp>
    </p:spTree>
    <p:extLst>
      <p:ext uri="{BB962C8B-B14F-4D97-AF65-F5344CB8AC3E}">
        <p14:creationId xmlns:p14="http://schemas.microsoft.com/office/powerpoint/2010/main" val="1178235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392" y="404664"/>
            <a:ext cx="11161240" cy="1012974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sz="4000" dirty="0"/>
              <a:t>Methods of Data Collection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767408" y="1612773"/>
            <a:ext cx="6336704" cy="497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514335" indent="-514335">
              <a:lnSpc>
                <a:spcPct val="90000"/>
              </a:lnSpc>
              <a:spcBef>
                <a:spcPts val="1001"/>
              </a:spcBef>
              <a:spcAft>
                <a:spcPts val="1200"/>
              </a:spcAft>
              <a:buClr>
                <a:srgbClr val="008272"/>
              </a:buClr>
              <a:buSzPct val="100000"/>
              <a:buFont typeface="+mj-lt"/>
              <a:buAutoNum type="arabicPeriod" startAt="4"/>
            </a:pPr>
            <a:r>
              <a:rPr lang="en-US" altLang="en-US" sz="3200" dirty="0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Physical examination</a:t>
            </a:r>
          </a:p>
          <a:p>
            <a:pPr marL="746103">
              <a:lnSpc>
                <a:spcPct val="90000"/>
              </a:lnSpc>
              <a:spcBef>
                <a:spcPts val="1001"/>
              </a:spcBef>
              <a:spcAft>
                <a:spcPts val="1200"/>
              </a:spcAft>
              <a:buClr>
                <a:srgbClr val="008272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en-US" sz="2400" dirty="0" err="1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Assessment</a:t>
            </a:r>
            <a:r>
              <a:rPr lang="fr-FR" altLang="en-US" sz="2400" dirty="0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techniques</a:t>
            </a:r>
          </a:p>
          <a:p>
            <a:pPr marL="1155667" lvl="1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Char char="–"/>
              <a:defRPr/>
            </a:pPr>
            <a:r>
              <a:rPr lang="fr-FR" altLang="en-US" sz="3200" dirty="0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</a:t>
            </a:r>
            <a:r>
              <a:rPr lang="fr-FR" altLang="en-US" kern="0" dirty="0">
                <a:solidFill>
                  <a:srgbClr val="404040"/>
                </a:solidFill>
                <a:latin typeface="+mn-lt"/>
              </a:rPr>
              <a:t>Inspection</a:t>
            </a:r>
          </a:p>
          <a:p>
            <a:pPr marL="1155667" lvl="1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Char char="–"/>
              <a:defRPr/>
            </a:pPr>
            <a:r>
              <a:rPr lang="fr-FR" altLang="en-US" kern="0" dirty="0">
                <a:solidFill>
                  <a:srgbClr val="404040"/>
                </a:solidFill>
                <a:latin typeface="+mn-lt"/>
              </a:rPr>
              <a:t>     Palpation</a:t>
            </a:r>
          </a:p>
          <a:p>
            <a:pPr marL="1155667" lvl="1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Char char="–"/>
              <a:defRPr/>
            </a:pPr>
            <a:r>
              <a:rPr lang="fr-FR" altLang="en-US" kern="0" dirty="0">
                <a:solidFill>
                  <a:srgbClr val="404040"/>
                </a:solidFill>
                <a:latin typeface="+mn-lt"/>
              </a:rPr>
              <a:t>     Percussion</a:t>
            </a:r>
          </a:p>
          <a:p>
            <a:pPr marL="1155667" lvl="1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Char char="–"/>
              <a:defRPr/>
            </a:pPr>
            <a:r>
              <a:rPr lang="fr-FR" altLang="en-US" kern="0" dirty="0">
                <a:solidFill>
                  <a:srgbClr val="404040"/>
                </a:solidFill>
                <a:latin typeface="+mn-lt"/>
              </a:rPr>
              <a:t>     Auscultation</a:t>
            </a:r>
            <a:endParaRPr lang="en-US" altLang="en-US" kern="0" dirty="0">
              <a:solidFill>
                <a:srgbClr val="404040"/>
              </a:solidFill>
              <a:latin typeface="+mn-lt"/>
            </a:endParaRPr>
          </a:p>
          <a:p>
            <a:pPr marL="514335" indent="-514335">
              <a:lnSpc>
                <a:spcPct val="90000"/>
              </a:lnSpc>
              <a:spcBef>
                <a:spcPts val="1001"/>
              </a:spcBef>
              <a:spcAft>
                <a:spcPts val="1200"/>
              </a:spcAft>
              <a:buClr>
                <a:srgbClr val="008272"/>
              </a:buClr>
              <a:buSzPct val="100000"/>
              <a:buFont typeface="+mj-lt"/>
              <a:buAutoNum type="arabicPeriod" startAt="5"/>
            </a:pPr>
            <a:r>
              <a:rPr lang="en-US" altLang="en-US" sz="3200" dirty="0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Laboratory and diagnostic data</a:t>
            </a:r>
          </a:p>
        </p:txBody>
      </p:sp>
    </p:spTree>
    <p:extLst>
      <p:ext uri="{BB962C8B-B14F-4D97-AF65-F5344CB8AC3E}">
        <p14:creationId xmlns:p14="http://schemas.microsoft.com/office/powerpoint/2010/main" val="199882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940966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sz="4000" dirty="0"/>
              <a:t>Subjective Data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704490" y="1695372"/>
            <a:ext cx="4999592" cy="44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lnSpc>
                <a:spcPct val="90000"/>
              </a:lnSpc>
              <a:spcBef>
                <a:spcPts val="1001"/>
              </a:spcBef>
              <a:spcAft>
                <a:spcPts val="1200"/>
              </a:spcAft>
              <a:buClr>
                <a:srgbClr val="008272"/>
              </a:buClr>
              <a:buSzPct val="100000"/>
              <a:buFont typeface="+mj-lt"/>
              <a:buAutoNum type="alphaUcPeriod"/>
            </a:pPr>
            <a:r>
              <a:rPr lang="en-US" altLang="en-US" sz="3200" dirty="0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Biographical data (demographical data) (ID)</a:t>
            </a: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Name</a:t>
            </a: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Age</a:t>
            </a: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Gender</a:t>
            </a:r>
            <a:r>
              <a:rPr lang="en-US" altLang="en-US" kern="0" dirty="0">
                <a:solidFill>
                  <a:srgbClr val="404040"/>
                </a:solidFill>
                <a:latin typeface="+mn-lt"/>
              </a:rPr>
              <a:t> (male-or-female)</a:t>
            </a: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Marital status </a:t>
            </a:r>
            <a:r>
              <a:rPr lang="en-US" altLang="en-US" kern="0" dirty="0">
                <a:solidFill>
                  <a:srgbClr val="404040"/>
                </a:solidFill>
                <a:latin typeface="+mn-lt"/>
              </a:rPr>
              <a:t>(married, single, divorce)</a:t>
            </a: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Educational level </a:t>
            </a:r>
            <a:r>
              <a:rPr lang="en-US" altLang="en-US" kern="0" dirty="0">
                <a:solidFill>
                  <a:srgbClr val="404040"/>
                </a:solidFill>
                <a:latin typeface="+mn-lt"/>
              </a:rPr>
              <a:t>( primary, secondary, diploma,….)</a:t>
            </a:r>
          </a:p>
          <a:p>
            <a:pPr lvl="1">
              <a:lnSpc>
                <a:spcPct val="90000"/>
              </a:lnSpc>
              <a:buClr>
                <a:srgbClr val="008272"/>
              </a:buClr>
              <a:buSzPct val="100000"/>
              <a:defRPr/>
            </a:pPr>
            <a:endParaRPr lang="en-US" altLang="en-US" kern="0" dirty="0">
              <a:solidFill>
                <a:srgbClr val="404040"/>
              </a:solidFill>
              <a:latin typeface="+mn-lt"/>
            </a:endParaRPr>
          </a:p>
          <a:p>
            <a:pPr lvl="1">
              <a:lnSpc>
                <a:spcPct val="90000"/>
              </a:lnSpc>
              <a:buClr>
                <a:srgbClr val="008272"/>
              </a:buClr>
              <a:buSzPct val="100000"/>
              <a:defRPr/>
            </a:pPr>
            <a:endParaRPr lang="en-US" altLang="en-US" kern="0" dirty="0">
              <a:solidFill>
                <a:srgbClr val="404040"/>
              </a:solidFill>
              <a:latin typeface="+mn-lt"/>
            </a:endParaRPr>
          </a:p>
          <a:p>
            <a:pPr marL="514335" indent="-514335">
              <a:lnSpc>
                <a:spcPct val="90000"/>
              </a:lnSpc>
              <a:spcBef>
                <a:spcPts val="1001"/>
              </a:spcBef>
              <a:spcAft>
                <a:spcPts val="1200"/>
              </a:spcAft>
              <a:buClr>
                <a:srgbClr val="008272"/>
              </a:buClr>
              <a:buSzPct val="100000"/>
              <a:buFont typeface="+mj-lt"/>
              <a:buAutoNum type="alphaUcPeriod"/>
            </a:pPr>
            <a:endParaRPr lang="en-US" altLang="en-US" dirty="0">
              <a:solidFill>
                <a:srgbClr val="40404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87920" y="1695372"/>
            <a:ext cx="5152060" cy="426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86" lvl="1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8272"/>
              </a:buClr>
              <a:buSzPct val="100000"/>
              <a:buFont typeface="+mj-lt"/>
              <a:buAutoNum type="arabicPeriod" startAt="6"/>
              <a:defRPr/>
            </a:pPr>
            <a:r>
              <a:rPr lang="en-US" sz="2400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Occupation</a:t>
            </a:r>
            <a:r>
              <a:rPr lang="en-US" sz="2400" kern="0" dirty="0">
                <a:solidFill>
                  <a:srgbClr val="404040"/>
                </a:solidFill>
                <a:cs typeface="Times New Roman" pitchFamily="18" charset="0"/>
              </a:rPr>
              <a:t> (worker, officer, gainer</a:t>
            </a:r>
            <a:r>
              <a:rPr lang="ar-IQ" sz="2400" kern="0" dirty="0">
                <a:solidFill>
                  <a:srgbClr val="404040"/>
                </a:solidFill>
                <a:cs typeface="Times New Roman" pitchFamily="18" charset="0"/>
              </a:rPr>
              <a:t>(</a:t>
            </a:r>
            <a:r>
              <a:rPr lang="en-US" sz="2400" kern="0" dirty="0">
                <a:solidFill>
                  <a:srgbClr val="404040"/>
                </a:solidFill>
                <a:cs typeface="Times New Roman" pitchFamily="18" charset="0"/>
              </a:rPr>
              <a:t> </a:t>
            </a:r>
          </a:p>
          <a:p>
            <a:pPr marL="914386" lvl="1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8272"/>
              </a:buClr>
              <a:buSzPct val="100000"/>
              <a:buFont typeface="+mj-lt"/>
              <a:buAutoNum type="arabicPeriod" startAt="6"/>
              <a:defRPr/>
            </a:pPr>
            <a:r>
              <a:rPr lang="en-US" sz="2400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Religion</a:t>
            </a:r>
            <a:r>
              <a:rPr lang="ar-IQ" sz="2400" kern="0" dirty="0">
                <a:solidFill>
                  <a:srgbClr val="404040"/>
                </a:solidFill>
                <a:cs typeface="Times New Roman" pitchFamily="18" charset="0"/>
              </a:rPr>
              <a:t> </a:t>
            </a:r>
            <a:r>
              <a:rPr lang="en-US" sz="2400" kern="0" dirty="0">
                <a:solidFill>
                  <a:srgbClr val="404040"/>
                </a:solidFill>
                <a:cs typeface="Times New Roman" pitchFamily="18" charset="0"/>
              </a:rPr>
              <a:t>(Muslimism, Jewish, Christian </a:t>
            </a:r>
          </a:p>
          <a:p>
            <a:pPr marL="914386" lvl="1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8272"/>
              </a:buClr>
              <a:buSzPct val="100000"/>
              <a:buFont typeface="+mj-lt"/>
              <a:buAutoNum type="arabicPeriod" startAt="6"/>
              <a:defRPr/>
            </a:pPr>
            <a:r>
              <a:rPr lang="en-US" sz="2400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Birth date</a:t>
            </a:r>
          </a:p>
          <a:p>
            <a:pPr marL="914386" lvl="1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8272"/>
              </a:buClr>
              <a:buSzPct val="100000"/>
              <a:buFont typeface="+mj-lt"/>
              <a:buAutoNum type="arabicPeriod" startAt="6"/>
              <a:defRPr/>
            </a:pPr>
            <a:r>
              <a:rPr lang="en-US" sz="2400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Birth place</a:t>
            </a:r>
          </a:p>
          <a:p>
            <a:pPr marL="914386" lvl="1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8272"/>
              </a:buClr>
              <a:buSzPct val="100000"/>
              <a:buFont typeface="+mj-lt"/>
              <a:buAutoNum type="arabicPeriod" startAt="6"/>
              <a:defRPr/>
            </a:pPr>
            <a:r>
              <a:rPr lang="en-US" sz="2400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Phone number </a:t>
            </a:r>
          </a:p>
          <a:p>
            <a:pPr marL="914386" lvl="1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8272"/>
              </a:buClr>
              <a:buSzPct val="100000"/>
              <a:buFont typeface="+mj-lt"/>
              <a:buAutoNum type="arabicPeriod" startAt="6"/>
              <a:defRPr/>
            </a:pPr>
            <a:r>
              <a:rPr lang="en-US" sz="2400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Phone number of significant person</a:t>
            </a:r>
          </a:p>
          <a:p>
            <a:pPr marL="914386" lvl="1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8272"/>
              </a:buClr>
              <a:buSzPct val="100000"/>
              <a:buFont typeface="+mj-lt"/>
              <a:buAutoNum type="arabicPeriod" startAt="6"/>
              <a:defRPr/>
            </a:pPr>
            <a:r>
              <a:rPr lang="en-US" sz="2400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Address</a:t>
            </a:r>
            <a:r>
              <a:rPr lang="en-US" sz="2400" kern="0" dirty="0">
                <a:solidFill>
                  <a:srgbClr val="404040"/>
                </a:solidFill>
                <a:cs typeface="Times New Roman" pitchFamily="18" charset="0"/>
              </a:rPr>
              <a:t> </a:t>
            </a:r>
          </a:p>
          <a:p>
            <a:pPr marL="742928" lvl="1" indent="-285742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8272"/>
              </a:buClr>
              <a:buSzPct val="100000"/>
              <a:buChar char="–"/>
              <a:defRPr/>
            </a:pPr>
            <a:endParaRPr lang="en-US" sz="2400" kern="0" dirty="0">
              <a:solidFill>
                <a:srgbClr val="00827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5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sz="4000" dirty="0"/>
              <a:t>Subjective Data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858521" y="1438778"/>
            <a:ext cx="4999592" cy="44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lnSpc>
                <a:spcPct val="90000"/>
              </a:lnSpc>
              <a:spcBef>
                <a:spcPts val="1001"/>
              </a:spcBef>
              <a:spcAft>
                <a:spcPts val="1200"/>
              </a:spcAft>
              <a:buClr>
                <a:srgbClr val="008272"/>
              </a:buClr>
              <a:buSzPct val="100000"/>
              <a:buFont typeface="+mj-lt"/>
              <a:buAutoNum type="alphaUcPeriod" startAt="2"/>
            </a:pPr>
            <a:r>
              <a:rPr lang="en-US" altLang="en-US" sz="3200" dirty="0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Past history </a:t>
            </a: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Previous Illness or Diseases</a:t>
            </a: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Previous Surgery </a:t>
            </a:r>
            <a:endParaRPr lang="en-US" altLang="en-US" kern="0" dirty="0">
              <a:solidFill>
                <a:srgbClr val="404040"/>
              </a:solidFill>
              <a:latin typeface="+mn-lt"/>
            </a:endParaRP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Allergies —&gt; </a:t>
            </a:r>
            <a:r>
              <a:rPr lang="en-US" altLang="en-US" kern="0" dirty="0">
                <a:solidFill>
                  <a:srgbClr val="404040"/>
                </a:solidFill>
                <a:latin typeface="+mn-lt"/>
              </a:rPr>
              <a:t>(from food, drug)</a:t>
            </a: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Accident and injury</a:t>
            </a: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Immunization </a:t>
            </a: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Medication </a:t>
            </a: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Previous hospitalization </a:t>
            </a: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/>
              <a:defRPr/>
            </a:pPr>
            <a:endParaRPr lang="en-US" altLang="en-US" kern="0" dirty="0">
              <a:solidFill>
                <a:srgbClr val="404040"/>
              </a:solidFill>
              <a:latin typeface="+mn-lt"/>
            </a:endParaRP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/>
              <a:defRPr/>
            </a:pPr>
            <a:endParaRPr lang="en-US" altLang="en-US" kern="0" dirty="0">
              <a:solidFill>
                <a:srgbClr val="404040"/>
              </a:solidFill>
              <a:latin typeface="+mn-lt"/>
            </a:endParaRPr>
          </a:p>
          <a:p>
            <a:pPr lvl="1">
              <a:lnSpc>
                <a:spcPct val="90000"/>
              </a:lnSpc>
              <a:buClr>
                <a:srgbClr val="008272"/>
              </a:buClr>
              <a:buSzPct val="100000"/>
              <a:defRPr/>
            </a:pPr>
            <a:endParaRPr lang="en-US" altLang="en-US" kern="0" dirty="0">
              <a:solidFill>
                <a:srgbClr val="404040"/>
              </a:solidFill>
              <a:latin typeface="+mn-lt"/>
            </a:endParaRPr>
          </a:p>
          <a:p>
            <a:pPr marL="514335" indent="-514335">
              <a:lnSpc>
                <a:spcPct val="90000"/>
              </a:lnSpc>
              <a:spcBef>
                <a:spcPts val="1001"/>
              </a:spcBef>
              <a:spcAft>
                <a:spcPts val="1200"/>
              </a:spcAft>
              <a:buClr>
                <a:srgbClr val="008272"/>
              </a:buClr>
              <a:buSzPct val="100000"/>
              <a:buFont typeface="+mj-lt"/>
              <a:buAutoNum type="alphaUcPeriod" startAt="2"/>
            </a:pPr>
            <a:endParaRPr lang="en-US" altLang="en-US" dirty="0">
              <a:solidFill>
                <a:srgbClr val="40404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6060141" y="1438778"/>
            <a:ext cx="5724291" cy="444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lnSpc>
                <a:spcPct val="90000"/>
              </a:lnSpc>
              <a:spcBef>
                <a:spcPts val="1001"/>
              </a:spcBef>
              <a:spcAft>
                <a:spcPts val="1200"/>
              </a:spcAft>
              <a:buClr>
                <a:srgbClr val="008272"/>
              </a:buClr>
              <a:buSzPct val="100000"/>
              <a:buFont typeface="+mj-lt"/>
              <a:buAutoNum type="alphaUcPeriod" startAt="3"/>
            </a:pPr>
            <a:r>
              <a:rPr lang="en-US" altLang="en-US" sz="3200" dirty="0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Present history (pain assessment)</a:t>
            </a: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C: Characteristics </a:t>
            </a: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O: Onset</a:t>
            </a: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L: Location + Radiation </a:t>
            </a: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D: Duration</a:t>
            </a:r>
          </a:p>
          <a:p>
            <a:pPr marL="457200" lvl="1" indent="0">
              <a:lnSpc>
                <a:spcPct val="90000"/>
              </a:lnSpc>
              <a:buClr>
                <a:srgbClr val="008272"/>
              </a:buClr>
              <a:buSzPct val="100000"/>
              <a:buNone/>
              <a:defRPr/>
            </a:pPr>
            <a:endParaRPr lang="en-US" altLang="en-US" kern="0" dirty="0">
              <a:solidFill>
                <a:srgbClr val="00827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S: Severity </a:t>
            </a:r>
            <a:r>
              <a:rPr lang="en-US" altLang="en-US" kern="0" dirty="0">
                <a:solidFill>
                  <a:srgbClr val="404040"/>
                </a:solidFill>
                <a:latin typeface="+mn-lt"/>
              </a:rPr>
              <a:t>(0-10 scale) </a:t>
            </a:r>
          </a:p>
          <a:p>
            <a:pPr marL="457200" lvl="1" indent="0">
              <a:lnSpc>
                <a:spcPct val="90000"/>
              </a:lnSpc>
              <a:buClr>
                <a:srgbClr val="008272"/>
              </a:buClr>
              <a:buSzPct val="100000"/>
              <a:buNone/>
              <a:defRPr/>
            </a:pPr>
            <a:r>
              <a:rPr lang="en-US" altLang="en-US" kern="0" dirty="0">
                <a:solidFill>
                  <a:srgbClr val="404040"/>
                </a:solidFill>
                <a:latin typeface="+mn-lt"/>
              </a:rPr>
              <a:t>0-4 mild\ 5-6 moderate\ 7-10 sever</a:t>
            </a:r>
            <a:endParaRPr lang="en-US" altLang="en-US" kern="0" dirty="0">
              <a:solidFill>
                <a:srgbClr val="00827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 startAt="5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P: Pattern </a:t>
            </a: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 startAt="5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A: Association sign and symptom </a:t>
            </a:r>
          </a:p>
          <a:p>
            <a:pPr marL="457200" lvl="1" indent="0">
              <a:lnSpc>
                <a:spcPct val="90000"/>
              </a:lnSpc>
              <a:buClr>
                <a:srgbClr val="008272"/>
              </a:buClr>
              <a:buSzPct val="100000"/>
              <a:buNone/>
              <a:defRPr/>
            </a:pPr>
            <a:endParaRPr lang="en-US" altLang="en-US" kern="0" dirty="0">
              <a:solidFill>
                <a:srgbClr val="404040"/>
              </a:solidFill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8964704" y="4966453"/>
            <a:ext cx="0" cy="365760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161928" y="4966453"/>
            <a:ext cx="0" cy="365760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26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3103" y="274638"/>
            <a:ext cx="11785794" cy="1077224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sz="4000" dirty="0"/>
              <a:t>Subjective Data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04434" y="1351862"/>
            <a:ext cx="7173855" cy="82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lnSpc>
                <a:spcPct val="90000"/>
              </a:lnSpc>
              <a:spcBef>
                <a:spcPts val="1001"/>
              </a:spcBef>
              <a:spcAft>
                <a:spcPts val="1200"/>
              </a:spcAft>
              <a:buClr>
                <a:srgbClr val="008272"/>
              </a:buClr>
              <a:buSzPct val="100000"/>
              <a:buFont typeface="+mj-lt"/>
              <a:buAutoNum type="alphaUcPeriod" startAt="4"/>
            </a:pPr>
            <a:r>
              <a:rPr lang="en-US" altLang="en-US" sz="3200" dirty="0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Family History (genogram) </a:t>
            </a:r>
          </a:p>
          <a:p>
            <a:pPr marL="457200" lvl="1" indent="0">
              <a:lnSpc>
                <a:spcPct val="90000"/>
              </a:lnSpc>
              <a:buClr>
                <a:srgbClr val="008272"/>
              </a:buClr>
              <a:buSzPct val="100000"/>
              <a:buNone/>
              <a:defRPr/>
            </a:pPr>
            <a:endParaRPr lang="en-US" altLang="en-US" kern="0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0222314" y="6176964"/>
            <a:ext cx="14366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en-US" altLang="en-US" sz="2000" i="1" kern="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continued)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2211" y="2014869"/>
            <a:ext cx="12274211" cy="4773074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D0C02C7-6764-2CF5-1246-82855AD5B8FB}"/>
              </a:ext>
            </a:extLst>
          </p:cNvPr>
          <p:cNvSpPr txBox="1"/>
          <p:nvPr/>
        </p:nvSpPr>
        <p:spPr>
          <a:xfrm>
            <a:off x="817632" y="3882534"/>
            <a:ext cx="95788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Diseased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2FB07C0-2D27-C2CB-D91A-6367227D442E}"/>
              </a:ext>
            </a:extLst>
          </p:cNvPr>
          <p:cNvSpPr txBox="1"/>
          <p:nvPr/>
        </p:nvSpPr>
        <p:spPr>
          <a:xfrm>
            <a:off x="817632" y="4221088"/>
            <a:ext cx="95788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Diseased</a:t>
            </a:r>
          </a:p>
        </p:txBody>
      </p:sp>
    </p:spTree>
    <p:extLst>
      <p:ext uri="{BB962C8B-B14F-4D97-AF65-F5344CB8AC3E}">
        <p14:creationId xmlns:p14="http://schemas.microsoft.com/office/powerpoint/2010/main" val="166890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sz="4000" dirty="0"/>
              <a:t>Subjective Data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858521" y="1438778"/>
            <a:ext cx="4999592" cy="44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lnSpc>
                <a:spcPct val="90000"/>
              </a:lnSpc>
              <a:spcBef>
                <a:spcPts val="1001"/>
              </a:spcBef>
              <a:spcAft>
                <a:spcPts val="1200"/>
              </a:spcAft>
              <a:buClr>
                <a:srgbClr val="008272"/>
              </a:buClr>
              <a:buSzPct val="100000"/>
              <a:buFont typeface="+mj-lt"/>
              <a:buAutoNum type="alphaUcPeriod" startAt="5"/>
            </a:pPr>
            <a:r>
              <a:rPr lang="en-US" altLang="en-US" sz="3200" dirty="0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Social History</a:t>
            </a: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Alcohol Use</a:t>
            </a: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Tobacco Use</a:t>
            </a: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Drug Use</a:t>
            </a: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Sleep</a:t>
            </a: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Diet</a:t>
            </a: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Exercise</a:t>
            </a: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Stress</a:t>
            </a: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Stress Management</a:t>
            </a: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Economic Status</a:t>
            </a: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/>
              <a:defRPr/>
            </a:pPr>
            <a:endParaRPr lang="en-US" altLang="en-US" kern="0" dirty="0">
              <a:solidFill>
                <a:srgbClr val="00827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/>
              <a:defRPr/>
            </a:pPr>
            <a:endParaRPr lang="en-US" altLang="en-US" kern="0" dirty="0">
              <a:solidFill>
                <a:srgbClr val="404040"/>
              </a:solidFill>
              <a:latin typeface="+mn-lt"/>
            </a:endParaRPr>
          </a:p>
          <a:p>
            <a:pPr lvl="1">
              <a:lnSpc>
                <a:spcPct val="90000"/>
              </a:lnSpc>
              <a:buClr>
                <a:srgbClr val="008272"/>
              </a:buClr>
              <a:buSzPct val="100000"/>
              <a:defRPr/>
            </a:pPr>
            <a:endParaRPr lang="en-US" altLang="en-US" kern="0" dirty="0">
              <a:solidFill>
                <a:srgbClr val="404040"/>
              </a:solidFill>
              <a:latin typeface="+mn-lt"/>
            </a:endParaRPr>
          </a:p>
          <a:p>
            <a:pPr marL="514335" indent="-514335">
              <a:lnSpc>
                <a:spcPct val="90000"/>
              </a:lnSpc>
              <a:spcBef>
                <a:spcPts val="1001"/>
              </a:spcBef>
              <a:spcAft>
                <a:spcPts val="1200"/>
              </a:spcAft>
              <a:buClr>
                <a:srgbClr val="008272"/>
              </a:buClr>
              <a:buSzPct val="100000"/>
              <a:buFont typeface="+mj-lt"/>
              <a:buAutoNum type="alphaUcPeriod" startAt="5"/>
            </a:pPr>
            <a:endParaRPr lang="en-US" altLang="en-US" dirty="0">
              <a:solidFill>
                <a:srgbClr val="40404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6960096" y="2114183"/>
            <a:ext cx="4999592" cy="44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 startAt="10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Hobbies and Leisure Activities</a:t>
            </a: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 startAt="10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Roles and Relationships</a:t>
            </a: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 startAt="10"/>
              <a:defRPr/>
            </a:pPr>
            <a:endParaRPr lang="en-US" altLang="en-US" kern="0" dirty="0">
              <a:solidFill>
                <a:srgbClr val="404040"/>
              </a:solidFill>
              <a:latin typeface="+mn-lt"/>
            </a:endParaRPr>
          </a:p>
          <a:p>
            <a:pPr lvl="1">
              <a:lnSpc>
                <a:spcPct val="90000"/>
              </a:lnSpc>
              <a:buClr>
                <a:srgbClr val="008272"/>
              </a:buClr>
              <a:buSzPct val="100000"/>
              <a:defRPr/>
            </a:pPr>
            <a:endParaRPr lang="en-US" altLang="en-US" kern="0" dirty="0">
              <a:solidFill>
                <a:srgbClr val="404040"/>
              </a:solidFill>
              <a:latin typeface="+mn-lt"/>
            </a:endParaRPr>
          </a:p>
          <a:p>
            <a:pPr marL="514335" indent="-514335">
              <a:lnSpc>
                <a:spcPct val="90000"/>
              </a:lnSpc>
              <a:spcBef>
                <a:spcPts val="1001"/>
              </a:spcBef>
              <a:spcAft>
                <a:spcPts val="1200"/>
              </a:spcAft>
              <a:buClr>
                <a:srgbClr val="008272"/>
              </a:buClr>
              <a:buSzPct val="100000"/>
              <a:buFont typeface="+mj-lt"/>
              <a:buAutoNum type="alphaUcPeriod" startAt="5"/>
            </a:pPr>
            <a:endParaRPr lang="en-US" altLang="en-US" dirty="0">
              <a:solidFill>
                <a:srgbClr val="40404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44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5652" y="174586"/>
            <a:ext cx="10972800" cy="1143000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sz="4000" dirty="0"/>
              <a:t>Subjective Data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604436" y="1628800"/>
            <a:ext cx="11252203" cy="44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lnSpc>
                <a:spcPct val="90000"/>
              </a:lnSpc>
              <a:spcBef>
                <a:spcPts val="1001"/>
              </a:spcBef>
              <a:spcAft>
                <a:spcPts val="1200"/>
              </a:spcAft>
              <a:buClr>
                <a:srgbClr val="008272"/>
              </a:buClr>
              <a:buSzPct val="100000"/>
              <a:buFont typeface="+mj-lt"/>
              <a:buAutoNum type="alphaUcPeriod" startAt="5"/>
            </a:pPr>
            <a:r>
              <a:rPr lang="en-US" altLang="en-US" sz="3200" dirty="0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Social History</a:t>
            </a:r>
          </a:p>
          <a:p>
            <a:pPr marL="914400" lvl="1" indent="-457200">
              <a:lnSpc>
                <a:spcPct val="90000"/>
              </a:lnSpc>
              <a:buClr>
                <a:srgbClr val="008272"/>
              </a:buClr>
              <a:buSzPct val="100000"/>
              <a:buFont typeface="+mj-lt"/>
              <a:buAutoNum type="arabicPeriod" startAt="12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Characteristic Patterns of Daily Living</a:t>
            </a:r>
          </a:p>
          <a:p>
            <a:pPr marL="457200" lvl="1" indent="0">
              <a:lnSpc>
                <a:spcPct val="90000"/>
              </a:lnSpc>
              <a:buClr>
                <a:srgbClr val="008272"/>
              </a:buClr>
              <a:buSzPct val="100000"/>
              <a:buNone/>
              <a:defRPr/>
            </a:pPr>
            <a:r>
              <a:rPr lang="en-US" altLang="en-US" sz="2800" kern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Daly activities</a:t>
            </a:r>
            <a:r>
              <a:rPr lang="en-US" altLang="en-US" kern="0" dirty="0">
                <a:solidFill>
                  <a:srgbClr val="404040"/>
                </a:solidFill>
                <a:latin typeface="+mn-lt"/>
              </a:rPr>
              <a:t>   </a:t>
            </a:r>
            <a:r>
              <a:rPr lang="en-US" altLang="en-US" kern="0" dirty="0">
                <a:solidFill>
                  <a:srgbClr val="78787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(dependent, independent, need assistant</a:t>
            </a:r>
            <a:r>
              <a:rPr lang="en-US" altLang="en-US" kern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)</a:t>
            </a:r>
          </a:p>
          <a:p>
            <a:pPr lvl="1">
              <a:lnSpc>
                <a:spcPct val="90000"/>
              </a:lnSpc>
              <a:buClr>
                <a:srgbClr val="008272"/>
              </a:buClr>
              <a:buSzPct val="100000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Bathing </a:t>
            </a:r>
          </a:p>
          <a:p>
            <a:pPr lvl="1">
              <a:lnSpc>
                <a:spcPct val="90000"/>
              </a:lnSpc>
              <a:buClr>
                <a:srgbClr val="008272"/>
              </a:buClr>
              <a:buSzPct val="100000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Dressing</a:t>
            </a:r>
          </a:p>
          <a:p>
            <a:pPr lvl="1">
              <a:lnSpc>
                <a:spcPct val="90000"/>
              </a:lnSpc>
              <a:buClr>
                <a:srgbClr val="008272"/>
              </a:buClr>
              <a:buSzPct val="100000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Eating </a:t>
            </a:r>
          </a:p>
          <a:p>
            <a:pPr lvl="1">
              <a:lnSpc>
                <a:spcPct val="90000"/>
              </a:lnSpc>
              <a:buClr>
                <a:srgbClr val="008272"/>
              </a:buClr>
              <a:buSzPct val="100000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Toileting</a:t>
            </a:r>
          </a:p>
          <a:p>
            <a:pPr lvl="1">
              <a:lnSpc>
                <a:spcPct val="90000"/>
              </a:lnSpc>
              <a:buClr>
                <a:srgbClr val="008272"/>
              </a:buClr>
              <a:buSzPct val="100000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Grooming</a:t>
            </a:r>
          </a:p>
          <a:p>
            <a:pPr lvl="1">
              <a:lnSpc>
                <a:spcPct val="90000"/>
              </a:lnSpc>
              <a:buClr>
                <a:srgbClr val="008272"/>
              </a:buClr>
              <a:buSzPct val="100000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Drinking</a:t>
            </a:r>
          </a:p>
          <a:p>
            <a:pPr lvl="1">
              <a:lnSpc>
                <a:spcPct val="90000"/>
              </a:lnSpc>
              <a:buClr>
                <a:srgbClr val="008272"/>
              </a:buClr>
              <a:buSzPct val="100000"/>
              <a:defRPr/>
            </a:pP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Ambulating</a:t>
            </a:r>
            <a:endParaRPr lang="en-US" altLang="en-US" kern="0" dirty="0">
              <a:solidFill>
                <a:srgbClr val="404040"/>
              </a:solidFill>
              <a:latin typeface="+mn-lt"/>
            </a:endParaRPr>
          </a:p>
          <a:p>
            <a:pPr marL="514335" indent="-514335">
              <a:lnSpc>
                <a:spcPct val="90000"/>
              </a:lnSpc>
              <a:spcBef>
                <a:spcPts val="1001"/>
              </a:spcBef>
              <a:spcAft>
                <a:spcPts val="1200"/>
              </a:spcAft>
              <a:buClr>
                <a:srgbClr val="008272"/>
              </a:buClr>
              <a:buSzPct val="100000"/>
              <a:buFont typeface="+mj-lt"/>
              <a:buAutoNum type="alphaUcPeriod" startAt="5"/>
            </a:pPr>
            <a:endParaRPr lang="en-US" altLang="en-US" dirty="0">
              <a:solidFill>
                <a:srgbClr val="40404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61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2889448" y="143463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lvl="0">
              <a:defRPr/>
            </a:pPr>
            <a:endParaRPr lang="ar-IQ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latin typeface="Trebuchet MS"/>
            </a:endParaRP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2495600" y="1432839"/>
            <a:ext cx="7992888" cy="484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r" rtl="1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r" rtl="1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r" rtl="1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l" rtl="0">
              <a:buNone/>
            </a:pPr>
            <a:endParaRPr lang="en-US" sz="280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63352" y="1262456"/>
            <a:ext cx="11665296" cy="486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655762" lvl="2" indent="-60960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b="1" dirty="0">
              <a:solidFill>
                <a:srgbClr val="000000"/>
              </a:solidFill>
              <a:latin typeface="Gill Sans MT"/>
              <a:cs typeface="+mj-cs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Font typeface="Wingdings 2"/>
              <a:buChar char=""/>
              <a:defRPr/>
            </a:pPr>
            <a:r>
              <a:rPr lang="en-US" sz="2400" b="1" dirty="0">
                <a:solidFill>
                  <a:srgbClr val="000000"/>
                </a:solidFill>
                <a:latin typeface="Gill Sans MT"/>
                <a:cs typeface="+mj-cs"/>
              </a:rPr>
              <a:t>Second</a:t>
            </a:r>
            <a:r>
              <a:rPr lang="en-US" sz="2400" dirty="0">
                <a:solidFill>
                  <a:srgbClr val="000000"/>
                </a:solidFill>
                <a:latin typeface="Gill Sans MT"/>
                <a:cs typeface="+mj-cs"/>
              </a:rPr>
              <a:t> step of the Nursing Process</a:t>
            </a:r>
            <a:r>
              <a:rPr lang="en-US" sz="2400" dirty="0">
                <a:solidFill>
                  <a:srgbClr val="FF00FF"/>
                </a:solidFill>
                <a:latin typeface="Gill Sans MT"/>
                <a:cs typeface="+mj-cs"/>
              </a:rPr>
              <a:t> </a:t>
            </a:r>
            <a:r>
              <a:rPr lang="en-US" sz="2400" dirty="0">
                <a:solidFill>
                  <a:sysClr val="windowText" lastClr="000000"/>
                </a:solidFill>
                <a:latin typeface="Gill Sans MT"/>
                <a:cs typeface="+mj-cs"/>
              </a:rPr>
              <a:t>that describes clinical judgments about individual, family, or community responses to actual or potential health problems/life processes” that can be managed by independent nursing interventions</a:t>
            </a:r>
            <a:endParaRPr lang="en-US" sz="2400" b="1" u="sng" dirty="0">
              <a:solidFill>
                <a:sysClr val="windowText" lastClr="000000"/>
              </a:solidFill>
              <a:latin typeface="Gill Sans MT"/>
              <a:cs typeface="+mj-cs"/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None/>
              <a:defRPr/>
            </a:pPr>
            <a:r>
              <a:rPr lang="en-US" sz="2400" b="1" u="sng" dirty="0">
                <a:solidFill>
                  <a:srgbClr val="FF00FF"/>
                </a:solidFill>
                <a:latin typeface="Gill Sans MT"/>
                <a:cs typeface="+mj-cs"/>
              </a:rPr>
              <a:t>NANDA Definition</a:t>
            </a:r>
            <a:r>
              <a:rPr lang="en-US" sz="2400" dirty="0">
                <a:solidFill>
                  <a:srgbClr val="FF00FF"/>
                </a:solidFill>
                <a:latin typeface="Gill Sans MT"/>
                <a:cs typeface="+mj-cs"/>
              </a:rPr>
              <a:t>: (North America Nursing Diagnosis Associate) 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Font typeface="Wingdings 2"/>
              <a:buChar char=""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Gill Sans MT"/>
                <a:cs typeface="+mj-cs"/>
              </a:rPr>
              <a:t>Nursing diagnosis is a clinical judgment about individual, family, or community responses to actual and potential health problems/life processes. 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5105400" y="6332381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3280089-302B-4ECC-B0BA-53BA42C50696}" type="datetime1">
              <a:rPr lang="en-US" smtClean="0">
                <a:cs typeface="+mj-cs"/>
              </a:rPr>
              <a:pPr/>
              <a:t>10/9/2022</a:t>
            </a:fld>
            <a:endParaRPr lang="en-US">
              <a:cs typeface="+mj-cs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0C632E3-29DA-B762-0A60-1A4250E9DA1A}"/>
              </a:ext>
            </a:extLst>
          </p:cNvPr>
          <p:cNvSpPr txBox="1"/>
          <p:nvPr/>
        </p:nvSpPr>
        <p:spPr>
          <a:xfrm>
            <a:off x="263352" y="408018"/>
            <a:ext cx="11449272" cy="9050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655762" lvl="2" indent="-609600" algn="ctr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Nursing Diagnosis</a:t>
            </a:r>
            <a:r>
              <a:rPr lang="en-US" sz="4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73644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2889448" y="116632"/>
            <a:ext cx="8823176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lvl="0">
              <a:defRPr/>
            </a:pPr>
            <a:endParaRPr lang="ar-IQ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latin typeface="Trebuchet MS"/>
              <a:cs typeface="Tahoma"/>
            </a:endParaRP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2495600" y="1406008"/>
            <a:ext cx="7992888" cy="484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r" rtl="1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r" rtl="1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r" rtl="1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l" rtl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63352" y="274638"/>
            <a:ext cx="11928648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Gill Sans MT"/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A </a:t>
            </a:r>
            <a:r>
              <a:rPr lang="en-US" sz="3200" b="1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nursing diagnosis (</a:t>
            </a:r>
            <a:r>
              <a:rPr lang="en-US" sz="3200" b="1" dirty="0" err="1">
                <a:solidFill>
                  <a:srgbClr val="FF0000"/>
                </a:solidFill>
                <a:latin typeface="Gill Sans MT"/>
              </a:rPr>
              <a:t>Nsg</a:t>
            </a:r>
            <a:r>
              <a:rPr lang="en-US" sz="3200" b="1" dirty="0">
                <a:solidFill>
                  <a:srgbClr val="FF0000"/>
                </a:solidFill>
                <a:latin typeface="Gill Sans MT"/>
              </a:rPr>
              <a:t> Dx)  </a:t>
            </a:r>
            <a:r>
              <a:rPr lang="en-US" sz="3200" b="1" dirty="0">
                <a:solidFill>
                  <a:srgbClr val="4F271C">
                    <a:satMod val="130000"/>
                  </a:srgbClr>
                </a:solidFill>
                <a:latin typeface="Gill Sans MT"/>
              </a:rPr>
              <a:t>vs  A medical diagnosis(MD Dx)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23392" y="1447800"/>
            <a:ext cx="570120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buClr>
                <a:srgbClr val="3891A7"/>
              </a:buClr>
              <a:defRPr/>
            </a:pPr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the scope of nursing practice</a:t>
            </a:r>
          </a:p>
          <a:p>
            <a:pPr marL="82550" indent="0" eaLnBrk="1" hangingPunct="1">
              <a:buClr>
                <a:srgbClr val="3891A7"/>
              </a:buClr>
              <a:buNone/>
              <a:defRPr/>
            </a:pPr>
            <a:endParaRPr lang="en-US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3891A7"/>
              </a:buClr>
              <a:defRPr/>
            </a:pPr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responses to actual or potential health problems/life processes.</a:t>
            </a:r>
          </a:p>
          <a:p>
            <a:pPr eaLnBrk="1" hangingPunct="1">
              <a:buClr>
                <a:srgbClr val="3891A7"/>
              </a:buClr>
              <a:defRPr/>
            </a:pPr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change from day to day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6328447" y="1447800"/>
            <a:ext cx="5604048" cy="444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buClr>
                <a:srgbClr val="3891A7"/>
              </a:buClr>
              <a:defRPr/>
            </a:pPr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the scope of  medical practice</a:t>
            </a:r>
          </a:p>
          <a:p>
            <a:pPr eaLnBrk="1" hangingPunct="1">
              <a:buClr>
                <a:srgbClr val="3891A7"/>
              </a:buClr>
              <a:defRPr/>
            </a:pPr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determines a specific disease, condition or pathological state.</a:t>
            </a:r>
          </a:p>
          <a:p>
            <a:pPr eaLnBrk="1" hangingPunct="1">
              <a:buClr>
                <a:srgbClr val="3891A7"/>
              </a:buClr>
              <a:defRPr/>
            </a:pPr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Stays the same as long as the disease is present</a:t>
            </a:r>
          </a:p>
        </p:txBody>
      </p:sp>
    </p:spTree>
    <p:extLst>
      <p:ext uri="{BB962C8B-B14F-4D97-AF65-F5344CB8AC3E}">
        <p14:creationId xmlns:p14="http://schemas.microsoft.com/office/powerpoint/2010/main" val="67364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  <p:bldP spid="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2889448" y="116632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lvl="0">
              <a:defRPr/>
            </a:pPr>
            <a:endParaRPr lang="ar-IQ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latin typeface="Trebuchet MS"/>
              <a:cs typeface="Tahoma"/>
            </a:endParaRP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335360" y="1619240"/>
            <a:ext cx="7992888" cy="484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r" rtl="1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r" rtl="1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r" rtl="1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l" rtl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67408" y="274638"/>
            <a:ext cx="9691042" cy="85010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Gill Sans MT"/>
              </a:rPr>
              <a:t>Types of Nursing Diagnoses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91344" y="1417638"/>
            <a:ext cx="1144927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buClr>
                <a:srgbClr val="3891A7"/>
              </a:buClr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Actual: </a:t>
            </a:r>
            <a:r>
              <a:rPr lang="en-US" alt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problem exists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Imbalanced nutrition; less than body requirements RT chronic diarrhea, nausea, and pain AEB height 5’5” weight 105 lbs.</a:t>
            </a:r>
          </a:p>
          <a:p>
            <a:pPr eaLnBrk="1" hangingPunct="1">
              <a:buClr>
                <a:srgbClr val="3891A7"/>
              </a:buClr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Risk: </a:t>
            </a:r>
            <a:r>
              <a:rPr lang="en-US" alt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problem does not yet exist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for falls RT altered gait and generalized weakness.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644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2889448" y="116632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lvl="0">
              <a:defRPr/>
            </a:pPr>
            <a:endParaRPr lang="ar-IQ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latin typeface="Trebuchet MS"/>
              <a:cs typeface="Tahoma"/>
            </a:endParaRP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2495600" y="1406008"/>
            <a:ext cx="7992888" cy="484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r" rtl="1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r" rtl="1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r" rtl="1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l" rtl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2150" y="1111172"/>
            <a:ext cx="5760639" cy="60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None/>
              <a:defRPr/>
            </a:pPr>
            <a:r>
              <a:rPr lang="en-US" sz="24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contains three parts: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None/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roblem: 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Font typeface="Wingdings 2"/>
              <a:buChar char=""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Identifies unhealthy response 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Font typeface="Wingdings 2"/>
              <a:buChar char=""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Indicates what should change 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None/>
              <a:defRPr/>
            </a:pP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None/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tiology: 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None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1) Identifies causative or contributing factors 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Font typeface="Verdana"/>
              <a:buChar char="◦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suggests nursing interventions </a:t>
            </a:r>
            <a:endParaRPr lang="en-US" sz="2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None/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ign and symptom: redness, cyanosis, loss of appetite. 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None/>
              <a:defRPr/>
            </a:pPr>
            <a:r>
              <a:rPr lang="en-US" sz="24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called PES system.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5105400" y="6233612"/>
            <a:ext cx="2133600" cy="548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777AC40-D947-4935-8B03-106BD90CFC42}" type="datetime1">
              <a:rPr lang="en-US" smtClean="0">
                <a:cs typeface="Arial" pitchFamily="34" charset="0"/>
              </a:rPr>
              <a:pPr/>
              <a:t>10/9/2022</a:t>
            </a:fld>
            <a:endParaRPr lang="en-US">
              <a:cs typeface="Arial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137775" y="6233612"/>
            <a:ext cx="457200" cy="54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830C1213-8DD9-4CFC-9019-01C8032F3827}" type="slidenum">
              <a:rPr lang="en-US" sz="1800" kern="0">
                <a:solidFill>
                  <a:sysClr val="window" lastClr="FFFFFF"/>
                </a:solidFill>
              </a:rPr>
              <a:pPr>
                <a:defRPr/>
              </a:pPr>
              <a:t>19</a:t>
            </a:fld>
            <a:endParaRPr lang="en-US" sz="1800" kern="0">
              <a:solidFill>
                <a:sysClr val="window" lastClr="FFFFFF"/>
              </a:solidFill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68F85A6-0B0C-35F0-1F32-ABE761ACF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213" y="1258590"/>
            <a:ext cx="5544614" cy="512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3891A7"/>
              </a:buClr>
              <a:buNone/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400" dirty="0">
                <a:solidFill>
                  <a:srgbClr val="E7DEC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3891A7"/>
              </a:buClr>
              <a:buFont typeface="Wingdings 2"/>
              <a:buChar char=""/>
              <a:defRPr/>
            </a:pP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3891A7"/>
              </a:buClr>
              <a:buFont typeface="Wingdings 2"/>
              <a:buChar char=""/>
              <a:defRPr/>
            </a:pPr>
            <a:r>
              <a:rPr lang="en-US" sz="2400" dirty="0">
                <a:solidFill>
                  <a:srgbClr val="E7DEC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891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Etiology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3891A7"/>
              </a:buClr>
              <a:buFont typeface="Wingdings 2"/>
              <a:buChar char=""/>
              <a:defRPr/>
            </a:pPr>
            <a:r>
              <a:rPr lang="en-US" sz="2400" dirty="0">
                <a:solidFill>
                  <a:srgbClr val="E7DEC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</a:t>
            </a:r>
            <a:endParaRPr lang="en-US" sz="2400" dirty="0">
              <a:solidFill>
                <a:srgbClr val="E7DEC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3891A7"/>
              </a:buClr>
              <a:buNone/>
              <a:defRPr/>
            </a:pPr>
            <a:r>
              <a:rPr lang="en-US" sz="2400" dirty="0">
                <a:solidFill>
                  <a:srgbClr val="E7DEC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  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Anxiety</a:t>
            </a:r>
            <a:r>
              <a:rPr lang="en-US" sz="2400" dirty="0">
                <a:solidFill>
                  <a:srgbClr val="E7DEC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related </a:t>
            </a:r>
            <a:r>
              <a:rPr lang="en-US" sz="2400" dirty="0">
                <a:solidFill>
                  <a:srgbClr val="3891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Fear of death</a:t>
            </a:r>
            <a:r>
              <a:rPr lang="en-US" sz="2400" dirty="0">
                <a:solidFill>
                  <a:srgbClr val="E7DEC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manifested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patient verbalization.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3891A7"/>
              </a:buClr>
              <a:buNone/>
              <a:defRPr/>
            </a:pPr>
            <a:r>
              <a:rPr lang="en-US" sz="2400" dirty="0">
                <a:solidFill>
                  <a:srgbClr val="E7DEC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3891A7"/>
              </a:buClr>
              <a:buNone/>
              <a:defRPr/>
            </a:pP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  Activity intolerance</a:t>
            </a:r>
            <a:r>
              <a:rPr lang="en-US" sz="2400" dirty="0">
                <a:solidFill>
                  <a:srgbClr val="E7DEC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related to</a:t>
            </a:r>
            <a:r>
              <a:rPr lang="en-US" sz="2400" dirty="0">
                <a:solidFill>
                  <a:srgbClr val="3891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obesity </a:t>
            </a:r>
            <a:r>
              <a:rPr lang="en-US" sz="2400" dirty="0">
                <a:solidFill>
                  <a:srgbClr val="E7DEC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manifested by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 weight 140 KG.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3507421-0704-CB95-87C8-0B5D4C2A2C5E}"/>
              </a:ext>
            </a:extLst>
          </p:cNvPr>
          <p:cNvSpPr txBox="1"/>
          <p:nvPr/>
        </p:nvSpPr>
        <p:spPr>
          <a:xfrm>
            <a:off x="0" y="223670"/>
            <a:ext cx="114966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 of Nursing Diagnosis</a:t>
            </a:r>
          </a:p>
        </p:txBody>
      </p:sp>
    </p:spTree>
    <p:extLst>
      <p:ext uri="{BB962C8B-B14F-4D97-AF65-F5344CB8AC3E}">
        <p14:creationId xmlns:p14="http://schemas.microsoft.com/office/powerpoint/2010/main" val="67364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407368" y="274638"/>
            <a:ext cx="11377264" cy="1143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rgbClr val="4F271C">
                    <a:satMod val="130000"/>
                  </a:srgbClr>
                </a:solidFill>
                <a:latin typeface="font0000000021172de5"/>
              </a:rPr>
              <a:t>The nursing process </a:t>
            </a:r>
            <a:endParaRPr lang="en-US" dirty="0">
              <a:solidFill>
                <a:srgbClr val="4F271C">
                  <a:satMod val="130000"/>
                </a:srgbClr>
              </a:solidFill>
              <a:latin typeface="Gill Sans MT"/>
            </a:endParaRPr>
          </a:p>
        </p:txBody>
      </p:sp>
      <p:sp>
        <p:nvSpPr>
          <p:cNvPr id="8" name="عنصر نائب للمحتوى 2"/>
          <p:cNvSpPr txBox="1">
            <a:spLocks/>
          </p:cNvSpPr>
          <p:nvPr/>
        </p:nvSpPr>
        <p:spPr bwMode="auto">
          <a:xfrm>
            <a:off x="335360" y="1556792"/>
            <a:ext cx="11521280" cy="44958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39763" indent="-236538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3891A7"/>
              </a:buClr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font0000000021172de5"/>
              </a:rPr>
              <a:t>Is  a deliberate problem-solving approach for meeting people’s health care and nursing needs. </a:t>
            </a:r>
          </a:p>
          <a:p>
            <a:pPr>
              <a:buClr>
                <a:srgbClr val="3891A7"/>
              </a:buClr>
              <a:defRPr/>
            </a:pPr>
            <a:endParaRPr lang="en-US" sz="2800" dirty="0">
              <a:solidFill>
                <a:sysClr val="windowText" lastClr="000000"/>
              </a:solidFill>
              <a:latin typeface="font0000000021172de5"/>
            </a:endParaRPr>
          </a:p>
          <a:p>
            <a:pPr>
              <a:buClr>
                <a:srgbClr val="3891A7"/>
              </a:buClr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font0000000021172de5"/>
              </a:rPr>
              <a:t>Although the steps of the nursing process have been stated in various ways by different writers, the common components cited are </a:t>
            </a:r>
            <a:r>
              <a:rPr lang="en-US" sz="2800" b="1" dirty="0">
                <a:solidFill>
                  <a:sysClr val="windowText" lastClr="000000"/>
                </a:solidFill>
                <a:latin typeface="font0000000021172de5"/>
              </a:rPr>
              <a:t>assessment, diagnosis, planning, implementation, and evaluation</a:t>
            </a:r>
            <a:r>
              <a:rPr lang="en-US" sz="2800" dirty="0">
                <a:solidFill>
                  <a:sysClr val="windowText" lastClr="000000"/>
                </a:solidFill>
                <a:latin typeface="font0000000021172de5"/>
              </a:rPr>
              <a:t> (2017).</a:t>
            </a:r>
            <a:endParaRPr lang="en-US" sz="2800" dirty="0">
              <a:solidFill>
                <a:sysClr val="windowText" lastClr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594326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-1" y="108283"/>
            <a:ext cx="12191998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1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Writing Diagnostic Statements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145" b="5885"/>
          <a:stretch/>
        </p:blipFill>
        <p:spPr>
          <a:xfrm>
            <a:off x="2639616" y="108286"/>
            <a:ext cx="9552381" cy="6641431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-1" y="472696"/>
            <a:ext cx="2783633" cy="52605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3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Light"/>
                <a:ea typeface="+mj-ea"/>
                <a:cs typeface="+mj-cs"/>
              </a:rPr>
              <a:t>Writing Diagnostic Statements </a:t>
            </a:r>
          </a:p>
        </p:txBody>
      </p:sp>
      <p:sp>
        <p:nvSpPr>
          <p:cNvPr id="9" name="Number 1" descr="Method 1">
            <a:extLst>
              <a:ext uri="{FF2B5EF4-FFF2-40B4-BE49-F238E27FC236}">
                <a16:creationId xmlns:a16="http://schemas.microsoft.com/office/drawing/2014/main" id="{56816014-A74F-4DCC-B3EB-C797CAF4E802}"/>
              </a:ext>
            </a:extLst>
          </p:cNvPr>
          <p:cNvSpPr/>
          <p:nvPr/>
        </p:nvSpPr>
        <p:spPr bwMode="blackWhite">
          <a:xfrm>
            <a:off x="3125168" y="501688"/>
            <a:ext cx="409838" cy="409838"/>
          </a:xfrm>
          <a:prstGeom prst="ellipse">
            <a:avLst/>
          </a:prstGeom>
          <a:solidFill>
            <a:srgbClr val="00827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10" name="Number 1" descr="Method 1">
            <a:extLst>
              <a:ext uri="{FF2B5EF4-FFF2-40B4-BE49-F238E27FC236}">
                <a16:creationId xmlns:a16="http://schemas.microsoft.com/office/drawing/2014/main" id="{56816014-A74F-4DCC-B3EB-C797CAF4E802}"/>
              </a:ext>
            </a:extLst>
          </p:cNvPr>
          <p:cNvSpPr/>
          <p:nvPr/>
        </p:nvSpPr>
        <p:spPr bwMode="blackWhite">
          <a:xfrm>
            <a:off x="3125168" y="3429000"/>
            <a:ext cx="409838" cy="409838"/>
          </a:xfrm>
          <a:prstGeom prst="ellipse">
            <a:avLst/>
          </a:prstGeom>
          <a:solidFill>
            <a:srgbClr val="00827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1" name="Number 1" descr="Method 1">
            <a:extLst>
              <a:ext uri="{FF2B5EF4-FFF2-40B4-BE49-F238E27FC236}">
                <a16:creationId xmlns:a16="http://schemas.microsoft.com/office/drawing/2014/main" id="{56816014-A74F-4DCC-B3EB-C797CAF4E802}"/>
              </a:ext>
            </a:extLst>
          </p:cNvPr>
          <p:cNvSpPr/>
          <p:nvPr/>
        </p:nvSpPr>
        <p:spPr bwMode="blackWhite">
          <a:xfrm>
            <a:off x="3125168" y="1920610"/>
            <a:ext cx="409838" cy="409838"/>
          </a:xfrm>
          <a:prstGeom prst="ellipse">
            <a:avLst/>
          </a:prstGeom>
          <a:solidFill>
            <a:srgbClr val="00827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78656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2898775" y="76199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lvl="0">
              <a:defRPr/>
            </a:pPr>
            <a:endParaRPr lang="ar-IQ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latin typeface="Trebuchet MS"/>
              <a:cs typeface="Tahoma"/>
            </a:endParaRP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2495600" y="1406008"/>
            <a:ext cx="7992888" cy="484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r" rtl="1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r" rtl="1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r" rtl="1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l" rtl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35360" y="876534"/>
            <a:ext cx="11856640" cy="521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None/>
              <a:defRPr/>
            </a:pPr>
            <a:endParaRPr lang="en-US" dirty="0">
              <a:solidFill>
                <a:srgbClr val="FF00FF"/>
              </a:solidFill>
              <a:latin typeface="Gill Sans MT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None/>
              <a:defRPr/>
            </a:pPr>
            <a:r>
              <a:rPr lang="en-US" dirty="0">
                <a:solidFill>
                  <a:sysClr val="windowText" lastClr="000000"/>
                </a:solidFill>
                <a:latin typeface="Gill Sans MT"/>
              </a:rPr>
              <a:t> </a:t>
            </a:r>
            <a:r>
              <a:rPr lang="en-US" b="1" dirty="0">
                <a:solidFill>
                  <a:sysClr val="windowText" lastClr="000000"/>
                </a:solidFill>
                <a:latin typeface="Gill Sans MT"/>
              </a:rPr>
              <a:t>Third</a:t>
            </a:r>
            <a:r>
              <a:rPr lang="en-US" dirty="0">
                <a:solidFill>
                  <a:sysClr val="windowText" lastClr="000000"/>
                </a:solidFill>
                <a:latin typeface="Gill Sans MT"/>
              </a:rPr>
              <a:t> step of the Nursing Process; 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None/>
              <a:defRPr/>
            </a:pPr>
            <a:r>
              <a:rPr lang="en-US" dirty="0">
                <a:solidFill>
                  <a:sysClr val="windowText" lastClr="000000"/>
                </a:solidFill>
                <a:latin typeface="Gill Sans MT"/>
              </a:rPr>
              <a:t>That is development of measurable goals and outcomes as well as a plan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None/>
              <a:defRPr/>
            </a:pPr>
            <a:r>
              <a:rPr lang="en-US" dirty="0">
                <a:solidFill>
                  <a:sysClr val="windowText" lastClr="000000"/>
                </a:solidFill>
                <a:latin typeface="Gill Sans MT"/>
              </a:rPr>
              <a:t>of care designed to assist the patient in resolving the diagnosed problems and achieving the identified goals and desired outcomes.</a:t>
            </a:r>
            <a:endParaRPr lang="en-US" b="1" u="sng" dirty="0">
              <a:solidFill>
                <a:sysClr val="windowText" lastClr="000000"/>
              </a:solidFill>
              <a:latin typeface="Gill Sans MT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None/>
              <a:defRPr/>
            </a:pPr>
            <a:r>
              <a:rPr lang="en-US" b="1" u="sng" dirty="0">
                <a:solidFill>
                  <a:srgbClr val="FF00FF"/>
                </a:solidFill>
                <a:latin typeface="Gill Sans MT"/>
              </a:rPr>
              <a:t>Planning process:</a:t>
            </a:r>
            <a:endParaRPr lang="en-US" dirty="0">
              <a:solidFill>
                <a:srgbClr val="FF00FF"/>
              </a:solidFill>
              <a:latin typeface="Gill Sans MT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Font typeface="Wingdings 2"/>
              <a:buChar char=""/>
              <a:defRPr/>
            </a:pPr>
            <a:r>
              <a:rPr lang="en-US" dirty="0">
                <a:solidFill>
                  <a:sysClr val="windowText" lastClr="000000"/>
                </a:solidFill>
                <a:latin typeface="Gill Sans MT"/>
              </a:rPr>
              <a:t>Prioritize problem.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Font typeface="Wingdings 2"/>
              <a:buChar char=""/>
              <a:defRPr/>
            </a:pPr>
            <a:r>
              <a:rPr lang="en-US" dirty="0">
                <a:solidFill>
                  <a:sysClr val="windowText" lastClr="000000"/>
                </a:solidFill>
                <a:latin typeface="Gill Sans MT"/>
              </a:rPr>
              <a:t>Formulate goal.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Font typeface="Wingdings 2"/>
              <a:buChar char=""/>
              <a:defRPr/>
            </a:pPr>
            <a:r>
              <a:rPr lang="en-US" dirty="0">
                <a:solidFill>
                  <a:sysClr val="windowText" lastClr="000000"/>
                </a:solidFill>
                <a:latin typeface="Gill Sans MT"/>
              </a:rPr>
              <a:t>Select nursing intervention.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Font typeface="Wingdings 2"/>
              <a:buChar char=""/>
              <a:defRPr/>
            </a:pPr>
            <a:r>
              <a:rPr lang="en-US" dirty="0">
                <a:solidFill>
                  <a:sysClr val="windowText" lastClr="000000"/>
                </a:solidFill>
                <a:latin typeface="Gill Sans MT"/>
              </a:rPr>
              <a:t>Write nursing order.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Font typeface="Wingdings 2"/>
              <a:buChar char=""/>
              <a:defRPr/>
            </a:pPr>
            <a:r>
              <a:rPr lang="en-US" dirty="0">
                <a:solidFill>
                  <a:sysClr val="windowText" lastClr="000000"/>
                </a:solidFill>
                <a:latin typeface="Gill Sans MT"/>
              </a:rPr>
              <a:t>Record and modify.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5105400" y="6249668"/>
            <a:ext cx="2133600" cy="5321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2C414E-4A58-410E-920B-325B05600A24}" type="datetime1">
              <a:rPr lang="en-US" smtClean="0">
                <a:cs typeface="Arial" pitchFamily="34" charset="0"/>
              </a:rPr>
              <a:pPr/>
              <a:t>10/9/2022</a:t>
            </a:fld>
            <a:endParaRPr lang="en-US">
              <a:cs typeface="Arial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137775" y="6249668"/>
            <a:ext cx="457200" cy="53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E08FEBF3-BE68-41CB-8567-82E2828F8A04}" type="slidenum">
              <a:rPr lang="en-US" sz="1800" kern="0">
                <a:solidFill>
                  <a:sysClr val="window" lastClr="FFFFFF"/>
                </a:solidFill>
              </a:rPr>
              <a:pPr>
                <a:defRPr/>
              </a:pPr>
              <a:t>21</a:t>
            </a:fld>
            <a:endParaRPr lang="en-US" sz="1800" kern="0">
              <a:solidFill>
                <a:sysClr val="window" lastClr="FFFFFF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6D9956A-C55A-822C-308E-18325CB3C6AB}"/>
              </a:ext>
            </a:extLst>
          </p:cNvPr>
          <p:cNvSpPr txBox="1"/>
          <p:nvPr/>
        </p:nvSpPr>
        <p:spPr>
          <a:xfrm>
            <a:off x="335360" y="260648"/>
            <a:ext cx="11233248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IQ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Planning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644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2889448" y="116632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lvl="0">
              <a:defRPr/>
            </a:pPr>
            <a:endParaRPr lang="ar-IQ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latin typeface="Trebuchet MS"/>
              <a:cs typeface="Tahoma"/>
            </a:endParaRP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2495600" y="1406008"/>
            <a:ext cx="7992888" cy="484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r" rtl="1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r" rtl="1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r" rtl="1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l" rtl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35360" y="316244"/>
            <a:ext cx="4176464" cy="83820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latin typeface="Gill Sans MT"/>
              </a:rPr>
              <a:t>Setting Priorities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35360" y="1371600"/>
            <a:ext cx="4354288" cy="517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0988" indent="-280988" eaLnBrk="1" hangingPunct="1">
              <a:buClr>
                <a:srgbClr val="3891A7"/>
              </a:buClr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Gill Sans MT"/>
              </a:rPr>
              <a:t>Determine problems that require immediate action</a:t>
            </a:r>
          </a:p>
          <a:p>
            <a:pPr marL="280988" indent="-280988" eaLnBrk="1" hangingPunct="1">
              <a:buClr>
                <a:srgbClr val="3891A7"/>
              </a:buClr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Gill Sans MT"/>
              </a:rPr>
              <a:t>Maslow’s Hierarchy of Human Needs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48" y="116633"/>
            <a:ext cx="738301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644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2889448" y="116632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lvl="0">
              <a:defRPr/>
            </a:pPr>
            <a:endParaRPr lang="ar-IQ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latin typeface="Trebuchet MS"/>
              <a:cs typeface="Tahoma"/>
            </a:endParaRP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2495600" y="1406008"/>
            <a:ext cx="7992888" cy="484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r" rtl="1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r" rtl="1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r" rtl="1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l" rtl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063552" y="381000"/>
            <a:ext cx="7994848" cy="685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endParaRPr lang="en-US" sz="3200" b="1" dirty="0">
              <a:solidFill>
                <a:srgbClr val="C00000"/>
              </a:solidFill>
              <a:latin typeface="Gill Sans M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36340" y="1066800"/>
            <a:ext cx="11664316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C00000"/>
                </a:solidFill>
                <a:latin typeface="Gill Sans MT"/>
                <a:cs typeface="+mn-cs"/>
              </a:rPr>
              <a:t>Short-Term Goals</a:t>
            </a:r>
          </a:p>
          <a:p>
            <a:pPr marL="280988" indent="-280988" eaLnBrk="1" hangingPunct="1">
              <a:buClr>
                <a:srgbClr val="3891A7"/>
              </a:buClr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Gill Sans MT"/>
                <a:cs typeface="+mn-cs"/>
              </a:rPr>
              <a:t>Outcomes achievable in a few days or 1 week </a:t>
            </a:r>
          </a:p>
          <a:p>
            <a:pPr marL="280988" indent="-280988" eaLnBrk="1" hangingPunct="1">
              <a:buClr>
                <a:srgbClr val="3891A7"/>
              </a:buClr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Gill Sans MT"/>
              </a:rPr>
              <a:t>Client-centered</a:t>
            </a:r>
          </a:p>
          <a:p>
            <a:pPr marL="280988" indent="-280988" eaLnBrk="1" hangingPunct="1">
              <a:buClr>
                <a:srgbClr val="3891A7"/>
              </a:buClr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Gill Sans MT"/>
              </a:rPr>
              <a:t>Measurable</a:t>
            </a:r>
          </a:p>
          <a:p>
            <a:pPr marL="280988" indent="-280988" eaLnBrk="1" hangingPunct="1">
              <a:buClr>
                <a:srgbClr val="3891A7"/>
              </a:buClr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Gill Sans MT"/>
              </a:rPr>
              <a:t>Realistic</a:t>
            </a:r>
          </a:p>
          <a:p>
            <a:pPr marL="280988" indent="-280988" eaLnBrk="1" hangingPunct="1">
              <a:buClr>
                <a:srgbClr val="3891A7"/>
              </a:buClr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Gill Sans MT"/>
              </a:rPr>
              <a:t>Accompanied by a target date</a:t>
            </a:r>
          </a:p>
          <a:p>
            <a:pPr marL="457200" marR="0" lvl="0" indent="-45720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Long-Term Goals</a:t>
            </a:r>
          </a:p>
          <a:p>
            <a:pPr marL="280988" marR="0" lvl="0" indent="-280988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Desirable outcomes that take weeks or months to accomplish for client’s with chronic health problems</a:t>
            </a:r>
          </a:p>
          <a:p>
            <a:pPr marL="280988" indent="-280988" eaLnBrk="1" hangingPunct="1">
              <a:buClr>
                <a:srgbClr val="3891A7"/>
              </a:buClr>
              <a:defRPr/>
            </a:pPr>
            <a:endParaRPr lang="en-US" sz="2400" dirty="0">
              <a:solidFill>
                <a:sysClr val="windowText" lastClr="000000"/>
              </a:solidFill>
              <a:latin typeface="Gill Sans MT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DC3F326-8000-8DEE-62AA-81808369CE0D}"/>
              </a:ext>
            </a:extLst>
          </p:cNvPr>
          <p:cNvSpPr txBox="1"/>
          <p:nvPr/>
        </p:nvSpPr>
        <p:spPr>
          <a:xfrm>
            <a:off x="336340" y="339715"/>
            <a:ext cx="11449272" cy="6538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1" algn="ctr" defTabSz="914372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8272"/>
              </a:buClr>
              <a:buSzPct val="100000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673644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2889448" y="116632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lvl="0">
              <a:defRPr/>
            </a:pPr>
            <a:endParaRPr lang="ar-IQ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latin typeface="Trebuchet MS"/>
              <a:cs typeface="Tahoma"/>
            </a:endParaRP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2495600" y="1406008"/>
            <a:ext cx="7992888" cy="484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r" rtl="1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r" rtl="1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r" rtl="1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l" rtl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1344" y="190500"/>
            <a:ext cx="11521280" cy="102870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latin typeface="Gill Sans MT"/>
              </a:rPr>
              <a:t>Components of Outcomes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91344" y="1295400"/>
            <a:ext cx="1188132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 eaLnBrk="1" hangingPunct="1">
              <a:lnSpc>
                <a:spcPct val="90000"/>
              </a:lnSpc>
              <a:buClr>
                <a:srgbClr val="3891A7"/>
              </a:buClr>
              <a:defRPr/>
            </a:pPr>
            <a:r>
              <a:rPr lang="en-US" sz="2800" b="1" u="sng" dirty="0">
                <a:solidFill>
                  <a:sysClr val="windowText" lastClr="000000"/>
                </a:solidFill>
                <a:latin typeface="Gill Sans MT"/>
              </a:rPr>
              <a:t>Subject</a:t>
            </a:r>
            <a:r>
              <a:rPr lang="en-US" sz="2800" dirty="0">
                <a:solidFill>
                  <a:sysClr val="windowText" lastClr="000000"/>
                </a:solidFill>
                <a:latin typeface="Gill Sans MT"/>
              </a:rPr>
              <a:t>: who is the person expected to achieve the outcome?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3891A7"/>
              </a:buClr>
              <a:defRPr/>
            </a:pPr>
            <a:r>
              <a:rPr lang="en-US" sz="2800" b="1" u="sng" dirty="0">
                <a:solidFill>
                  <a:sysClr val="windowText" lastClr="000000"/>
                </a:solidFill>
                <a:latin typeface="Gill Sans MT"/>
              </a:rPr>
              <a:t>Verb</a:t>
            </a:r>
            <a:r>
              <a:rPr lang="en-US" sz="2800" dirty="0">
                <a:solidFill>
                  <a:sysClr val="windowText" lastClr="000000"/>
                </a:solidFill>
                <a:latin typeface="Gill Sans MT"/>
              </a:rPr>
              <a:t>: what actions must the person take to achieve the outcome?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3891A7"/>
              </a:buClr>
              <a:defRPr/>
            </a:pPr>
            <a:r>
              <a:rPr lang="en-US" sz="2800" b="1" u="sng" dirty="0">
                <a:solidFill>
                  <a:sysClr val="windowText" lastClr="000000"/>
                </a:solidFill>
                <a:latin typeface="Gill Sans MT"/>
              </a:rPr>
              <a:t>Condition</a:t>
            </a:r>
            <a:r>
              <a:rPr lang="en-US" sz="2800" dirty="0">
                <a:solidFill>
                  <a:sysClr val="windowText" lastClr="000000"/>
                </a:solidFill>
                <a:latin typeface="Gill Sans MT"/>
              </a:rPr>
              <a:t>: under what circumstances is the person to perform the actions?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3891A7"/>
              </a:buClr>
              <a:defRPr/>
            </a:pPr>
            <a:r>
              <a:rPr lang="en-US" sz="2800" b="1" u="sng" dirty="0">
                <a:solidFill>
                  <a:sysClr val="windowText" lastClr="000000"/>
                </a:solidFill>
                <a:latin typeface="Gill Sans MT"/>
              </a:rPr>
              <a:t>Performance criteria</a:t>
            </a:r>
            <a:r>
              <a:rPr lang="en-US" sz="2800" dirty="0">
                <a:solidFill>
                  <a:sysClr val="windowText" lastClr="000000"/>
                </a:solidFill>
                <a:latin typeface="Gill Sans MT"/>
              </a:rPr>
              <a:t>: how well is the person to perform the actions?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3891A7"/>
              </a:buClr>
              <a:defRPr/>
            </a:pPr>
            <a:r>
              <a:rPr lang="en-US" sz="2800" b="1" u="sng" dirty="0">
                <a:solidFill>
                  <a:sysClr val="windowText" lastClr="000000"/>
                </a:solidFill>
                <a:latin typeface="Gill Sans MT"/>
              </a:rPr>
              <a:t>Target time</a:t>
            </a:r>
            <a:r>
              <a:rPr lang="en-US" sz="2800" dirty="0">
                <a:solidFill>
                  <a:sysClr val="windowText" lastClr="000000"/>
                </a:solidFill>
                <a:latin typeface="Gill Sans MT"/>
              </a:rPr>
              <a:t>: by when is the person expected to be able to perform the actions</a:t>
            </a:r>
            <a:r>
              <a:rPr lang="en-US" sz="2600" dirty="0">
                <a:solidFill>
                  <a:sysClr val="windowText" lastClr="000000"/>
                </a:solidFill>
                <a:latin typeface="Gill Sans MT"/>
              </a:rPr>
              <a:t>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3891A7"/>
              </a:buClr>
              <a:defRPr/>
            </a:pPr>
            <a:endParaRPr lang="en-US" sz="2600" dirty="0">
              <a:solidFill>
                <a:sysClr val="windowText" lastClr="000000"/>
              </a:solidFill>
              <a:latin typeface="Gill Sans MT"/>
            </a:endParaRPr>
          </a:p>
          <a:p>
            <a:pPr marL="0" lvl="0" indent="0" algn="ctr">
              <a:spcBef>
                <a:spcPct val="30000"/>
              </a:spcBef>
              <a:buClrTx/>
              <a:buSz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patient (1) will walk (2) with a walker (3) the length of the hall (4) by the end of the shift (5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3891A7"/>
              </a:buClr>
              <a:defRPr/>
            </a:pPr>
            <a:endParaRPr lang="en-US" sz="2600" dirty="0">
              <a:solidFill>
                <a:sysClr val="windowText" lastClr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67364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2889448" y="116632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lvl="0">
              <a:defRPr/>
            </a:pPr>
            <a:endParaRPr lang="ar-IQ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latin typeface="Trebuchet MS"/>
              <a:cs typeface="Tahoma"/>
            </a:endParaRP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2495600" y="1406008"/>
            <a:ext cx="7992888" cy="484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r" rtl="1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r" rtl="1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r" rtl="1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l" rtl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95400" y="190500"/>
            <a:ext cx="10585176" cy="1104900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  <a:latin typeface="Gill Sans MT"/>
              </a:rPr>
              <a:t>Interventions – 3 types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35360" y="1524000"/>
            <a:ext cx="1152128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buClr>
                <a:srgbClr val="3891A7"/>
              </a:buClr>
              <a:defRPr/>
            </a:pPr>
            <a:r>
              <a:rPr lang="en-US" sz="2800" b="1" dirty="0">
                <a:solidFill>
                  <a:sysClr val="windowText" lastClr="000000"/>
                </a:solidFill>
                <a:latin typeface="Gill Sans MT"/>
              </a:rPr>
              <a:t>Independent ( Nurse initiated )</a:t>
            </a:r>
            <a:r>
              <a:rPr lang="en-US" sz="2800" dirty="0">
                <a:solidFill>
                  <a:sysClr val="windowText" lastClr="000000"/>
                </a:solidFill>
                <a:latin typeface="Gill Sans MT"/>
              </a:rPr>
              <a:t>- any action the nurse can initiate without direct supervision</a:t>
            </a:r>
          </a:p>
          <a:p>
            <a:pPr eaLnBrk="1" hangingPunct="1">
              <a:buClr>
                <a:srgbClr val="3891A7"/>
              </a:buClr>
              <a:defRPr/>
            </a:pPr>
            <a:endParaRPr lang="en-US" sz="2800" dirty="0">
              <a:solidFill>
                <a:sysClr val="windowText" lastClr="000000"/>
              </a:solidFill>
              <a:latin typeface="Gill Sans MT"/>
            </a:endParaRPr>
          </a:p>
          <a:p>
            <a:pPr eaLnBrk="1" hangingPunct="1">
              <a:buClr>
                <a:srgbClr val="3891A7"/>
              </a:buClr>
              <a:defRPr/>
            </a:pPr>
            <a:r>
              <a:rPr lang="en-US" sz="2800" b="1" dirty="0">
                <a:solidFill>
                  <a:sysClr val="windowText" lastClr="000000"/>
                </a:solidFill>
                <a:latin typeface="Gill Sans MT"/>
              </a:rPr>
              <a:t>Dependent ( Physician initiated )</a:t>
            </a:r>
            <a:r>
              <a:rPr lang="en-US" sz="2800" dirty="0">
                <a:solidFill>
                  <a:sysClr val="windowText" lastClr="000000"/>
                </a:solidFill>
                <a:latin typeface="Gill Sans MT"/>
              </a:rPr>
              <a:t>-nursing actions requiring MD orders</a:t>
            </a:r>
          </a:p>
          <a:p>
            <a:pPr eaLnBrk="1" hangingPunct="1">
              <a:buClr>
                <a:srgbClr val="3891A7"/>
              </a:buClr>
              <a:defRPr/>
            </a:pPr>
            <a:endParaRPr lang="en-US" sz="2800" dirty="0">
              <a:solidFill>
                <a:sysClr val="windowText" lastClr="000000"/>
              </a:solidFill>
              <a:latin typeface="Gill Sans MT"/>
            </a:endParaRPr>
          </a:p>
          <a:p>
            <a:pPr eaLnBrk="1" hangingPunct="1">
              <a:buClr>
                <a:srgbClr val="3891A7"/>
              </a:buClr>
              <a:defRPr/>
            </a:pPr>
            <a:r>
              <a:rPr lang="en-US" sz="2800" b="1" dirty="0">
                <a:solidFill>
                  <a:sysClr val="windowText" lastClr="000000"/>
                </a:solidFill>
                <a:latin typeface="Gill Sans MT"/>
              </a:rPr>
              <a:t>Collaborative</a:t>
            </a:r>
            <a:r>
              <a:rPr lang="en-US" sz="2800" dirty="0">
                <a:solidFill>
                  <a:sysClr val="windowText" lastClr="000000"/>
                </a:solidFill>
                <a:latin typeface="Gill Sans MT"/>
              </a:rPr>
              <a:t>- nursing actions performed jointly with other health care team members</a:t>
            </a:r>
          </a:p>
        </p:txBody>
      </p:sp>
    </p:spTree>
    <p:extLst>
      <p:ext uri="{BB962C8B-B14F-4D97-AF65-F5344CB8AC3E}">
        <p14:creationId xmlns:p14="http://schemas.microsoft.com/office/powerpoint/2010/main" val="67364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2495600" y="1406008"/>
            <a:ext cx="7992888" cy="484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r" rtl="1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r" rtl="1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r" rtl="1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l" rtl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4124" y="1312854"/>
            <a:ext cx="10090347" cy="542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fontAlgn="auto" hangingPunct="1">
              <a:spcAft>
                <a:spcPts val="0"/>
              </a:spcAft>
              <a:buClr>
                <a:srgbClr val="3891A7"/>
              </a:buClr>
              <a:buNone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forth step of nursing process,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3891A7"/>
              </a:buClr>
              <a:buNone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implementation phase of the nursing process involves carrying out the proposed plan of nursing care..</a:t>
            </a:r>
            <a:endParaRPr lang="en-US" sz="2800" b="1" u="sng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rgbClr val="3891A7"/>
              </a:buClr>
              <a:buNone/>
              <a:defRPr/>
            </a:pPr>
            <a:r>
              <a:rPr lang="en-US" sz="28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rgbClr val="3891A7"/>
              </a:buClr>
              <a:buNone/>
              <a:defRPr/>
            </a:pPr>
            <a:r>
              <a:rPr lang="en-US" sz="28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of implementation: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 eaLnBrk="1" fontAlgn="auto" hangingPunct="1">
              <a:spcAft>
                <a:spcPts val="0"/>
              </a:spcAft>
              <a:buClr>
                <a:srgbClr val="3891A7"/>
              </a:buClr>
              <a:buFont typeface="Verdana"/>
              <a:buChar char="◦"/>
              <a:defRPr/>
            </a:pPr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Reassessing the client.</a:t>
            </a:r>
          </a:p>
          <a:p>
            <a:pPr marL="990600" lvl="1" indent="-533400" eaLnBrk="1" fontAlgn="auto" hangingPunct="1">
              <a:spcAft>
                <a:spcPts val="0"/>
              </a:spcAft>
              <a:buClr>
                <a:srgbClr val="3891A7"/>
              </a:buClr>
              <a:buFont typeface="Verdana"/>
              <a:buChar char="◦"/>
              <a:defRPr/>
            </a:pPr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nurse need for assistance.</a:t>
            </a:r>
          </a:p>
          <a:p>
            <a:pPr marL="990600" lvl="1" indent="-533400" eaLnBrk="1" fontAlgn="auto" hangingPunct="1">
              <a:spcAft>
                <a:spcPts val="0"/>
              </a:spcAft>
              <a:buClr>
                <a:srgbClr val="3891A7"/>
              </a:buClr>
              <a:buFont typeface="Verdana"/>
              <a:buChar char="◦"/>
              <a:defRPr/>
            </a:pPr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Implementing.</a:t>
            </a:r>
          </a:p>
          <a:p>
            <a:pPr marL="990600" lvl="1" indent="-533400" eaLnBrk="1" fontAlgn="auto" hangingPunct="1">
              <a:spcAft>
                <a:spcPts val="0"/>
              </a:spcAft>
              <a:buClr>
                <a:srgbClr val="3891A7"/>
              </a:buClr>
              <a:buFont typeface="Verdana"/>
              <a:buChar char="◦"/>
              <a:defRPr/>
            </a:pPr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Supervising. </a:t>
            </a:r>
          </a:p>
          <a:p>
            <a:pPr marL="990600" lvl="1" indent="-533400" eaLnBrk="1" fontAlgn="auto" hangingPunct="1">
              <a:spcAft>
                <a:spcPts val="0"/>
              </a:spcAft>
              <a:buClr>
                <a:srgbClr val="3891A7"/>
              </a:buClr>
              <a:buFont typeface="Verdana"/>
              <a:buChar char="◦"/>
              <a:defRPr/>
            </a:pPr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 the action.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5105400" y="63055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158AE15-18B4-4B29-BEF3-752EEE4784FF}" type="datetime1">
              <a:rPr lang="en-US" smtClean="0">
                <a:cs typeface="Arial" pitchFamily="34" charset="0"/>
              </a:rPr>
              <a:pPr/>
              <a:t>10/9/2022</a:t>
            </a:fld>
            <a:endParaRPr lang="en-US">
              <a:cs typeface="Arial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137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C023D8E2-3929-46D9-ABC6-3E8BD2745949}" type="slidenum">
              <a:rPr lang="en-US" sz="1800" kern="0">
                <a:solidFill>
                  <a:sysClr val="window" lastClr="FFFFFF"/>
                </a:solidFill>
              </a:rPr>
              <a:pPr>
                <a:defRPr/>
              </a:pPr>
              <a:t>26</a:t>
            </a:fld>
            <a:endParaRPr lang="en-US" sz="1800" kern="0">
              <a:solidFill>
                <a:sysClr val="window" lastClr="FFFFFF"/>
              </a:solidFill>
            </a:endParaRPr>
          </a:p>
        </p:txBody>
      </p:sp>
      <p:pic>
        <p:nvPicPr>
          <p:cNvPr id="10" name="Picture 4" descr="j02166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363" y="2886075"/>
            <a:ext cx="283051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34A044C-A27D-FCCA-7323-7DD98C31DD5A}"/>
              </a:ext>
            </a:extLst>
          </p:cNvPr>
          <p:cNvSpPr txBox="1"/>
          <p:nvPr/>
        </p:nvSpPr>
        <p:spPr>
          <a:xfrm>
            <a:off x="254124" y="314325"/>
            <a:ext cx="11242476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kumimoji="0" lang="en-US" sz="4400" b="1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4- Implementation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73644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2889448" y="116632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lvl="0">
              <a:defRPr/>
            </a:pPr>
            <a:endParaRPr lang="ar-IQ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latin typeface="Trebuchet MS"/>
              <a:cs typeface="Tahoma"/>
            </a:endParaRP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2495600" y="1406008"/>
            <a:ext cx="7992888" cy="484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r" rtl="1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r" rtl="1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r" rtl="1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l" rtl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63352" y="1099212"/>
            <a:ext cx="11737304" cy="583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3891A7"/>
              </a:buClr>
              <a:buNone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step of the Nursing Process that determine the client progress  toward goals achievement  and effectiveness of the nursing care plan.</a:t>
            </a:r>
          </a:p>
          <a:p>
            <a:pPr marL="365760" indent="-283464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3891A7"/>
              </a:buClr>
              <a:buFont typeface="Wingdings" pitchFamily="2" charset="2"/>
              <a:buChar char="v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comparison of client behavior and/or response to the established outcome criteria</a:t>
            </a:r>
          </a:p>
          <a:p>
            <a:pPr marL="365760" indent="-283464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3891A7"/>
              </a:buClr>
              <a:buFont typeface="Wingdings" pitchFamily="2" charset="2"/>
              <a:buChar char="v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review of the nursing care plan </a:t>
            </a:r>
          </a:p>
          <a:p>
            <a:pPr marL="365760" indent="-283464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3891A7"/>
              </a:buClr>
              <a:buFont typeface="Wingdings" pitchFamily="2" charset="2"/>
              <a:buChar char="v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Examines if nursing interventions are working</a:t>
            </a:r>
          </a:p>
          <a:p>
            <a:pPr marL="365760" indent="-283464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3891A7"/>
              </a:buClr>
              <a:buFont typeface="Wingdings" pitchFamily="2" charset="2"/>
              <a:buChar char="v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Determines changes needed to help client reach stated goals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5105400" y="63055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03AACDF-63E0-4721-A791-D59A9AFF78FD}" type="datetime1">
              <a:rPr lang="en-US" smtClean="0">
                <a:cs typeface="Arial" pitchFamily="34" charset="0"/>
              </a:rPr>
              <a:pPr/>
              <a:t>10/9/2022</a:t>
            </a:fld>
            <a:endParaRPr lang="en-US">
              <a:cs typeface="Arial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137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93CA7F3D-C42C-495F-9ABF-B90E69153179}" type="slidenum">
              <a:rPr lang="en-US" sz="1800" kern="0">
                <a:solidFill>
                  <a:sysClr val="window" lastClr="FFFFFF"/>
                </a:solidFill>
              </a:rPr>
              <a:pPr>
                <a:defRPr/>
              </a:pPr>
              <a:t>27</a:t>
            </a:fld>
            <a:endParaRPr lang="en-US" sz="1800" kern="0">
              <a:solidFill>
                <a:sysClr val="window" lastClr="FFFFFF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03E62A6-B959-6255-99F7-94D571067E11}"/>
              </a:ext>
            </a:extLst>
          </p:cNvPr>
          <p:cNvSpPr txBox="1"/>
          <p:nvPr/>
        </p:nvSpPr>
        <p:spPr>
          <a:xfrm>
            <a:off x="263352" y="452881"/>
            <a:ext cx="11521280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5-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44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20519B-DAFA-386E-E938-97C5972C3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703170A-4FC4-BE83-0ADE-FF62A7964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A42F4A6-B0FD-1008-7A51-6097F2047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23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2889448" y="116632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lvl="0">
              <a:defRPr/>
            </a:pPr>
            <a:endParaRPr lang="ar-IQ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latin typeface="Trebuchet MS"/>
              <a:cs typeface="Tahoma"/>
            </a:endParaRP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2495600" y="1406008"/>
            <a:ext cx="7992888" cy="484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r" rtl="1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r" rtl="1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r" rtl="1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l" rtl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404664"/>
            <a:ext cx="11928648" cy="591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Font typeface="Wingdings 2"/>
              <a:buChar char=""/>
              <a:defRPr/>
            </a:pPr>
            <a:endParaRPr lang="en-US" sz="2400" b="1" u="sng" dirty="0">
              <a:solidFill>
                <a:sysClr val="windowText" lastClr="000000"/>
              </a:solidFill>
              <a:latin typeface="Gill Sans MT"/>
            </a:endParaRPr>
          </a:p>
          <a:p>
            <a:pPr marL="82296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None/>
              <a:defRPr/>
            </a:pPr>
            <a:r>
              <a:rPr lang="en-US" sz="2400" b="1" u="sng" dirty="0">
                <a:solidFill>
                  <a:sysClr val="windowText" lastClr="000000"/>
                </a:solidFill>
                <a:latin typeface="Gill Sans MT"/>
              </a:rPr>
              <a:t>Case study:</a:t>
            </a:r>
            <a:endParaRPr lang="en-US" sz="2400" dirty="0">
              <a:solidFill>
                <a:sysClr val="windowText" lastClr="000000"/>
              </a:solidFill>
              <a:latin typeface="Gill Sans MT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Font typeface="Wingdings 2"/>
              <a:buChar char=""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Gill Sans MT"/>
              </a:rPr>
              <a:t>Mrs. A  23 years old admitted to the hospital, married, the temperature is elevated, productive cough, rapid respiration with difficulty.</a:t>
            </a:r>
            <a:endParaRPr lang="en-US" sz="2400" b="1" dirty="0">
              <a:solidFill>
                <a:sysClr val="windowText" lastClr="000000"/>
              </a:solidFill>
              <a:latin typeface="Gill Sans MT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Font typeface="Wingdings 2"/>
              <a:buChar char=""/>
              <a:defRPr/>
            </a:pPr>
            <a:endParaRPr lang="en-US" sz="2400" b="1" dirty="0">
              <a:solidFill>
                <a:srgbClr val="FFFF00"/>
              </a:solidFill>
              <a:latin typeface="Gill Sans MT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Font typeface="Wingdings 2"/>
              <a:buChar char=""/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Gill Sans MT"/>
              </a:rPr>
              <a:t>1) Assessment</a:t>
            </a:r>
            <a:r>
              <a:rPr lang="en-US" sz="2400" dirty="0">
                <a:solidFill>
                  <a:sysClr val="windowText" lastClr="000000"/>
                </a:solidFill>
                <a:latin typeface="Gill Sans MT"/>
              </a:rPr>
              <a:t>: 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None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Gill Sans MT"/>
              </a:rPr>
              <a:t>    V/S are temperature 39.1C, pulse 92 b/m, respiration rate 28 b/m and blood pressure 122/80 mm/hg. nurse observe that Mrs. A is dry skin, her cheeks are flushed, she is experience of chill.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Font typeface="Wingdings 2"/>
              <a:buChar char=""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Gill Sans MT"/>
              </a:rPr>
              <a:t>On chest, auscultation reveals respiratory crackles.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5105400" y="63055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9081D7D-7820-4CC2-A069-CFCD9DF0B570}" type="datetime1">
              <a:rPr lang="en-US" smtClean="0">
                <a:cs typeface="Arial" pitchFamily="34" charset="0"/>
              </a:rPr>
              <a:pPr/>
              <a:t>10/9/2022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64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2495600" y="1406008"/>
            <a:ext cx="7992888" cy="484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r" rtl="1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r" rtl="1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r" rtl="1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l" rtl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35360" y="1581311"/>
            <a:ext cx="11593288" cy="484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39763" indent="-236538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3891A7"/>
              </a:buClr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Gill Sans MT"/>
              </a:rPr>
              <a:t>Provide the framework for care.</a:t>
            </a:r>
          </a:p>
          <a:p>
            <a:pPr>
              <a:buClr>
                <a:srgbClr val="3891A7"/>
              </a:buClr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Gill Sans MT"/>
              </a:rPr>
              <a:t>It is client center.</a:t>
            </a:r>
          </a:p>
          <a:p>
            <a:pPr>
              <a:buClr>
                <a:srgbClr val="3891A7"/>
              </a:buClr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Gill Sans MT"/>
              </a:rPr>
              <a:t>Adapted of problem solving technique.</a:t>
            </a:r>
          </a:p>
          <a:p>
            <a:pPr>
              <a:buClr>
                <a:srgbClr val="3891A7"/>
              </a:buClr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Gill Sans MT"/>
              </a:rPr>
              <a:t>It has planned.</a:t>
            </a:r>
          </a:p>
          <a:p>
            <a:pPr>
              <a:buClr>
                <a:srgbClr val="3891A7"/>
              </a:buClr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Gill Sans MT"/>
              </a:rPr>
              <a:t>It is cyclic and dynamic.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9671248" y="6014203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B88EAACC-16D1-4119-9D57-AF33F2180267}" type="slidenum">
              <a:rPr lang="en-US" sz="1800" kern="0">
                <a:solidFill>
                  <a:srgbClr val="FF0000"/>
                </a:solidFill>
              </a:rPr>
              <a:pPr>
                <a:defRPr/>
              </a:pPr>
              <a:t>3</a:t>
            </a:fld>
            <a:endParaRPr lang="en-US" sz="1800" kern="0" dirty="0">
              <a:solidFill>
                <a:srgbClr val="FF0000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DE99CED-9E93-C4F1-EAF9-2EE17E33702B}"/>
              </a:ext>
            </a:extLst>
          </p:cNvPr>
          <p:cNvSpPr txBox="1"/>
          <p:nvPr/>
        </p:nvSpPr>
        <p:spPr>
          <a:xfrm>
            <a:off x="407368" y="476671"/>
            <a:ext cx="11161240" cy="75403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7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Characteristic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Nursing Process</a:t>
            </a:r>
          </a:p>
        </p:txBody>
      </p:sp>
    </p:spTree>
    <p:extLst>
      <p:ext uri="{BB962C8B-B14F-4D97-AF65-F5344CB8AC3E}">
        <p14:creationId xmlns:p14="http://schemas.microsoft.com/office/powerpoint/2010/main" val="2594326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2889448" y="116632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lvl="0">
              <a:defRPr/>
            </a:pPr>
            <a:endParaRPr lang="ar-IQ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latin typeface="Trebuchet MS"/>
              <a:cs typeface="Tahoma"/>
            </a:endParaRP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2495600" y="1406008"/>
            <a:ext cx="7992888" cy="484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r" rtl="1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r" rtl="1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r" rtl="1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l" rtl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1344" y="404665"/>
            <a:ext cx="11809312" cy="613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buClr>
                <a:srgbClr val="3891A7"/>
              </a:buClr>
              <a:buNone/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Gill Sans MT"/>
              </a:rPr>
              <a:t>2) Diagnosis:</a:t>
            </a:r>
            <a:endParaRPr lang="en-US" sz="2400" dirty="0">
              <a:solidFill>
                <a:sysClr val="windowText" lastClr="000000"/>
              </a:solidFill>
              <a:latin typeface="Gill Sans MT"/>
            </a:endParaRPr>
          </a:p>
          <a:p>
            <a:pPr eaLnBrk="1" hangingPunct="1">
              <a:buClr>
                <a:srgbClr val="3891A7"/>
              </a:buClr>
              <a:buNone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Gill Sans MT"/>
              </a:rPr>
              <a:t>   Ineffective breathing pattern related to accumulation of secretion as manifested by productive cough, rapid </a:t>
            </a:r>
          </a:p>
          <a:p>
            <a:pPr eaLnBrk="1" hangingPunct="1">
              <a:buClr>
                <a:srgbClr val="3891A7"/>
              </a:buClr>
              <a:buNone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Gill Sans MT"/>
              </a:rPr>
              <a:t>   respiration with difficulty.</a:t>
            </a:r>
            <a:endParaRPr lang="en-US" sz="2400" b="1" dirty="0">
              <a:solidFill>
                <a:sysClr val="windowText" lastClr="000000"/>
              </a:solidFill>
              <a:latin typeface="Gill Sans MT"/>
            </a:endParaRPr>
          </a:p>
          <a:p>
            <a:pPr eaLnBrk="1" hangingPunct="1">
              <a:buClr>
                <a:srgbClr val="3891A7"/>
              </a:buClr>
              <a:buNone/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Gill Sans MT"/>
              </a:rPr>
              <a:t>3) Planning:</a:t>
            </a:r>
            <a:endParaRPr lang="en-US" sz="2400" dirty="0">
              <a:solidFill>
                <a:sysClr val="windowText" lastClr="000000"/>
              </a:solidFill>
              <a:latin typeface="Gill Sans MT"/>
            </a:endParaRPr>
          </a:p>
          <a:p>
            <a:pPr eaLnBrk="1" hangingPunct="1">
              <a:buClr>
                <a:srgbClr val="3891A7"/>
              </a:buClr>
              <a:buNone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Gill Sans MT"/>
              </a:rPr>
              <a:t>Goal:</a:t>
            </a:r>
          </a:p>
          <a:p>
            <a:pPr eaLnBrk="1" hangingPunct="1">
              <a:buClr>
                <a:srgbClr val="3891A7"/>
              </a:buClr>
              <a:buNone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Gill Sans MT"/>
              </a:rPr>
              <a:t>The patient (S) will able to breath (V) normally (c) within 8 hours (T). </a:t>
            </a:r>
          </a:p>
          <a:p>
            <a:pPr eaLnBrk="1" hangingPunct="1">
              <a:buClr>
                <a:srgbClr val="3891A7"/>
              </a:buClr>
              <a:buNone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Gill Sans MT"/>
              </a:rPr>
              <a:t>Restore effective breathing pattern.</a:t>
            </a:r>
          </a:p>
          <a:p>
            <a:pPr eaLnBrk="1" hangingPunct="1">
              <a:buClr>
                <a:srgbClr val="3891A7"/>
              </a:buClr>
              <a:buNone/>
              <a:defRPr/>
            </a:pPr>
            <a:r>
              <a:rPr lang="en-US" sz="1800" b="1" dirty="0">
                <a:solidFill>
                  <a:sysClr val="windowText" lastClr="000000"/>
                </a:solidFill>
                <a:latin typeface="Gill Sans MT"/>
              </a:rPr>
              <a:t>Interventions: Deep breathing exercise. Increase fluid intake,</a:t>
            </a:r>
          </a:p>
          <a:p>
            <a:pPr eaLnBrk="1" hangingPunct="1">
              <a:buClr>
                <a:srgbClr val="3891A7"/>
              </a:buClr>
              <a:buNone/>
              <a:defRPr/>
            </a:pPr>
            <a:r>
              <a:rPr lang="en-US" sz="1800" b="1" dirty="0">
                <a:solidFill>
                  <a:sysClr val="windowText" lastClr="000000"/>
                </a:solidFill>
                <a:latin typeface="Gill Sans MT"/>
              </a:rPr>
              <a:t>Bronchodilator medications.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964954" y="6242538"/>
            <a:ext cx="2274046" cy="539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E479C30-B3A2-4E1F-B956-E1E50C75D1D8}" type="datetime1">
              <a:rPr lang="en-US" smtClean="0">
                <a:cs typeface="Arial" pitchFamily="34" charset="0"/>
              </a:rPr>
              <a:pPr/>
              <a:t>10/9/2022</a:t>
            </a:fld>
            <a:endParaRPr lang="en-US">
              <a:cs typeface="Arial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107679" y="6242538"/>
            <a:ext cx="487296" cy="53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3D3CA610-614D-4079-BDA0-1327A0D7D42B}" type="slidenum">
              <a:rPr lang="en-US" sz="1800" kern="0">
                <a:solidFill>
                  <a:sysClr val="window" lastClr="FFFFFF"/>
                </a:solidFill>
              </a:rPr>
              <a:pPr>
                <a:defRPr/>
              </a:pPr>
              <a:t>30</a:t>
            </a:fld>
            <a:endParaRPr lang="en-US" sz="1800" kern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44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2889448" y="116632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lvl="0">
              <a:defRPr/>
            </a:pPr>
            <a:endParaRPr lang="ar-IQ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latin typeface="Trebuchet MS"/>
              <a:cs typeface="Tahoma"/>
            </a:endParaRP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2495600" y="1406008"/>
            <a:ext cx="7992888" cy="484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r" rtl="1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r" rtl="1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r" rtl="1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l" rtl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63352" y="404664"/>
            <a:ext cx="11737303" cy="569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33400" indent="-533400" eaLnBrk="1" hangingPunct="1">
              <a:buClr>
                <a:srgbClr val="3891A7"/>
              </a:buClr>
              <a:buNone/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Gill Sans MT"/>
              </a:rPr>
              <a:t>4) Implementation</a:t>
            </a:r>
            <a:r>
              <a:rPr lang="en-US" sz="2400" dirty="0">
                <a:solidFill>
                  <a:sysClr val="windowText" lastClr="000000"/>
                </a:solidFill>
                <a:latin typeface="Gill Sans MT"/>
              </a:rPr>
              <a:t>:</a:t>
            </a:r>
          </a:p>
          <a:p>
            <a:pPr marL="914400" lvl="1" indent="-457200" eaLnBrk="1" hangingPunct="1">
              <a:buClr>
                <a:srgbClr val="3891A7"/>
              </a:buClr>
              <a:buNone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Gill Sans MT"/>
              </a:rPr>
              <a:t>Mrs. A agree to practice:</a:t>
            </a:r>
          </a:p>
          <a:p>
            <a:pPr marL="914400" lvl="1" indent="-457200" eaLnBrk="1" hangingPunct="1">
              <a:buClr>
                <a:srgbClr val="3891A7"/>
              </a:buClr>
              <a:buNone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Gill Sans MT"/>
              </a:rPr>
              <a:t>Deep breathing exercise q4hrs.</a:t>
            </a:r>
          </a:p>
          <a:p>
            <a:pPr marL="914400" lvl="1" indent="-457200" eaLnBrk="1" hangingPunct="1">
              <a:buClr>
                <a:srgbClr val="3891A7"/>
              </a:buClr>
              <a:buNone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Gill Sans MT"/>
              </a:rPr>
              <a:t>Increase the fluid intake.</a:t>
            </a:r>
          </a:p>
          <a:p>
            <a:pPr marL="914400" lvl="1" indent="-457200" eaLnBrk="1" hangingPunct="1">
              <a:buClr>
                <a:srgbClr val="3891A7"/>
              </a:buClr>
              <a:buNone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Gill Sans MT"/>
              </a:rPr>
              <a:t>Take bronchodilator medications.</a:t>
            </a:r>
            <a:endParaRPr lang="en-US" sz="2400" b="1" dirty="0">
              <a:solidFill>
                <a:sysClr val="windowText" lastClr="000000"/>
              </a:solidFill>
              <a:latin typeface="Gill Sans MT"/>
            </a:endParaRPr>
          </a:p>
          <a:p>
            <a:pPr marL="533400" indent="-533400" eaLnBrk="1" hangingPunct="1">
              <a:buClr>
                <a:srgbClr val="3891A7"/>
              </a:buClr>
              <a:buNone/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Gill Sans MT"/>
              </a:rPr>
              <a:t>5) Evaluation:</a:t>
            </a:r>
            <a:endParaRPr lang="en-US" sz="2400" dirty="0">
              <a:solidFill>
                <a:sysClr val="windowText" lastClr="000000"/>
              </a:solidFill>
              <a:latin typeface="Gill Sans MT"/>
            </a:endParaRPr>
          </a:p>
          <a:p>
            <a:pPr marL="533400" indent="-533400" eaLnBrk="1" hangingPunct="1">
              <a:buClr>
                <a:srgbClr val="3891A7"/>
              </a:buClr>
              <a:buNone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Gill Sans MT"/>
              </a:rPr>
              <a:t> (The goal not met) the nurse detects failure of the client to breath normally, the plan modify to reach normal breathing and then </a:t>
            </a:r>
            <a:r>
              <a:rPr lang="en-US" sz="2400" b="1" dirty="0">
                <a:solidFill>
                  <a:sysClr val="windowText" lastClr="000000"/>
                </a:solidFill>
                <a:latin typeface="Gill Sans MT"/>
              </a:rPr>
              <a:t>reevaluation.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5026065" y="6251630"/>
            <a:ext cx="2299609" cy="5301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989F5AB-74B7-43F5-B8D0-9C95EDD82E06}" type="datetime1">
              <a:rPr lang="en-US" smtClean="0">
                <a:cs typeface="Arial" pitchFamily="34" charset="0"/>
              </a:rPr>
              <a:pPr/>
              <a:t>10/9/2022</a:t>
            </a:fld>
            <a:endParaRPr lang="en-US">
              <a:cs typeface="Arial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188876" y="6251630"/>
            <a:ext cx="492773" cy="53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AF68ECC9-4349-498C-8DC9-1C9C650819F3}" type="slidenum">
              <a:rPr lang="en-US" sz="1800" kern="0">
                <a:solidFill>
                  <a:sysClr val="window" lastClr="FFFFFF"/>
                </a:solidFill>
              </a:rPr>
              <a:pPr>
                <a:defRPr/>
              </a:pPr>
              <a:t>31</a:t>
            </a:fld>
            <a:endParaRPr lang="en-US" sz="1800" kern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44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99172" y="1700808"/>
            <a:ext cx="6193656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rtl="0" eaLnBrk="0" hangingPunct="0">
              <a:tabLst>
                <a:tab pos="457200" algn="l"/>
              </a:tabLst>
            </a:pPr>
            <a:r>
              <a:rPr lang="en-US" sz="8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Thanks </a:t>
            </a:r>
          </a:p>
          <a:p>
            <a:pPr algn="ctr" rtl="0" eaLnBrk="0" hangingPunct="0">
              <a:tabLst>
                <a:tab pos="457200" algn="l"/>
              </a:tabLst>
            </a:pPr>
            <a:r>
              <a:rPr lang="en-US" sz="8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Listening</a:t>
            </a:r>
          </a:p>
          <a:p>
            <a:pPr algn="ctr" rtl="0" eaLnBrk="0" hangingPunct="0">
              <a:tabLst>
                <a:tab pos="457200" algn="l"/>
              </a:tabLst>
            </a:pPr>
            <a:endParaRPr lang="en-US" sz="4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69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2889448" y="116632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lvl="0">
              <a:defRPr/>
            </a:pPr>
            <a:endParaRPr lang="ar-IQ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latin typeface="Trebuchet MS"/>
              <a:cs typeface="Tahoma"/>
            </a:endParaRP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2495600" y="1406008"/>
            <a:ext cx="7992888" cy="484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r" rtl="1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r" rtl="1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r" rtl="1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l" rtl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87228D-D609-3BC2-3618-B04EF6027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796"/>
            <a:ext cx="12192000" cy="6680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3644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2889448" y="116632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lvl="0" algn="r" rtl="0">
              <a:defRPr/>
            </a:pPr>
            <a:endParaRPr lang="ar-IQ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latin typeface="Trebuchet MS"/>
              <a:cs typeface="Tahoma"/>
            </a:endParaRP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2495600" y="1406008"/>
            <a:ext cx="7992888" cy="484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r" rtl="1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r" rtl="1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r" rtl="1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l" rtl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79376" y="481128"/>
            <a:ext cx="11233248" cy="778504"/>
          </a:xfrm>
          <a:prstGeom prst="rect">
            <a:avLst/>
          </a:prstGeom>
          <a:ln w="38100">
            <a:solidFill>
              <a:schemeClr val="accent3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defRPr/>
            </a:pPr>
            <a:r>
              <a:rPr lang="en-US" sz="4000" b="1" dirty="0">
                <a:solidFill>
                  <a:srgbClr val="CC3399"/>
                </a:solidFill>
              </a:rPr>
              <a:t>    1- Assessment</a:t>
            </a:r>
            <a:endParaRPr lang="en-US" sz="4000" dirty="0">
              <a:solidFill>
                <a:srgbClr val="CC3399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1344" y="1259632"/>
            <a:ext cx="11881320" cy="54459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 algn="l" rtl="0">
              <a:buFont typeface="Wingdings 2"/>
              <a:buChar char=""/>
              <a:defRPr/>
            </a:pPr>
            <a:r>
              <a:rPr lang="en-US" dirty="0">
                <a:solidFill>
                  <a:srgbClr val="404040"/>
                </a:solidFill>
              </a:rPr>
              <a:t>The  first step in the nursing process that include </a:t>
            </a:r>
            <a:r>
              <a:rPr lang="en-US" dirty="0"/>
              <a:t>systematic collection of data through interview, observation, and examination to determine the patient’s health status as well as any actual or potential health problems</a:t>
            </a:r>
          </a:p>
          <a:p>
            <a:pPr marL="365760" indent="-283464" algn="l" rtl="0"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364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2495600" y="26300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lvl="0">
              <a:defRPr/>
            </a:pPr>
            <a:endParaRPr lang="ar-IQ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latin typeface="Trebuchet MS"/>
              <a:cs typeface="Tahoma"/>
            </a:endParaRP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2495600" y="1406008"/>
            <a:ext cx="7992888" cy="484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r" rtl="1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r" rtl="1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r" rtl="1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l" rtl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07368" y="148421"/>
            <a:ext cx="11017224" cy="80010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9pPr>
            <a:extLst/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Clr>
                <a:srgbClr val="000099"/>
              </a:buClr>
              <a:buNone/>
              <a:defRPr/>
            </a:pPr>
            <a:r>
              <a:rPr lang="en-US" sz="4400" b="1" dirty="0">
                <a:solidFill>
                  <a:sysClr val="windowText" lastClr="000000"/>
                </a:solidFill>
                <a:effectLst/>
                <a:latin typeface="Gill Sans MT"/>
              </a:rPr>
              <a:t>Types of assessment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82452" y="978969"/>
            <a:ext cx="11665296" cy="61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5125" indent="-282575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39763" indent="-236538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indent="-283464" fontAlgn="auto"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ysClr val="windowText" lastClr="000000"/>
                </a:solidFill>
                <a:latin typeface="Gill Sans MT"/>
                <a:cs typeface="+mj-cs"/>
              </a:rPr>
              <a:t>Data base assessment </a:t>
            </a:r>
            <a:r>
              <a:rPr lang="en-US" sz="2800" dirty="0">
                <a:solidFill>
                  <a:sysClr val="windowText" lastClr="000000"/>
                </a:solidFill>
                <a:latin typeface="Gill Sans MT"/>
                <a:cs typeface="+mj-cs"/>
              </a:rPr>
              <a:t>– </a:t>
            </a:r>
          </a:p>
          <a:p>
            <a:pPr marL="365760" indent="-283464" fontAlgn="auto">
              <a:spcAft>
                <a:spcPts val="0"/>
              </a:spcAft>
              <a:buClr>
                <a:srgbClr val="000099"/>
              </a:buClr>
              <a:buFont typeface="Wingdings 2"/>
              <a:buChar char="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Gill Sans MT"/>
                <a:cs typeface="+mj-cs"/>
              </a:rPr>
              <a:t>comprehensive information you gather on initial contact with the person to assess all aspects of health status.</a:t>
            </a:r>
          </a:p>
          <a:p>
            <a:pPr marL="365760" indent="-283464" fontAlgn="auto"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ysClr val="windowText" lastClr="000000"/>
                </a:solidFill>
                <a:latin typeface="Gill Sans MT"/>
                <a:cs typeface="+mj-cs"/>
              </a:rPr>
              <a:t>Focus assessment </a:t>
            </a:r>
            <a:r>
              <a:rPr lang="en-US" sz="2800" dirty="0">
                <a:solidFill>
                  <a:sysClr val="windowText" lastClr="000000"/>
                </a:solidFill>
                <a:latin typeface="Gill Sans MT"/>
                <a:cs typeface="+mj-cs"/>
              </a:rPr>
              <a:t>– </a:t>
            </a:r>
          </a:p>
          <a:p>
            <a:pPr marL="365760" indent="-283464" fontAlgn="auto">
              <a:spcAft>
                <a:spcPts val="0"/>
              </a:spcAft>
              <a:buClr>
                <a:srgbClr val="000099"/>
              </a:buClr>
              <a:buFont typeface="Wingdings 2"/>
              <a:buChar char="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Gill Sans MT"/>
                <a:cs typeface="+mj-cs"/>
              </a:rPr>
              <a:t> the data you gather to determine the </a:t>
            </a:r>
            <a:r>
              <a:rPr lang="ar-IQ" sz="2800" dirty="0">
                <a:solidFill>
                  <a:sysClr val="windowText" lastClr="000000"/>
                </a:solidFill>
                <a:latin typeface="Gill Sans MT"/>
                <a:cs typeface="+mj-cs"/>
              </a:rPr>
              <a:t> </a:t>
            </a:r>
            <a:r>
              <a:rPr lang="en-US" sz="2800" dirty="0">
                <a:solidFill>
                  <a:sysClr val="windowText" lastClr="000000"/>
                </a:solidFill>
                <a:latin typeface="Gill Sans MT"/>
                <a:cs typeface="+mj-cs"/>
              </a:rPr>
              <a:t>status of a       specific condition.</a:t>
            </a:r>
          </a:p>
          <a:p>
            <a:pPr marL="425196" lvl="0" indent="-342900" fontAlgn="auto"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Tx/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solidFill>
                  <a:sysClr val="windowText" lastClr="000000"/>
                </a:solidFill>
                <a:latin typeface="Gill Sans MT"/>
                <a:cs typeface="+mj-cs"/>
              </a:rPr>
              <a:t>Emergency assessment:  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Tx/>
              <a:buNone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Gill Sans MT"/>
                <a:cs typeface="+mj-cs"/>
              </a:rPr>
              <a:t> the data you gather to determine the threatening  status of a specific condition related to CAB system.</a:t>
            </a:r>
          </a:p>
          <a:p>
            <a:pPr marL="425196" indent="-342900" fontAlgn="auto"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Tx/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solidFill>
                  <a:sysClr val="windowText" lastClr="000000"/>
                </a:solidFill>
                <a:latin typeface="Gill Sans MT"/>
                <a:cs typeface="+mj-cs"/>
              </a:rPr>
              <a:t>Ongoing assessment or (follow-up )</a:t>
            </a:r>
          </a:p>
          <a:p>
            <a:pPr marL="365760" lvl="0" indent="-283464" fontAlgn="auto"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Tx/>
              <a:buNone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Gill Sans MT"/>
                <a:cs typeface="+mj-cs"/>
              </a:rPr>
              <a:t>Data gathering extended to the client  discharge to maintain his health condition  </a:t>
            </a:r>
            <a:endParaRPr lang="ar-IQ" sz="2800" dirty="0">
              <a:solidFill>
                <a:sysClr val="windowText" lastClr="000000"/>
              </a:solidFill>
              <a:latin typeface="Gill Sans MT"/>
              <a:cs typeface="+mj-cs"/>
            </a:endParaRPr>
          </a:p>
          <a:p>
            <a:pPr marL="0" indent="0" fontAlgn="auto">
              <a:spcAft>
                <a:spcPts val="0"/>
              </a:spcAft>
              <a:buClr>
                <a:srgbClr val="000099"/>
              </a:buClr>
              <a:buNone/>
              <a:defRPr/>
            </a:pPr>
            <a:endParaRPr lang="en-US" sz="2400" dirty="0">
              <a:solidFill>
                <a:sysClr val="windowText" lastClr="000000"/>
              </a:solidFill>
              <a:latin typeface="Gill Sans M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364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2495600" y="1406008"/>
            <a:ext cx="7992888" cy="484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r" rtl="1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r" rtl="1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r" rtl="1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l" rtl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7868" y="1406008"/>
            <a:ext cx="11486764" cy="484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65125" indent="-282575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39763" indent="-236538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Font typeface="Wingdings 2"/>
              <a:buChar char="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 </a:t>
            </a:r>
            <a:r>
              <a:rPr lang="en-US" sz="2800" dirty="0">
                <a:solidFill>
                  <a:sysClr val="windowText" lastClr="000000"/>
                </a:solidFill>
                <a:latin typeface="Gill Sans MT"/>
              </a:rPr>
              <a:t>Is the process of gathering information about client health status.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Font typeface="Wingdings 2"/>
              <a:buChar char="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Gill Sans MT"/>
              </a:rPr>
              <a:t>The collection of patient data is vital steps in nursing process because the remaining steps depend on these steps.</a:t>
            </a:r>
            <a:endParaRPr lang="en-US" sz="2800" b="1" u="sng" dirty="0">
              <a:solidFill>
                <a:sysClr val="windowText" lastClr="000000"/>
              </a:solidFill>
              <a:latin typeface="Gill Sans MT"/>
            </a:endParaRP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None/>
              <a:defRPr/>
            </a:pPr>
            <a:r>
              <a:rPr lang="en-US" sz="2800" b="1" dirty="0">
                <a:solidFill>
                  <a:sysClr val="windowText" lastClr="000000"/>
                </a:solidFill>
                <a:latin typeface="Gill Sans MT"/>
              </a:rPr>
              <a:t>    </a:t>
            </a:r>
            <a:r>
              <a:rPr lang="en-US" sz="2800" b="1" u="sng" dirty="0">
                <a:solidFill>
                  <a:sysClr val="windowText" lastClr="000000"/>
                </a:solidFill>
                <a:latin typeface="Gill Sans MT"/>
              </a:rPr>
              <a:t>Characteristic of data:</a:t>
            </a:r>
            <a:r>
              <a:rPr lang="en-US" sz="2800" dirty="0">
                <a:solidFill>
                  <a:sysClr val="windowText" lastClr="000000"/>
                </a:solidFill>
                <a:latin typeface="Gill Sans MT"/>
              </a:rPr>
              <a:t> 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Font typeface="Wingdings 2"/>
              <a:buChar char="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Gill Sans MT"/>
              </a:rPr>
              <a:t>Complete. 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Font typeface="Wingdings 2"/>
              <a:buChar char="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Gill Sans MT"/>
              </a:rPr>
              <a:t>Accurate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Clr>
                <a:srgbClr val="3891A7"/>
              </a:buClr>
              <a:buFont typeface="Wingdings 2"/>
              <a:buChar char="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Gill Sans MT"/>
              </a:rPr>
              <a:t>Relevant.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DC1787E-B150-15BE-898D-B04EA5760E61}"/>
              </a:ext>
            </a:extLst>
          </p:cNvPr>
          <p:cNvSpPr txBox="1"/>
          <p:nvPr/>
        </p:nvSpPr>
        <p:spPr>
          <a:xfrm>
            <a:off x="297868" y="332656"/>
            <a:ext cx="1127074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 </a:t>
            </a:r>
          </a:p>
        </p:txBody>
      </p:sp>
    </p:spTree>
    <p:extLst>
      <p:ext uri="{BB962C8B-B14F-4D97-AF65-F5344CB8AC3E}">
        <p14:creationId xmlns:p14="http://schemas.microsoft.com/office/powerpoint/2010/main" val="673644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2889448" y="116632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lvl="0">
              <a:defRPr/>
            </a:pPr>
            <a:endParaRPr lang="ar-IQ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latin typeface="Trebuchet MS"/>
              <a:cs typeface="Tahoma"/>
            </a:endParaRP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2495600" y="1406008"/>
            <a:ext cx="7992888" cy="484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r" rtl="1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r" rtl="1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r" rtl="1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l" rtl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35360" y="863198"/>
            <a:ext cx="11521280" cy="5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39763" indent="-236538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Sources of Data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0988" marR="0" lvl="0" indent="-2809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Primary source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Client</a:t>
            </a:r>
          </a:p>
          <a:p>
            <a:pPr marL="280988" marR="0" lvl="0" indent="-2809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Secondary source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Client’s family, reports, test results, information in current and past medical records.</a:t>
            </a:r>
          </a:p>
          <a:p>
            <a:pPr marL="365760" indent="-283464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Char char=""/>
              <a:defRPr/>
            </a:pPr>
            <a:r>
              <a:rPr lang="en-US" sz="2800" b="1" dirty="0">
                <a:solidFill>
                  <a:srgbClr val="C00000"/>
                </a:solidFill>
                <a:latin typeface="Calibri"/>
                <a:cs typeface="+mn-cs"/>
              </a:rPr>
              <a:t> Types of data</a:t>
            </a:r>
            <a:endParaRPr lang="ar-IQ" sz="2400" b="1" dirty="0">
              <a:solidFill>
                <a:sysClr val="windowText" lastClr="000000"/>
              </a:solidFill>
              <a:latin typeface="Gill Sans MT"/>
            </a:endParaRPr>
          </a:p>
          <a:p>
            <a:pPr>
              <a:lnSpc>
                <a:spcPct val="90000"/>
              </a:lnSpc>
              <a:buClr>
                <a:srgbClr val="3891A7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Gill Sans MT"/>
              </a:rPr>
              <a:t>Subjective data</a:t>
            </a:r>
            <a:r>
              <a:rPr lang="en-US" sz="2400" dirty="0">
                <a:solidFill>
                  <a:sysClr val="windowText" lastClr="000000"/>
                </a:solidFill>
                <a:latin typeface="Gill Sans MT"/>
              </a:rPr>
              <a:t>: (symptoms, covert data), the client only client can be described. Such as itching, pain, feeling, I feel weak all over.</a:t>
            </a:r>
          </a:p>
          <a:p>
            <a:pPr>
              <a:lnSpc>
                <a:spcPct val="90000"/>
              </a:lnSpc>
              <a:buClr>
                <a:srgbClr val="3891A7"/>
              </a:buClr>
              <a:buNone/>
              <a:defRPr/>
            </a:pPr>
            <a:endParaRPr lang="en-US" sz="2400" b="1" dirty="0">
              <a:solidFill>
                <a:sysClr val="windowText" lastClr="000000"/>
              </a:solidFill>
              <a:latin typeface="Gill Sans MT"/>
            </a:endParaRPr>
          </a:p>
          <a:p>
            <a:pPr>
              <a:lnSpc>
                <a:spcPct val="90000"/>
              </a:lnSpc>
              <a:buClr>
                <a:srgbClr val="3891A7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Gill Sans MT"/>
              </a:rPr>
              <a:t>Objective data</a:t>
            </a:r>
            <a:r>
              <a:rPr lang="en-US" sz="2400" dirty="0">
                <a:solidFill>
                  <a:sysClr val="windowText" lastClr="000000"/>
                </a:solidFill>
                <a:latin typeface="Gill Sans MT"/>
              </a:rPr>
              <a:t>: referred to as (signs or overt data) are detectable by observe or can be measured, it can be seen, heard. </a:t>
            </a:r>
          </a:p>
          <a:p>
            <a:pPr>
              <a:lnSpc>
                <a:spcPct val="90000"/>
              </a:lnSpc>
              <a:buClr>
                <a:srgbClr val="3891A7"/>
              </a:buClr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Gill Sans MT"/>
              </a:rPr>
              <a:t>  Example Blood pressure reading, pulse, redness, cyanosis.</a:t>
            </a:r>
          </a:p>
          <a:p>
            <a:pPr>
              <a:lnSpc>
                <a:spcPct val="90000"/>
              </a:lnSpc>
              <a:buClr>
                <a:srgbClr val="3891A7"/>
              </a:buClr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Gill Sans MT"/>
              </a:rPr>
              <a:t> Blood pressure: 90/ 50 mmHg.</a:t>
            </a:r>
            <a:r>
              <a:rPr lang="en-US" dirty="0">
                <a:solidFill>
                  <a:sysClr val="windowText" lastClr="000000"/>
                </a:solidFill>
                <a:latin typeface="Gill Sans MT"/>
              </a:rPr>
              <a:t> </a:t>
            </a:r>
            <a:endParaRPr lang="en-US" b="1" u="sng" dirty="0">
              <a:solidFill>
                <a:sysClr val="windowText" lastClr="000000"/>
              </a:solidFill>
              <a:latin typeface="Gill Sans MT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1ECE18F-F2E5-D549-4665-AD16ECCB0D56}"/>
              </a:ext>
            </a:extLst>
          </p:cNvPr>
          <p:cNvSpPr txBox="1"/>
          <p:nvPr/>
        </p:nvSpPr>
        <p:spPr>
          <a:xfrm>
            <a:off x="335360" y="147601"/>
            <a:ext cx="1127074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 </a:t>
            </a:r>
          </a:p>
        </p:txBody>
      </p:sp>
    </p:spTree>
    <p:extLst>
      <p:ext uri="{BB962C8B-B14F-4D97-AF65-F5344CB8AC3E}">
        <p14:creationId xmlns:p14="http://schemas.microsoft.com/office/powerpoint/2010/main" val="673644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sz="4000" dirty="0"/>
              <a:t>Methods of Data Collection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5400" y="1524000"/>
            <a:ext cx="5127885" cy="44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514335" indent="-514335">
              <a:lnSpc>
                <a:spcPct val="90000"/>
              </a:lnSpc>
              <a:spcBef>
                <a:spcPts val="1001"/>
              </a:spcBef>
              <a:spcAft>
                <a:spcPts val="1200"/>
              </a:spcAft>
              <a:buClr>
                <a:srgbClr val="008272"/>
              </a:buClr>
              <a:buSzPct val="100000"/>
              <a:buFont typeface="+mj-lt"/>
              <a:buAutoNum type="arabicPeriod"/>
            </a:pPr>
            <a:r>
              <a:rPr lang="en-US" altLang="en-US" sz="3200" dirty="0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Observation</a:t>
            </a:r>
          </a:p>
          <a:p>
            <a:pPr lvl="1"/>
            <a:r>
              <a:rPr lang="en-US" altLang="en-US" kern="0" dirty="0">
                <a:solidFill>
                  <a:srgbClr val="404040"/>
                </a:solidFill>
                <a:latin typeface="+mn-lt"/>
              </a:rPr>
              <a:t>Notes the </a:t>
            </a: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general appearance </a:t>
            </a:r>
            <a:r>
              <a:rPr lang="en-US" altLang="en-US" kern="0" dirty="0">
                <a:solidFill>
                  <a:srgbClr val="404040"/>
                </a:solidFill>
                <a:latin typeface="+mn-lt"/>
              </a:rPr>
              <a:t>and </a:t>
            </a: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behavior</a:t>
            </a:r>
            <a:r>
              <a:rPr lang="en-US" altLang="en-US" kern="0" dirty="0">
                <a:solidFill>
                  <a:srgbClr val="404040"/>
                </a:solidFill>
                <a:latin typeface="+mn-lt"/>
              </a:rPr>
              <a:t> of the client</a:t>
            </a:r>
          </a:p>
          <a:p>
            <a:pPr lvl="1"/>
            <a:r>
              <a:rPr lang="en-US" altLang="en-US" kern="0" dirty="0">
                <a:solidFill>
                  <a:srgbClr val="404040"/>
                </a:solidFill>
                <a:latin typeface="+mn-lt"/>
              </a:rPr>
              <a:t>Helps to determine the </a:t>
            </a: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client’s status</a:t>
            </a:r>
            <a:r>
              <a:rPr lang="en-US" altLang="en-US" kern="0" dirty="0">
                <a:solidFill>
                  <a:srgbClr val="404040"/>
                </a:solidFill>
                <a:latin typeface="+mn-lt"/>
              </a:rPr>
              <a:t>, both </a:t>
            </a: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physical</a:t>
            </a:r>
            <a:r>
              <a:rPr lang="en-US" altLang="en-US" kern="0" dirty="0">
                <a:solidFill>
                  <a:srgbClr val="404040"/>
                </a:solidFill>
                <a:latin typeface="+mn-lt"/>
              </a:rPr>
              <a:t> and </a:t>
            </a:r>
            <a:r>
              <a:rPr lang="en-US" altLang="en-US" kern="0" dirty="0">
                <a:solidFill>
                  <a:srgbClr val="00827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mental</a:t>
            </a:r>
            <a:r>
              <a:rPr lang="en-US" altLang="en-US" kern="0" dirty="0">
                <a:solidFill>
                  <a:srgbClr val="404040"/>
                </a:solidFill>
                <a:latin typeface="+mn-lt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4739" y="1523998"/>
            <a:ext cx="5127885" cy="2553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35" indent="-514335" algn="l" rtl="0">
              <a:lnSpc>
                <a:spcPct val="90000"/>
              </a:lnSpc>
              <a:spcBef>
                <a:spcPts val="1001"/>
              </a:spcBef>
              <a:spcAft>
                <a:spcPts val="1200"/>
              </a:spcAft>
              <a:buClr>
                <a:srgbClr val="008272"/>
              </a:buClr>
              <a:buSzPct val="100000"/>
              <a:buFont typeface="+mj-lt"/>
              <a:buAutoNum type="arabicPeriod" startAt="2"/>
            </a:pPr>
            <a:r>
              <a:rPr lang="en-US" altLang="en-US" sz="3200" dirty="0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Interview</a:t>
            </a:r>
          </a:p>
          <a:p>
            <a:pPr marL="742928" lvl="1" indent="-285742" algn="l" rtl="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altLang="en-US" sz="2400" kern="0" dirty="0">
                <a:solidFill>
                  <a:srgbClr val="404040"/>
                </a:solidFill>
                <a:cs typeface="Times New Roman" pitchFamily="18" charset="0"/>
              </a:rPr>
              <a:t>Preparation</a:t>
            </a:r>
          </a:p>
          <a:p>
            <a:pPr marL="742928" lvl="1" indent="-285742" algn="l" rtl="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altLang="en-US" sz="1801" kern="0" dirty="0">
                <a:solidFill>
                  <a:srgbClr val="404040"/>
                </a:solidFill>
              </a:rPr>
              <a:t>Stages</a:t>
            </a:r>
          </a:p>
          <a:p>
            <a:pPr marL="1142965" lvl="2" indent="-228593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000" kern="0" dirty="0">
                <a:solidFill>
                  <a:srgbClr val="404040"/>
                </a:solidFill>
                <a:cs typeface="Times New Roman" pitchFamily="18" charset="0"/>
              </a:rPr>
              <a:t>Introduction</a:t>
            </a:r>
          </a:p>
          <a:p>
            <a:pPr marL="1142965" lvl="2" indent="-228593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1801" kern="0" dirty="0">
                <a:solidFill>
                  <a:srgbClr val="404040"/>
                </a:solidFill>
              </a:rPr>
              <a:t>Working</a:t>
            </a:r>
          </a:p>
          <a:p>
            <a:pPr marL="1142965" lvl="2" indent="-228593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1801" kern="0" dirty="0">
                <a:solidFill>
                  <a:srgbClr val="404040"/>
                </a:solidFill>
              </a:rPr>
              <a:t>Closure</a:t>
            </a:r>
          </a:p>
        </p:txBody>
      </p:sp>
    </p:spTree>
    <p:extLst>
      <p:ext uri="{BB962C8B-B14F-4D97-AF65-F5344CB8AC3E}">
        <p14:creationId xmlns:p14="http://schemas.microsoft.com/office/powerpoint/2010/main" val="195815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6942</TotalTime>
  <Words>1472</Words>
  <Application>Microsoft Office PowerPoint</Application>
  <PresentationFormat>Widescreen</PresentationFormat>
  <Paragraphs>283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Arial</vt:lpstr>
      <vt:lpstr>Calibri</vt:lpstr>
      <vt:lpstr>Calibri Light</vt:lpstr>
      <vt:lpstr>font0000000021172de5</vt:lpstr>
      <vt:lpstr>Gill Sans MT</vt:lpstr>
      <vt:lpstr>Segoe UI</vt:lpstr>
      <vt:lpstr>Segoe UI Light</vt:lpstr>
      <vt:lpstr>Segoe UI Semibold</vt:lpstr>
      <vt:lpstr>Tahoma</vt:lpstr>
      <vt:lpstr>Times New Roman</vt:lpstr>
      <vt:lpstr>Trebuchet MS</vt:lpstr>
      <vt:lpstr>Verdana</vt:lpstr>
      <vt:lpstr>Wingdings</vt:lpstr>
      <vt:lpstr>Wingdings 2</vt:lpstr>
      <vt:lpstr>نسق Office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Methods of Data Collection</vt:lpstr>
      <vt:lpstr>Methods of Data Collection</vt:lpstr>
      <vt:lpstr>Subjective Data</vt:lpstr>
      <vt:lpstr>Subjective Data</vt:lpstr>
      <vt:lpstr>Subjective Data</vt:lpstr>
      <vt:lpstr>Subjective Data</vt:lpstr>
      <vt:lpstr>Subjective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Corporate Edition</dc:creator>
  <cp:lastModifiedBy>f</cp:lastModifiedBy>
  <cp:revision>247</cp:revision>
  <dcterms:created xsi:type="dcterms:W3CDTF">2020-02-11T06:19:04Z</dcterms:created>
  <dcterms:modified xsi:type="dcterms:W3CDTF">2022-10-09T17:28:37Z</dcterms:modified>
</cp:coreProperties>
</file>