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313"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295" r:id="rId1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412" autoAdjust="0"/>
    <p:restoredTop sz="96619" autoAdjust="0"/>
  </p:normalViewPr>
  <p:slideViewPr>
    <p:cSldViewPr>
      <p:cViewPr varScale="1">
        <p:scale>
          <a:sx n="69" d="100"/>
          <a:sy n="69" d="100"/>
        </p:scale>
        <p:origin x="73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20CB26F-F67A-4510-815E-0976F68F2D7D}" type="datetimeFigureOut">
              <a:rPr lang="en-US" smtClean="0"/>
              <a:t>10/23/2022</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12A8C12-4675-43CB-9840-AF206252C456}" type="slidenum">
              <a:rPr lang="en-US" smtClean="0"/>
              <a:t>‹#›</a:t>
            </a:fld>
            <a:endParaRPr lang="en-US"/>
          </a:p>
        </p:txBody>
      </p:sp>
    </p:spTree>
    <p:extLst>
      <p:ext uri="{BB962C8B-B14F-4D97-AF65-F5344CB8AC3E}">
        <p14:creationId xmlns:p14="http://schemas.microsoft.com/office/powerpoint/2010/main" val="4227677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82FCF92-7D21-4CC7-B73C-10808A4564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0860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28/03/1444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80141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28/03/1444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85674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28/03/1444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26787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28/03/1444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8355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28/03/1444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399256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28/03/1444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306127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3D77D64-1F17-4AD8-A124-B721A3A2894E}" type="datetimeFigureOut">
              <a:rPr lang="ar-SA" smtClean="0"/>
              <a:t>28/03/1444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213358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C3D77D64-1F17-4AD8-A124-B721A3A2894E}" type="datetimeFigureOut">
              <a:rPr lang="ar-SA" smtClean="0"/>
              <a:t>28/03/1444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418451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3D77D64-1F17-4AD8-A124-B721A3A2894E}" type="datetimeFigureOut">
              <a:rPr lang="ar-SA" smtClean="0"/>
              <a:t>28/03/1444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04249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28/03/1444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09361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28/03/1444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40949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D77D64-1F17-4AD8-A124-B721A3A2894E}" type="datetimeFigureOut">
              <a:rPr lang="ar-SA" smtClean="0"/>
              <a:t>28/03/1444</a:t>
            </a:fld>
            <a:endParaRPr lang="ar-SA"/>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AEAE10-05FB-4600-83FD-CF178F304B91}" type="slidenum">
              <a:rPr lang="ar-SA" smtClean="0"/>
              <a:t>‹#›</a:t>
            </a:fld>
            <a:endParaRPr lang="ar-SA"/>
          </a:p>
        </p:txBody>
      </p:sp>
    </p:spTree>
    <p:extLst>
      <p:ext uri="{BB962C8B-B14F-4D97-AF65-F5344CB8AC3E}">
        <p14:creationId xmlns:p14="http://schemas.microsoft.com/office/powerpoint/2010/main" val="531431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207568" y="476672"/>
            <a:ext cx="8352928" cy="54006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defRPr/>
            </a:pPr>
            <a:endParaRPr lang="en-US" sz="72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2"/>
          <p:cNvSpPr txBox="1">
            <a:spLocks noChangeArrowheads="1"/>
          </p:cNvSpPr>
          <p:nvPr/>
        </p:nvSpPr>
        <p:spPr>
          <a:xfrm>
            <a:off x="1929014" y="209906"/>
            <a:ext cx="8352928" cy="6192688"/>
          </a:xfrm>
          <a:prstGeom prst="rect">
            <a:avLst/>
          </a:prstGeom>
        </p:spPr>
        <p:txBody>
          <a:bodyPr vert="horz" lIns="91440" tIns="45720" rIns="91440" bIns="45720" rtlCol="1" anchor="ctr">
            <a:normAutofit fontScale="62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defRPr/>
            </a:pPr>
            <a:r>
              <a:rPr lang="en-US" sz="4500" b="1" dirty="0">
                <a:solidFill>
                  <a:prstClr val="black"/>
                </a:solidFill>
                <a:latin typeface="Times New Roman" pitchFamily="18" charset="0"/>
                <a:cs typeface="Times New Roman" pitchFamily="18" charset="0"/>
              </a:rPr>
              <a:t>Lecture #3</a:t>
            </a:r>
          </a:p>
          <a:p>
            <a:pPr rtl="0">
              <a:defRPr/>
            </a:pPr>
            <a:r>
              <a:rPr lang="en-US" sz="4500" b="1" dirty="0">
                <a:solidFill>
                  <a:prstClr val="black"/>
                </a:solidFill>
                <a:latin typeface="Times New Roman" pitchFamily="18" charset="0"/>
                <a:cs typeface="Times New Roman" pitchFamily="18" charset="0"/>
              </a:rPr>
              <a:t>First semester </a:t>
            </a:r>
          </a:p>
          <a:p>
            <a:pPr rtl="0">
              <a:defRPr/>
            </a:pPr>
            <a:endParaRPr lang="en-US" sz="40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5800" b="1" dirty="0">
              <a:effectLst>
                <a:outerShdw blurRad="50000" dist="30000" dir="5400000" algn="tl" rotWithShape="0">
                  <a:srgbClr val="000000">
                    <a:alpha val="30000"/>
                  </a:srgbClr>
                </a:outerShdw>
              </a:effectLst>
              <a:latin typeface="Gill Sans MT"/>
              <a:cs typeface="Arial" pitchFamily="34" charset="0"/>
            </a:endParaRPr>
          </a:p>
          <a:p>
            <a:pPr rtl="0">
              <a:spcBef>
                <a:spcPts val="0"/>
              </a:spcBef>
              <a:defRPr/>
            </a:pPr>
            <a:r>
              <a:rPr lang="en-US" sz="9600" b="1" u="sng" dirty="0">
                <a:solidFill>
                  <a:prstClr val="black"/>
                </a:solidFill>
                <a:latin typeface="Times New Roman" pitchFamily="18" charset="0"/>
                <a:ea typeface="+mn-ea"/>
                <a:cs typeface="Times New Roman" pitchFamily="18" charset="0"/>
              </a:rPr>
              <a:t>Appendicitis</a:t>
            </a:r>
          </a:p>
          <a:p>
            <a:pPr rtl="0">
              <a:defRPr/>
            </a:pPr>
            <a:r>
              <a:rPr lang="en-US" sz="5800" b="1" dirty="0">
                <a:effectLst>
                  <a:outerShdw blurRad="50000" dist="30000" dir="5400000" algn="tl" rotWithShape="0">
                    <a:srgbClr val="000000">
                      <a:alpha val="30000"/>
                    </a:srgbClr>
                  </a:outerShdw>
                </a:effectLst>
                <a:latin typeface="Gill Sans MT"/>
                <a:cs typeface="Arial" pitchFamily="34" charset="0"/>
              </a:rPr>
              <a:t/>
            </a:r>
            <a:br>
              <a:rPr lang="en-US" sz="5800" b="1" dirty="0">
                <a:effectLst>
                  <a:outerShdw blurRad="50000" dist="30000" dir="5400000" algn="tl" rotWithShape="0">
                    <a:srgbClr val="000000">
                      <a:alpha val="30000"/>
                    </a:srgbClr>
                  </a:outerShdw>
                </a:effectLst>
                <a:latin typeface="Gill Sans MT"/>
                <a:cs typeface="Arial" pitchFamily="34" charset="0"/>
              </a:rPr>
            </a:br>
            <a:r>
              <a:rPr lang="en-US" sz="5800" b="1" dirty="0">
                <a:effectLst>
                  <a:outerShdw blurRad="50000" dist="30000" dir="5400000" algn="tl" rotWithShape="0">
                    <a:srgbClr val="000000">
                      <a:alpha val="30000"/>
                    </a:srgbClr>
                  </a:outerShdw>
                </a:effectLst>
                <a:latin typeface="Gill Sans MT"/>
                <a:cs typeface="Arial" pitchFamily="34" charset="0"/>
              </a:rPr>
              <a:t/>
            </a:r>
            <a:br>
              <a:rPr lang="en-US" sz="5800" b="1" dirty="0">
                <a:effectLst>
                  <a:outerShdw blurRad="50000" dist="30000" dir="5400000" algn="tl" rotWithShape="0">
                    <a:srgbClr val="000000">
                      <a:alpha val="30000"/>
                    </a:srgbClr>
                  </a:outerShdw>
                </a:effectLst>
                <a:latin typeface="Gill Sans MT"/>
                <a:cs typeface="Arial" pitchFamily="34" charset="0"/>
              </a:rPr>
            </a:br>
            <a:endParaRPr lang="en-US" sz="3500" b="1" dirty="0">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1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1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1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3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r>
              <a:rPr lang="en-US" sz="4500" b="1" dirty="0">
                <a:solidFill>
                  <a:prstClr val="black"/>
                </a:solidFill>
                <a:latin typeface="Times New Roman" pitchFamily="18" charset="0"/>
                <a:cs typeface="Times New Roman" pitchFamily="18" charset="0"/>
              </a:rPr>
              <a:t>University College</a:t>
            </a:r>
            <a:br>
              <a:rPr lang="en-US" sz="4500" b="1" dirty="0">
                <a:solidFill>
                  <a:prstClr val="black"/>
                </a:solidFill>
                <a:latin typeface="Times New Roman" pitchFamily="18" charset="0"/>
                <a:cs typeface="Times New Roman" pitchFamily="18" charset="0"/>
              </a:rPr>
            </a:br>
            <a:r>
              <a:rPr lang="en-US" sz="3800" b="1" dirty="0">
                <a:solidFill>
                  <a:prstClr val="black"/>
                </a:solidFill>
                <a:latin typeface="Times New Roman" pitchFamily="18" charset="0"/>
                <a:cs typeface="Times New Roman" pitchFamily="18" charset="0"/>
              </a:rPr>
              <a:t>Department of  Nursing</a:t>
            </a:r>
          </a:p>
          <a:p>
            <a:pPr rtl="0">
              <a:defRPr/>
            </a:pPr>
            <a:endPar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800" b="1" baseline="300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nd </a:t>
            </a:r>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Class</a:t>
            </a:r>
          </a:p>
          <a:p>
            <a:pPr rtl="0">
              <a:defRPr/>
            </a:pPr>
            <a:r>
              <a:rPr lang="en-US" sz="3600" b="1" dirty="0">
                <a:solidFill>
                  <a:srgbClr val="00B050"/>
                </a:solidFill>
                <a:effectLst>
                  <a:outerShdw blurRad="38100" dist="38100" dir="2700000" algn="tl">
                    <a:srgbClr val="000000">
                      <a:alpha val="43137"/>
                    </a:srgbClr>
                  </a:outerShdw>
                </a:effectLst>
              </a:rPr>
              <a:t>Adult Nursing </a:t>
            </a:r>
          </a:p>
          <a:p>
            <a:pPr rtl="0">
              <a:defRPr/>
            </a:pPr>
            <a:endParaRPr lang="en-US" sz="24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25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10</a:t>
            </a:fld>
            <a:endParaRPr lang="en-US" sz="1800" kern="0">
              <a:solidFill>
                <a:sysClr val="window" lastClr="FFFFFF"/>
              </a:solidFill>
            </a:endParaRPr>
          </a:p>
        </p:txBody>
      </p:sp>
      <p:sp>
        <p:nvSpPr>
          <p:cNvPr id="8" name="عنوان 1"/>
          <p:cNvSpPr txBox="1">
            <a:spLocks/>
          </p:cNvSpPr>
          <p:nvPr/>
        </p:nvSpPr>
        <p:spPr>
          <a:xfrm>
            <a:off x="263352" y="274638"/>
            <a:ext cx="11665296" cy="984994"/>
          </a:xfrm>
          <a:prstGeom prst="rect">
            <a:avLst/>
          </a:prstGeom>
          <a:ln>
            <a:solidFill>
              <a:schemeClr val="accent1"/>
            </a:solidFill>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b="1" u="sng" dirty="0">
                <a:latin typeface="Times New Roman"/>
                <a:ea typeface="Times New Roman"/>
              </a:rPr>
              <a:t>Management </a:t>
            </a:r>
            <a:endParaRPr lang="en-US" dirty="0"/>
          </a:p>
        </p:txBody>
      </p:sp>
      <p:sp>
        <p:nvSpPr>
          <p:cNvPr id="10" name="عنصر نائب للمحتوى 2"/>
          <p:cNvSpPr txBox="1">
            <a:spLocks/>
          </p:cNvSpPr>
          <p:nvPr/>
        </p:nvSpPr>
        <p:spPr>
          <a:xfrm>
            <a:off x="263352" y="1259633"/>
            <a:ext cx="11665296" cy="4866531"/>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r>
              <a:rPr lang="en-US" b="1" u="sng" dirty="0">
                <a:latin typeface="Times New Roman"/>
                <a:ea typeface="Times New Roman"/>
              </a:rPr>
              <a:t>Surgery </a:t>
            </a:r>
            <a:endParaRPr lang="en-US" sz="2800" dirty="0">
              <a:latin typeface="Times New Roman"/>
              <a:ea typeface="Times New Roman"/>
            </a:endParaRPr>
          </a:p>
          <a:p>
            <a:pPr algn="l" rtl="0">
              <a:buFont typeface="+mj-lt"/>
              <a:buAutoNum type="alphaLcParenR"/>
              <a:tabLst>
                <a:tab pos="457200" algn="l"/>
              </a:tabLst>
            </a:pPr>
            <a:r>
              <a:rPr lang="en-US" dirty="0">
                <a:latin typeface="Times New Roman"/>
                <a:ea typeface="Times New Roman"/>
              </a:rPr>
              <a:t>Simple appendectomy or laparoscopic appendectomy. </a:t>
            </a:r>
            <a:endParaRPr lang="en-US" sz="2800" dirty="0">
              <a:latin typeface="Times New Roman"/>
              <a:ea typeface="Times New Roman"/>
            </a:endParaRPr>
          </a:p>
          <a:p>
            <a:pPr algn="l" rtl="0">
              <a:buFont typeface="+mj-lt"/>
              <a:buAutoNum type="alphaLcParenR"/>
              <a:tabLst>
                <a:tab pos="457200" algn="l"/>
              </a:tabLst>
            </a:pPr>
            <a:r>
              <a:rPr lang="en-US" dirty="0">
                <a:latin typeface="Times New Roman"/>
                <a:ea typeface="Times New Roman"/>
              </a:rPr>
              <a:t>Preoperatively maintain bed rest, NPO status, IV hydration, possible antibiotic prophylaxis, and analgesia. </a:t>
            </a:r>
            <a:endParaRPr lang="en-US" sz="2800" dirty="0">
              <a:latin typeface="Times New Roman"/>
              <a:ea typeface="Times New Roman"/>
            </a:endParaRPr>
          </a:p>
          <a:p>
            <a:pPr algn="l" rtl="0"/>
            <a:r>
              <a:rPr lang="en-US" b="1" u="sng" dirty="0">
                <a:solidFill>
                  <a:prstClr val="black"/>
                </a:solidFill>
                <a:latin typeface="Times New Roman"/>
                <a:ea typeface="Times New Roman"/>
              </a:rPr>
              <a:t>Complications </a:t>
            </a:r>
            <a:endParaRPr lang="en-US" sz="2800" dirty="0">
              <a:solidFill>
                <a:prstClr val="black"/>
              </a:solidFill>
              <a:latin typeface="Times New Roman"/>
              <a:ea typeface="Times New Roman"/>
            </a:endParaRPr>
          </a:p>
          <a:p>
            <a:pPr lvl="1" algn="l" rtl="0">
              <a:buFont typeface="+mj-lt"/>
              <a:buAutoNum type="arabicParenR"/>
              <a:tabLst>
                <a:tab pos="457200" algn="l"/>
              </a:tabLst>
            </a:pPr>
            <a:r>
              <a:rPr lang="en-US" dirty="0">
                <a:solidFill>
                  <a:prstClr val="black"/>
                </a:solidFill>
                <a:latin typeface="Times New Roman"/>
                <a:ea typeface="Times New Roman"/>
              </a:rPr>
              <a:t>Perforation (in 95% of cases) </a:t>
            </a:r>
            <a:endParaRPr lang="en-US" sz="2400" dirty="0">
              <a:solidFill>
                <a:prstClr val="black"/>
              </a:solidFill>
              <a:latin typeface="Times New Roman"/>
              <a:ea typeface="Times New Roman"/>
            </a:endParaRPr>
          </a:p>
          <a:p>
            <a:pPr lvl="1" algn="l" rtl="0">
              <a:buFont typeface="+mj-lt"/>
              <a:buAutoNum type="arabicParenR"/>
              <a:tabLst>
                <a:tab pos="457200" algn="l"/>
              </a:tabLst>
            </a:pPr>
            <a:r>
              <a:rPr lang="en-US" dirty="0">
                <a:solidFill>
                  <a:prstClr val="black"/>
                </a:solidFill>
                <a:latin typeface="Times New Roman"/>
                <a:ea typeface="Times New Roman"/>
              </a:rPr>
              <a:t>Abscess </a:t>
            </a:r>
            <a:endParaRPr lang="en-US" sz="2400" dirty="0">
              <a:solidFill>
                <a:prstClr val="black"/>
              </a:solidFill>
              <a:latin typeface="Times New Roman"/>
              <a:ea typeface="Times New Roman"/>
            </a:endParaRPr>
          </a:p>
          <a:p>
            <a:pPr lvl="1" algn="l" rtl="0">
              <a:buFont typeface="+mj-lt"/>
              <a:buAutoNum type="arabicParenR"/>
              <a:tabLst>
                <a:tab pos="457200" algn="l"/>
              </a:tabLst>
            </a:pPr>
            <a:r>
              <a:rPr lang="en-US" dirty="0">
                <a:solidFill>
                  <a:prstClr val="black"/>
                </a:solidFill>
                <a:latin typeface="Times New Roman"/>
                <a:ea typeface="Times New Roman"/>
              </a:rPr>
              <a:t>Peritonitis</a:t>
            </a:r>
            <a:endParaRPr lang="en-US" dirty="0">
              <a:solidFill>
                <a:prstClr val="black"/>
              </a:solidFill>
            </a:endParaRPr>
          </a:p>
          <a:p>
            <a:pPr algn="l" rtl="0"/>
            <a:endParaRPr lang="en-US" dirty="0"/>
          </a:p>
        </p:txBody>
      </p:sp>
    </p:spTree>
    <p:extLst>
      <p:ext uri="{BB962C8B-B14F-4D97-AF65-F5344CB8AC3E}">
        <p14:creationId xmlns:p14="http://schemas.microsoft.com/office/powerpoint/2010/main" val="130473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332656"/>
            <a:ext cx="7239000" cy="792088"/>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11</a:t>
            </a:fld>
            <a:endParaRPr lang="en-US" sz="1800" kern="0">
              <a:solidFill>
                <a:sysClr val="window" lastClr="FFFFFF"/>
              </a:solidFill>
            </a:endParaRPr>
          </a:p>
        </p:txBody>
      </p:sp>
      <p:sp>
        <p:nvSpPr>
          <p:cNvPr id="8" name="عنوان 1"/>
          <p:cNvSpPr txBox="1">
            <a:spLocks/>
          </p:cNvSpPr>
          <p:nvPr/>
        </p:nvSpPr>
        <p:spPr>
          <a:xfrm>
            <a:off x="335360" y="188640"/>
            <a:ext cx="11521280" cy="1008112"/>
          </a:xfrm>
          <a:prstGeom prst="rect">
            <a:avLst/>
          </a:prstGeom>
          <a:ln>
            <a:solidFill>
              <a:schemeClr val="accent1"/>
            </a:solidFill>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b="1" u="sng" dirty="0">
                <a:latin typeface="Times New Roman"/>
                <a:ea typeface="Times New Roman"/>
              </a:rPr>
              <a:t>Nursing Assessment </a:t>
            </a:r>
            <a:endParaRPr lang="en-US" dirty="0"/>
          </a:p>
        </p:txBody>
      </p:sp>
      <p:sp>
        <p:nvSpPr>
          <p:cNvPr id="10" name="عنصر نائب للمحتوى 2"/>
          <p:cNvSpPr txBox="1">
            <a:spLocks/>
          </p:cNvSpPr>
          <p:nvPr/>
        </p:nvSpPr>
        <p:spPr>
          <a:xfrm>
            <a:off x="335360" y="1299593"/>
            <a:ext cx="11737304" cy="5184576"/>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buFont typeface="+mj-lt"/>
              <a:buAutoNum type="arabicParenR"/>
              <a:tabLst>
                <a:tab pos="457200" algn="l"/>
              </a:tabLst>
            </a:pPr>
            <a:r>
              <a:rPr lang="en-US" dirty="0">
                <a:latin typeface="Times New Roman"/>
                <a:ea typeface="Times New Roman"/>
              </a:rPr>
              <a:t>Obtain history for location and extent of pain. </a:t>
            </a:r>
          </a:p>
          <a:p>
            <a:pPr algn="l" rtl="0">
              <a:buFont typeface="+mj-lt"/>
              <a:buAutoNum type="arabicParenR"/>
              <a:tabLst>
                <a:tab pos="457200" algn="l"/>
              </a:tabLst>
            </a:pPr>
            <a:r>
              <a:rPr lang="en-US" dirty="0">
                <a:latin typeface="Times New Roman"/>
                <a:ea typeface="Times New Roman"/>
              </a:rPr>
              <a:t>Auscultate for presence of bowel sounds; </a:t>
            </a:r>
            <a:r>
              <a:rPr lang="en-US" u="sng" dirty="0">
                <a:latin typeface="Times New Roman"/>
                <a:ea typeface="Times New Roman"/>
              </a:rPr>
              <a:t>peristalsis may be absent or diminished. </a:t>
            </a:r>
            <a:endParaRPr lang="en-US" dirty="0">
              <a:latin typeface="Times New Roman"/>
              <a:ea typeface="Times New Roman"/>
            </a:endParaRPr>
          </a:p>
          <a:p>
            <a:pPr algn="l" rtl="0">
              <a:buFont typeface="+mj-lt"/>
              <a:buAutoNum type="arabicParenR"/>
              <a:tabLst>
                <a:tab pos="457200" algn="l"/>
              </a:tabLst>
            </a:pPr>
            <a:r>
              <a:rPr lang="en-US" dirty="0">
                <a:latin typeface="Times New Roman"/>
                <a:ea typeface="Times New Roman"/>
              </a:rPr>
              <a:t>On palpation of the abdomen, assess for </a:t>
            </a:r>
            <a:r>
              <a:rPr lang="en-US" u="sng" dirty="0">
                <a:latin typeface="Times New Roman"/>
                <a:ea typeface="Times New Roman"/>
              </a:rPr>
              <a:t>tenderness</a:t>
            </a:r>
            <a:r>
              <a:rPr lang="en-US" dirty="0">
                <a:latin typeface="Times New Roman"/>
                <a:ea typeface="Times New Roman"/>
              </a:rPr>
              <a:t> anywhere in the right lower quadrant, but often localized over </a:t>
            </a:r>
            <a:r>
              <a:rPr lang="en-US" dirty="0" err="1">
                <a:latin typeface="Times New Roman"/>
                <a:ea typeface="Times New Roman"/>
              </a:rPr>
              <a:t>McBurney’s</a:t>
            </a:r>
            <a:r>
              <a:rPr lang="en-US" dirty="0">
                <a:latin typeface="Times New Roman"/>
                <a:ea typeface="Times New Roman"/>
              </a:rPr>
              <a:t> point (point just below midpoint of line between umbilicus and iliac crest on the right side). </a:t>
            </a:r>
          </a:p>
        </p:txBody>
      </p:sp>
    </p:spTree>
    <p:extLst>
      <p:ext uri="{BB962C8B-B14F-4D97-AF65-F5344CB8AC3E}">
        <p14:creationId xmlns:p14="http://schemas.microsoft.com/office/powerpoint/2010/main" val="130473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12</a:t>
            </a:fld>
            <a:endParaRPr lang="en-US" sz="1800" kern="0">
              <a:solidFill>
                <a:sysClr val="window" lastClr="FFFFFF"/>
              </a:solidFill>
            </a:endParaRPr>
          </a:p>
        </p:txBody>
      </p:sp>
      <p:sp>
        <p:nvSpPr>
          <p:cNvPr id="8" name="عنوان 1"/>
          <p:cNvSpPr txBox="1">
            <a:spLocks/>
          </p:cNvSpPr>
          <p:nvPr/>
        </p:nvSpPr>
        <p:spPr>
          <a:xfrm>
            <a:off x="191344" y="188640"/>
            <a:ext cx="11449272" cy="792088"/>
          </a:xfrm>
          <a:prstGeom prst="rect">
            <a:avLst/>
          </a:prstGeom>
          <a:ln>
            <a:solidFill>
              <a:schemeClr val="accent1"/>
            </a:solidFill>
          </a:ln>
        </p:spPr>
        <p:txBody>
          <a:bodyPr vert="horz" lIns="91440" tIns="45720" rIns="91440" bIns="45720" rtlCol="1" anchor="ctr">
            <a:normAutofit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4800" dirty="0"/>
              <a:t>Cont..</a:t>
            </a:r>
          </a:p>
        </p:txBody>
      </p:sp>
      <p:sp>
        <p:nvSpPr>
          <p:cNvPr id="10" name="عنصر نائب للمحتوى 2"/>
          <p:cNvSpPr txBox="1">
            <a:spLocks/>
          </p:cNvSpPr>
          <p:nvPr/>
        </p:nvSpPr>
        <p:spPr>
          <a:xfrm>
            <a:off x="191344" y="1104010"/>
            <a:ext cx="11881320" cy="5688632"/>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0">
              <a:buNone/>
              <a:tabLst>
                <a:tab pos="457200" algn="l"/>
              </a:tabLst>
            </a:pPr>
            <a:r>
              <a:rPr lang="en-US" dirty="0">
                <a:solidFill>
                  <a:prstClr val="black"/>
                </a:solidFill>
                <a:latin typeface="Times New Roman"/>
                <a:ea typeface="Times New Roman"/>
              </a:rPr>
              <a:t>4). Assess for </a:t>
            </a:r>
            <a:r>
              <a:rPr lang="en-US" b="1" u="sng" dirty="0">
                <a:solidFill>
                  <a:prstClr val="black"/>
                </a:solidFill>
                <a:latin typeface="Times New Roman"/>
                <a:ea typeface="Times New Roman"/>
              </a:rPr>
              <a:t>rebound tenderness</a:t>
            </a:r>
            <a:r>
              <a:rPr lang="en-US" b="1" dirty="0">
                <a:solidFill>
                  <a:prstClr val="black"/>
                </a:solidFill>
                <a:latin typeface="Times New Roman"/>
                <a:ea typeface="Times New Roman"/>
              </a:rPr>
              <a:t> </a:t>
            </a:r>
            <a:r>
              <a:rPr lang="en-US" dirty="0">
                <a:solidFill>
                  <a:prstClr val="black"/>
                </a:solidFill>
                <a:latin typeface="Times New Roman"/>
                <a:ea typeface="Times New Roman"/>
              </a:rPr>
              <a:t>in the right lower quadrant as well as </a:t>
            </a:r>
            <a:r>
              <a:rPr lang="en-US" b="1" u="sng" dirty="0">
                <a:solidFill>
                  <a:prstClr val="black"/>
                </a:solidFill>
                <a:latin typeface="Times New Roman"/>
                <a:ea typeface="Times New Roman"/>
              </a:rPr>
              <a:t>referred rebound</a:t>
            </a:r>
            <a:r>
              <a:rPr lang="en-US" dirty="0">
                <a:solidFill>
                  <a:prstClr val="black"/>
                </a:solidFill>
                <a:latin typeface="Times New Roman"/>
                <a:ea typeface="Times New Roman"/>
              </a:rPr>
              <a:t> when palpating the left lower quadrant. </a:t>
            </a:r>
          </a:p>
          <a:p>
            <a:pPr marL="0" indent="0" algn="l" rtl="0">
              <a:buNone/>
              <a:tabLst>
                <a:tab pos="457200" algn="l"/>
              </a:tabLst>
            </a:pPr>
            <a:r>
              <a:rPr lang="en-US" dirty="0">
                <a:solidFill>
                  <a:prstClr val="black"/>
                </a:solidFill>
                <a:latin typeface="Times New Roman"/>
                <a:ea typeface="Times New Roman"/>
              </a:rPr>
              <a:t>5). Assess for</a:t>
            </a:r>
            <a:r>
              <a:rPr lang="en-US" u="sng" dirty="0">
                <a:solidFill>
                  <a:prstClr val="black"/>
                </a:solidFill>
                <a:latin typeface="Times New Roman"/>
                <a:ea typeface="Times New Roman"/>
              </a:rPr>
              <a:t> </a:t>
            </a:r>
            <a:r>
              <a:rPr lang="en-US" b="1" u="sng" dirty="0">
                <a:solidFill>
                  <a:prstClr val="black"/>
                </a:solidFill>
                <a:latin typeface="Times New Roman"/>
                <a:ea typeface="Times New Roman"/>
              </a:rPr>
              <a:t>positive psoas sign </a:t>
            </a:r>
            <a:r>
              <a:rPr lang="en-US" dirty="0">
                <a:solidFill>
                  <a:prstClr val="black"/>
                </a:solidFill>
                <a:latin typeface="Times New Roman"/>
                <a:ea typeface="Times New Roman"/>
              </a:rPr>
              <a:t>by having the patient attempt to raise the right thigh against the pressure of your hand placed over the right knee. Inflammation of the psoas muscle in acute appendicitis will increase abdominal pain with this maneuver. </a:t>
            </a:r>
          </a:p>
          <a:p>
            <a:pPr marL="0" indent="0" algn="l" rtl="0">
              <a:buNone/>
              <a:tabLst>
                <a:tab pos="457200" algn="l"/>
              </a:tabLst>
            </a:pPr>
            <a:r>
              <a:rPr lang="en-US" dirty="0">
                <a:solidFill>
                  <a:prstClr val="black"/>
                </a:solidFill>
                <a:latin typeface="Times New Roman"/>
                <a:ea typeface="Times New Roman"/>
              </a:rPr>
              <a:t>6). Assess for </a:t>
            </a:r>
            <a:r>
              <a:rPr lang="en-US" b="1" u="sng" dirty="0">
                <a:solidFill>
                  <a:prstClr val="black"/>
                </a:solidFill>
                <a:latin typeface="Times New Roman"/>
                <a:ea typeface="Times New Roman"/>
              </a:rPr>
              <a:t>positive </a:t>
            </a:r>
            <a:r>
              <a:rPr lang="en-US" b="1" u="sng" dirty="0" err="1">
                <a:solidFill>
                  <a:prstClr val="black"/>
                </a:solidFill>
                <a:latin typeface="Times New Roman"/>
                <a:ea typeface="Times New Roman"/>
              </a:rPr>
              <a:t>obturator</a:t>
            </a:r>
            <a:r>
              <a:rPr lang="en-US" b="1" u="sng" dirty="0">
                <a:solidFill>
                  <a:prstClr val="black"/>
                </a:solidFill>
                <a:latin typeface="Times New Roman"/>
                <a:ea typeface="Times New Roman"/>
              </a:rPr>
              <a:t> sign</a:t>
            </a:r>
            <a:r>
              <a:rPr lang="en-US" dirty="0">
                <a:solidFill>
                  <a:prstClr val="black"/>
                </a:solidFill>
                <a:latin typeface="Times New Roman"/>
                <a:ea typeface="Times New Roman"/>
              </a:rPr>
              <a:t> by flexing the patient’s right hip and knee and rotating the leg internally. </a:t>
            </a:r>
            <a:r>
              <a:rPr lang="en-US" dirty="0" err="1">
                <a:solidFill>
                  <a:prstClr val="black"/>
                </a:solidFill>
                <a:latin typeface="Times New Roman"/>
                <a:ea typeface="Times New Roman"/>
              </a:rPr>
              <a:t>Hypogastric</a:t>
            </a:r>
            <a:r>
              <a:rPr lang="en-US" dirty="0">
                <a:solidFill>
                  <a:prstClr val="black"/>
                </a:solidFill>
                <a:latin typeface="Times New Roman"/>
                <a:ea typeface="Times New Roman"/>
              </a:rPr>
              <a:t> pain with this maneuver indicates inflammation of the </a:t>
            </a:r>
            <a:r>
              <a:rPr lang="en-US" dirty="0" err="1">
                <a:solidFill>
                  <a:prstClr val="black"/>
                </a:solidFill>
                <a:latin typeface="Times New Roman"/>
                <a:ea typeface="Times New Roman"/>
              </a:rPr>
              <a:t>obturator</a:t>
            </a:r>
            <a:r>
              <a:rPr lang="en-US" dirty="0">
                <a:solidFill>
                  <a:prstClr val="black"/>
                </a:solidFill>
                <a:latin typeface="Times New Roman"/>
                <a:ea typeface="Times New Roman"/>
              </a:rPr>
              <a:t>  muscle.</a:t>
            </a:r>
          </a:p>
          <a:p>
            <a:endParaRPr lang="en-US" sz="4400" dirty="0"/>
          </a:p>
        </p:txBody>
      </p:sp>
    </p:spTree>
    <p:extLst>
      <p:ext uri="{BB962C8B-B14F-4D97-AF65-F5344CB8AC3E}">
        <p14:creationId xmlns:p14="http://schemas.microsoft.com/office/powerpoint/2010/main" val="130473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13</a:t>
            </a:fld>
            <a:endParaRPr lang="en-US" sz="1800" kern="0">
              <a:solidFill>
                <a:sysClr val="window" lastClr="FFFFFF"/>
              </a:solidFill>
            </a:endParaRPr>
          </a:p>
        </p:txBody>
      </p:sp>
      <p:sp>
        <p:nvSpPr>
          <p:cNvPr id="8" name="عنوان 1"/>
          <p:cNvSpPr txBox="1">
            <a:spLocks/>
          </p:cNvSpPr>
          <p:nvPr/>
        </p:nvSpPr>
        <p:spPr>
          <a:xfrm>
            <a:off x="270859" y="189820"/>
            <a:ext cx="11665296" cy="863738"/>
          </a:xfrm>
          <a:prstGeom prst="rect">
            <a:avLst/>
          </a:prstGeom>
          <a:ln>
            <a:solidFill>
              <a:schemeClr val="accent1"/>
            </a:solidFill>
          </a:ln>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b="1" u="sng" dirty="0">
                <a:latin typeface="Times New Roman"/>
                <a:ea typeface="Times New Roman"/>
              </a:rPr>
              <a:t>Nursing Diagnoses </a:t>
            </a:r>
            <a:endParaRPr lang="en-US" dirty="0"/>
          </a:p>
        </p:txBody>
      </p:sp>
      <p:sp>
        <p:nvSpPr>
          <p:cNvPr id="10" name="عنصر نائب للمحتوى 2"/>
          <p:cNvSpPr txBox="1">
            <a:spLocks/>
          </p:cNvSpPr>
          <p:nvPr/>
        </p:nvSpPr>
        <p:spPr>
          <a:xfrm>
            <a:off x="263352" y="1556793"/>
            <a:ext cx="11665296" cy="4721772"/>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buFont typeface="+mj-lt"/>
              <a:buAutoNum type="arabicParenR"/>
              <a:tabLst>
                <a:tab pos="457200" algn="l"/>
              </a:tabLst>
            </a:pPr>
            <a:r>
              <a:rPr lang="en-US" dirty="0">
                <a:latin typeface="Times New Roman"/>
                <a:ea typeface="Times New Roman"/>
              </a:rPr>
              <a:t>Pain related to inflamed appendix </a:t>
            </a:r>
            <a:endParaRPr lang="en-US" sz="2800" dirty="0">
              <a:latin typeface="Times New Roman"/>
              <a:ea typeface="Times New Roman"/>
            </a:endParaRPr>
          </a:p>
          <a:p>
            <a:pPr algn="l" rtl="0">
              <a:buFont typeface="+mj-lt"/>
              <a:buAutoNum type="arabicParenR"/>
              <a:tabLst>
                <a:tab pos="457200" algn="l"/>
              </a:tabLst>
            </a:pPr>
            <a:r>
              <a:rPr lang="en-US" dirty="0">
                <a:latin typeface="Times New Roman"/>
                <a:ea typeface="Times New Roman"/>
              </a:rPr>
              <a:t>Risk for Infection related to perforation </a:t>
            </a:r>
            <a:endParaRPr lang="en-US" sz="2800" dirty="0">
              <a:latin typeface="Times New Roman"/>
              <a:ea typeface="Times New Roman"/>
            </a:endParaRPr>
          </a:p>
          <a:p>
            <a:pPr algn="l" rtl="0"/>
            <a:endParaRPr lang="en-US" dirty="0"/>
          </a:p>
        </p:txBody>
      </p:sp>
    </p:spTree>
    <p:extLst>
      <p:ext uri="{BB962C8B-B14F-4D97-AF65-F5344CB8AC3E}">
        <p14:creationId xmlns:p14="http://schemas.microsoft.com/office/powerpoint/2010/main" val="130473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14</a:t>
            </a:fld>
            <a:endParaRPr lang="en-US" sz="1800" kern="0">
              <a:solidFill>
                <a:sysClr val="window" lastClr="FFFFFF"/>
              </a:solidFill>
            </a:endParaRPr>
          </a:p>
        </p:txBody>
      </p:sp>
      <p:sp>
        <p:nvSpPr>
          <p:cNvPr id="8" name="عنوان 1"/>
          <p:cNvSpPr txBox="1">
            <a:spLocks/>
          </p:cNvSpPr>
          <p:nvPr/>
        </p:nvSpPr>
        <p:spPr>
          <a:xfrm>
            <a:off x="263352" y="180619"/>
            <a:ext cx="11665296" cy="850106"/>
          </a:xfrm>
          <a:prstGeom prst="rect">
            <a:avLst/>
          </a:prstGeom>
          <a:ln>
            <a:solidFill>
              <a:schemeClr val="accent1"/>
            </a:solidFill>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4000" b="1" u="sng" dirty="0">
                <a:latin typeface="Times New Roman"/>
                <a:ea typeface="Times New Roman"/>
              </a:rPr>
              <a:t>Nursing Interventions </a:t>
            </a:r>
            <a:endParaRPr lang="en-US" sz="4000" dirty="0"/>
          </a:p>
        </p:txBody>
      </p:sp>
      <p:sp>
        <p:nvSpPr>
          <p:cNvPr id="10" name="عنصر نائب للمحتوى 2"/>
          <p:cNvSpPr txBox="1">
            <a:spLocks/>
          </p:cNvSpPr>
          <p:nvPr/>
        </p:nvSpPr>
        <p:spPr>
          <a:xfrm>
            <a:off x="263352" y="1250504"/>
            <a:ext cx="11809312" cy="5426877"/>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0">
              <a:buNone/>
            </a:pPr>
            <a:r>
              <a:rPr lang="en-US" sz="2800" u="sng" dirty="0">
                <a:highlight>
                  <a:srgbClr val="FFFF00"/>
                </a:highlight>
                <a:latin typeface="Times New Roman"/>
                <a:ea typeface="Times New Roman"/>
              </a:rPr>
              <a:t>A. Relieving Pain </a:t>
            </a:r>
            <a:endParaRPr lang="en-US" sz="2800" dirty="0">
              <a:highlight>
                <a:srgbClr val="FFFF00"/>
              </a:highlight>
              <a:latin typeface="Times New Roman"/>
              <a:ea typeface="Times New Roman"/>
            </a:endParaRPr>
          </a:p>
          <a:p>
            <a:pPr algn="l" rtl="0">
              <a:buFont typeface="+mj-lt"/>
              <a:buAutoNum type="arabicParenR"/>
              <a:tabLst>
                <a:tab pos="457200" algn="l"/>
              </a:tabLst>
            </a:pPr>
            <a:r>
              <a:rPr lang="en-US" sz="2800" dirty="0">
                <a:latin typeface="Times New Roman"/>
                <a:ea typeface="Times New Roman"/>
              </a:rPr>
              <a:t>Monitor pain level, including location, intensity, pattern. </a:t>
            </a:r>
          </a:p>
          <a:p>
            <a:pPr algn="l" rtl="0">
              <a:buFont typeface="+mj-lt"/>
              <a:buAutoNum type="arabicParenR"/>
              <a:tabLst>
                <a:tab pos="457200" algn="l"/>
              </a:tabLst>
            </a:pPr>
            <a:r>
              <a:rPr lang="en-US" sz="2800" dirty="0">
                <a:latin typeface="Times New Roman"/>
                <a:ea typeface="Times New Roman"/>
              </a:rPr>
              <a:t>Assist patient to more comfortable positions, such as semi-Fowler’s and knees up. </a:t>
            </a:r>
          </a:p>
          <a:p>
            <a:pPr algn="l" rtl="0">
              <a:buFont typeface="+mj-lt"/>
              <a:buAutoNum type="arabicParenR"/>
              <a:tabLst>
                <a:tab pos="457200" algn="l"/>
              </a:tabLst>
            </a:pPr>
            <a:r>
              <a:rPr lang="en-US" sz="2800" dirty="0">
                <a:latin typeface="Times New Roman"/>
                <a:ea typeface="Times New Roman"/>
              </a:rPr>
              <a:t>Restrict activity that may aggravate pain, such as coughing and ambulation. </a:t>
            </a:r>
          </a:p>
          <a:p>
            <a:pPr algn="l" rtl="0">
              <a:buFont typeface="+mj-lt"/>
              <a:buAutoNum type="arabicParenR"/>
              <a:tabLst>
                <a:tab pos="457200" algn="l"/>
              </a:tabLst>
            </a:pPr>
            <a:r>
              <a:rPr lang="en-US" sz="2800" dirty="0">
                <a:latin typeface="Times New Roman"/>
                <a:ea typeface="Times New Roman"/>
              </a:rPr>
              <a:t>Apply </a:t>
            </a:r>
            <a:r>
              <a:rPr lang="en-US" sz="2800" u="sng" dirty="0">
                <a:latin typeface="Times New Roman"/>
                <a:ea typeface="Times New Roman"/>
              </a:rPr>
              <a:t>ice bag</a:t>
            </a:r>
            <a:r>
              <a:rPr lang="en-US" sz="2800" dirty="0">
                <a:latin typeface="Times New Roman"/>
                <a:ea typeface="Times New Roman"/>
              </a:rPr>
              <a:t> to abdomen for comfort. </a:t>
            </a:r>
          </a:p>
          <a:p>
            <a:pPr algn="l" rtl="0">
              <a:buFont typeface="+mj-lt"/>
              <a:buAutoNum type="arabicParenR"/>
              <a:tabLst>
                <a:tab pos="457200" algn="l"/>
              </a:tabLst>
            </a:pPr>
            <a:r>
              <a:rPr lang="en-US" sz="2800" dirty="0">
                <a:latin typeface="Times New Roman"/>
                <a:ea typeface="Times New Roman"/>
              </a:rPr>
              <a:t>Give </a:t>
            </a:r>
            <a:r>
              <a:rPr lang="en-US" sz="2800" u="sng" dirty="0">
                <a:latin typeface="Times New Roman"/>
                <a:ea typeface="Times New Roman"/>
              </a:rPr>
              <a:t>analgesics only</a:t>
            </a:r>
            <a:r>
              <a:rPr lang="en-US" sz="2800" dirty="0">
                <a:latin typeface="Times New Roman"/>
                <a:ea typeface="Times New Roman"/>
              </a:rPr>
              <a:t> as ordered </a:t>
            </a:r>
            <a:r>
              <a:rPr lang="en-US" sz="2800" u="sng" dirty="0">
                <a:latin typeface="Times New Roman"/>
                <a:ea typeface="Times New Roman"/>
              </a:rPr>
              <a:t>after diagnosis</a:t>
            </a:r>
            <a:r>
              <a:rPr lang="en-US" sz="2800" dirty="0">
                <a:latin typeface="Times New Roman"/>
                <a:ea typeface="Times New Roman"/>
              </a:rPr>
              <a:t> is determined. </a:t>
            </a:r>
          </a:p>
          <a:p>
            <a:pPr algn="l" rtl="0">
              <a:buFont typeface="+mj-lt"/>
              <a:buAutoNum type="arabicParenR"/>
              <a:tabLst>
                <a:tab pos="457200" algn="l"/>
              </a:tabLst>
            </a:pPr>
            <a:r>
              <a:rPr lang="en-US" sz="2800" u="sng" dirty="0">
                <a:latin typeface="Times New Roman"/>
                <a:ea typeface="Times New Roman"/>
              </a:rPr>
              <a:t>Avoid indiscriminant palpation</a:t>
            </a:r>
            <a:r>
              <a:rPr lang="en-US" sz="2800" dirty="0">
                <a:latin typeface="Times New Roman"/>
                <a:ea typeface="Times New Roman"/>
              </a:rPr>
              <a:t> of the abdomen to avoid increasing the patient’s discomfort. </a:t>
            </a:r>
          </a:p>
          <a:p>
            <a:pPr algn="l" rtl="0">
              <a:buFont typeface="+mj-lt"/>
              <a:buAutoNum type="arabicParenR"/>
              <a:tabLst>
                <a:tab pos="457200" algn="l"/>
              </a:tabLst>
            </a:pPr>
            <a:r>
              <a:rPr lang="en-US" sz="2800" u="sng" dirty="0">
                <a:latin typeface="Times New Roman"/>
                <a:ea typeface="Times New Roman"/>
              </a:rPr>
              <a:t>Do not give antipyretics to mask fever</a:t>
            </a:r>
            <a:r>
              <a:rPr lang="en-US" sz="2800" dirty="0">
                <a:latin typeface="Times New Roman"/>
                <a:ea typeface="Times New Roman"/>
              </a:rPr>
              <a:t> and do not administer cathartics, because they may cause rupture. </a:t>
            </a:r>
          </a:p>
          <a:p>
            <a:pPr algn="l" rtl="0"/>
            <a:endParaRPr lang="en-US" sz="2800" dirty="0"/>
          </a:p>
        </p:txBody>
      </p:sp>
    </p:spTree>
    <p:extLst>
      <p:ext uri="{BB962C8B-B14F-4D97-AF65-F5344CB8AC3E}">
        <p14:creationId xmlns:p14="http://schemas.microsoft.com/office/powerpoint/2010/main" val="130473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15</a:t>
            </a:fld>
            <a:endParaRPr lang="en-US" sz="1800" kern="0">
              <a:solidFill>
                <a:sysClr val="window" lastClr="FFFFFF"/>
              </a:solidFill>
            </a:endParaRPr>
          </a:p>
        </p:txBody>
      </p:sp>
      <p:sp>
        <p:nvSpPr>
          <p:cNvPr id="8" name="عنوان 1"/>
          <p:cNvSpPr txBox="1">
            <a:spLocks/>
          </p:cNvSpPr>
          <p:nvPr/>
        </p:nvSpPr>
        <p:spPr>
          <a:xfrm>
            <a:off x="263353" y="274638"/>
            <a:ext cx="11737302" cy="778098"/>
          </a:xfrm>
          <a:prstGeom prst="rect">
            <a:avLst/>
          </a:prstGeom>
          <a:ln>
            <a:solidFill>
              <a:schemeClr val="accent1"/>
            </a:solidFill>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b="1" u="sng" dirty="0">
                <a:solidFill>
                  <a:prstClr val="black"/>
                </a:solidFill>
                <a:latin typeface="Times New Roman"/>
                <a:ea typeface="Times New Roman"/>
              </a:rPr>
              <a:t>Nursing Interventions </a:t>
            </a:r>
            <a:endParaRPr lang="en-US" dirty="0"/>
          </a:p>
        </p:txBody>
      </p:sp>
      <p:sp>
        <p:nvSpPr>
          <p:cNvPr id="10" name="عنصر نائب للمحتوى 2"/>
          <p:cNvSpPr txBox="1">
            <a:spLocks/>
          </p:cNvSpPr>
          <p:nvPr/>
        </p:nvSpPr>
        <p:spPr>
          <a:xfrm>
            <a:off x="407368" y="1196752"/>
            <a:ext cx="11593287" cy="5472608"/>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r>
              <a:rPr lang="en-US" u="sng" dirty="0">
                <a:highlight>
                  <a:srgbClr val="FFFF00"/>
                </a:highlight>
                <a:latin typeface="Times New Roman"/>
                <a:ea typeface="Times New Roman"/>
              </a:rPr>
              <a:t>B.	Preventing Infection </a:t>
            </a:r>
            <a:endParaRPr lang="en-US" sz="2800" dirty="0">
              <a:highlight>
                <a:srgbClr val="FFFF00"/>
              </a:highlight>
              <a:latin typeface="Times New Roman"/>
              <a:ea typeface="Times New Roman"/>
            </a:endParaRPr>
          </a:p>
          <a:p>
            <a:pPr algn="l" rtl="0">
              <a:buFont typeface="+mj-lt"/>
              <a:buAutoNum type="arabicParenR"/>
              <a:tabLst>
                <a:tab pos="457200" algn="l"/>
              </a:tabLst>
            </a:pPr>
            <a:r>
              <a:rPr lang="en-US" dirty="0">
                <a:latin typeface="Times New Roman"/>
                <a:ea typeface="Times New Roman"/>
              </a:rPr>
              <a:t>Monitor frequently for signs and symptoms of worsening condition indicating perforation, abscess, or peritonitis: increasing severity of pain, tenderness, rigidity, distention, ileus, fever, malaise, tachycardia. </a:t>
            </a:r>
            <a:endParaRPr lang="en-US" sz="2800" dirty="0">
              <a:latin typeface="Times New Roman"/>
              <a:ea typeface="Times New Roman"/>
            </a:endParaRPr>
          </a:p>
          <a:p>
            <a:pPr algn="l" rtl="0">
              <a:buFont typeface="+mj-lt"/>
              <a:buAutoNum type="arabicParenR"/>
              <a:tabLst>
                <a:tab pos="457200" algn="l"/>
              </a:tabLst>
            </a:pPr>
            <a:r>
              <a:rPr lang="en-US" dirty="0">
                <a:latin typeface="Times New Roman"/>
                <a:ea typeface="Times New Roman"/>
              </a:rPr>
              <a:t>Administer antibiotics as ordered. </a:t>
            </a:r>
            <a:endParaRPr lang="en-US" sz="2800" dirty="0">
              <a:latin typeface="Times New Roman"/>
              <a:ea typeface="Times New Roman"/>
            </a:endParaRPr>
          </a:p>
          <a:p>
            <a:pPr algn="l" rtl="0">
              <a:buFont typeface="+mj-lt"/>
              <a:buAutoNum type="arabicParenR"/>
              <a:tabLst>
                <a:tab pos="457200" algn="l"/>
              </a:tabLst>
            </a:pPr>
            <a:r>
              <a:rPr lang="en-US" dirty="0">
                <a:latin typeface="Times New Roman"/>
                <a:ea typeface="Times New Roman"/>
              </a:rPr>
              <a:t>Promptly prepare patient for surgery. </a:t>
            </a:r>
            <a:endParaRPr lang="en-US" sz="2800" dirty="0">
              <a:latin typeface="Times New Roman"/>
              <a:ea typeface="Times New Roman"/>
            </a:endParaRPr>
          </a:p>
          <a:p>
            <a:pPr algn="l" rtl="0"/>
            <a:endParaRPr lang="en-US" dirty="0"/>
          </a:p>
        </p:txBody>
      </p:sp>
    </p:spTree>
    <p:extLst>
      <p:ext uri="{BB962C8B-B14F-4D97-AF65-F5344CB8AC3E}">
        <p14:creationId xmlns:p14="http://schemas.microsoft.com/office/powerpoint/2010/main" val="130473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16</a:t>
            </a:fld>
            <a:endParaRPr lang="en-US" sz="1800" kern="0">
              <a:solidFill>
                <a:sysClr val="window" lastClr="FFFFFF"/>
              </a:solidFill>
            </a:endParaRPr>
          </a:p>
        </p:txBody>
      </p:sp>
      <p:sp>
        <p:nvSpPr>
          <p:cNvPr id="8" name="عنوان 1"/>
          <p:cNvSpPr txBox="1">
            <a:spLocks/>
          </p:cNvSpPr>
          <p:nvPr/>
        </p:nvSpPr>
        <p:spPr>
          <a:xfrm>
            <a:off x="443372" y="310387"/>
            <a:ext cx="11449272" cy="771872"/>
          </a:xfrm>
          <a:prstGeom prst="rect">
            <a:avLst/>
          </a:prstGeom>
          <a:ln>
            <a:solidFill>
              <a:schemeClr val="accent1"/>
            </a:solidFill>
          </a:ln>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b="1" u="sng" dirty="0">
                <a:latin typeface="Times New Roman"/>
                <a:ea typeface="Times New Roman"/>
              </a:rPr>
              <a:t>Evaluation </a:t>
            </a:r>
            <a:endParaRPr lang="en-US" dirty="0"/>
          </a:p>
        </p:txBody>
      </p:sp>
      <p:sp>
        <p:nvSpPr>
          <p:cNvPr id="10" name="عنصر نائب للمحتوى 2"/>
          <p:cNvSpPr txBox="1">
            <a:spLocks/>
          </p:cNvSpPr>
          <p:nvPr/>
        </p:nvSpPr>
        <p:spPr>
          <a:xfrm>
            <a:off x="263352" y="1259632"/>
            <a:ext cx="11809312" cy="5049689"/>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buFont typeface="+mj-lt"/>
              <a:buAutoNum type="arabicParenR"/>
              <a:tabLst>
                <a:tab pos="457200" algn="l"/>
              </a:tabLst>
            </a:pPr>
            <a:r>
              <a:rPr lang="en-US" sz="3600" dirty="0">
                <a:latin typeface="Times New Roman"/>
                <a:ea typeface="Times New Roman"/>
              </a:rPr>
              <a:t>Verbalizes increased comfort with positioning and analgesics </a:t>
            </a:r>
            <a:endParaRPr lang="en-US" dirty="0">
              <a:latin typeface="Times New Roman"/>
              <a:ea typeface="Times New Roman"/>
            </a:endParaRPr>
          </a:p>
          <a:p>
            <a:pPr algn="l" rtl="0">
              <a:buFont typeface="+mj-lt"/>
              <a:buAutoNum type="arabicParenR"/>
              <a:tabLst>
                <a:tab pos="457200" algn="l"/>
              </a:tabLst>
            </a:pPr>
            <a:r>
              <a:rPr lang="en-US" sz="3600" dirty="0">
                <a:latin typeface="Times New Roman"/>
                <a:ea typeface="Times New Roman"/>
              </a:rPr>
              <a:t>Afebrile; no rigidity or distention </a:t>
            </a:r>
            <a:endParaRPr lang="en-US" dirty="0">
              <a:latin typeface="Times New Roman"/>
              <a:ea typeface="Times New Roman"/>
            </a:endParaRPr>
          </a:p>
          <a:p>
            <a:pPr algn="l" rtl="0"/>
            <a:endParaRPr lang="en-US" sz="3600" dirty="0"/>
          </a:p>
        </p:txBody>
      </p:sp>
    </p:spTree>
    <p:extLst>
      <p:ext uri="{BB962C8B-B14F-4D97-AF65-F5344CB8AC3E}">
        <p14:creationId xmlns:p14="http://schemas.microsoft.com/office/powerpoint/2010/main" val="130473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3712" y="1404713"/>
            <a:ext cx="5689600"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tabLst>
                <a:tab pos="457200" algn="l"/>
              </a:tabLst>
            </a:pPr>
            <a:r>
              <a:rPr lang="en-US" sz="7200" b="1" dirty="0">
                <a:solidFill>
                  <a:srgbClr val="FF0000"/>
                </a:solidFill>
                <a:latin typeface="Times New Roman" pitchFamily="18" charset="0"/>
                <a:cs typeface="Times New Roman" pitchFamily="18" charset="0"/>
              </a:rPr>
              <a:t>Thanks </a:t>
            </a:r>
          </a:p>
          <a:p>
            <a:pPr algn="ctr" eaLnBrk="0" hangingPunct="0">
              <a:tabLst>
                <a:tab pos="457200" algn="l"/>
              </a:tabLst>
            </a:pPr>
            <a:r>
              <a:rPr lang="en-US" sz="7200" b="1" dirty="0">
                <a:solidFill>
                  <a:srgbClr val="FF0000"/>
                </a:solidFill>
                <a:latin typeface="Times New Roman" pitchFamily="18" charset="0"/>
                <a:cs typeface="Times New Roman" pitchFamily="18" charset="0"/>
              </a:rPr>
              <a:t>For Listening</a:t>
            </a:r>
          </a:p>
          <a:p>
            <a:pPr algn="ctr" eaLnBrk="0" hangingPunct="0">
              <a:tabLst>
                <a:tab pos="457200" algn="l"/>
              </a:tabLst>
            </a:pP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7918644"/>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2</a:t>
            </a:fld>
            <a:endParaRPr lang="en-US" sz="1800" kern="0">
              <a:solidFill>
                <a:sysClr val="window" lastClr="FFFFFF"/>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7" y="116633"/>
            <a:ext cx="1188132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2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3</a:t>
            </a:fld>
            <a:endParaRPr lang="en-US" sz="1800" kern="0">
              <a:solidFill>
                <a:sysClr val="window" lastClr="FFFFFF"/>
              </a:solidFill>
            </a:endParaRPr>
          </a:p>
        </p:txBody>
      </p:sp>
      <p:sp>
        <p:nvSpPr>
          <p:cNvPr id="21" name="مربع نص 20"/>
          <p:cNvSpPr txBox="1"/>
          <p:nvPr/>
        </p:nvSpPr>
        <p:spPr>
          <a:xfrm>
            <a:off x="335360" y="744873"/>
            <a:ext cx="11665296" cy="769441"/>
          </a:xfrm>
          <a:prstGeom prst="rect">
            <a:avLst/>
          </a:prstGeom>
          <a:noFill/>
          <a:ln>
            <a:solidFill>
              <a:schemeClr val="accent1"/>
            </a:solidFill>
          </a:ln>
        </p:spPr>
        <p:txBody>
          <a:bodyPr wrap="square" rtlCol="1">
            <a:spAutoFit/>
          </a:bodyPr>
          <a:lstStyle/>
          <a:p>
            <a:pPr algn="ctr" rtl="0"/>
            <a:r>
              <a:rPr lang="en-US" sz="4400" b="1" u="sng" dirty="0">
                <a:latin typeface="Times New Roman"/>
                <a:ea typeface="Times New Roman"/>
              </a:rPr>
              <a:t>Definition</a:t>
            </a:r>
            <a:endParaRPr lang="en-US" sz="4400" dirty="0"/>
          </a:p>
        </p:txBody>
      </p:sp>
      <p:sp>
        <p:nvSpPr>
          <p:cNvPr id="22" name="مستطيل 21"/>
          <p:cNvSpPr/>
          <p:nvPr/>
        </p:nvSpPr>
        <p:spPr>
          <a:xfrm>
            <a:off x="263352" y="1920767"/>
            <a:ext cx="11809312" cy="1754326"/>
          </a:xfrm>
          <a:prstGeom prst="rect">
            <a:avLst/>
          </a:prstGeom>
        </p:spPr>
        <p:txBody>
          <a:bodyPr wrap="square">
            <a:spAutoFit/>
          </a:bodyPr>
          <a:lstStyle/>
          <a:p>
            <a:pPr algn="l" rtl="0"/>
            <a:r>
              <a:rPr lang="en-US" sz="3600" dirty="0">
                <a:solidFill>
                  <a:prstClr val="black"/>
                </a:solidFill>
                <a:latin typeface="Times New Roman"/>
                <a:ea typeface="Times New Roman"/>
              </a:rPr>
              <a:t>Appendicitis is inflammation of the vermiform appendix </a:t>
            </a:r>
            <a:r>
              <a:rPr lang="en-US" sz="3600" b="1" dirty="0">
                <a:solidFill>
                  <a:prstClr val="black"/>
                </a:solidFill>
                <a:latin typeface="Times New Roman"/>
                <a:ea typeface="Times New Roman"/>
              </a:rPr>
              <a:t>caused by </a:t>
            </a:r>
            <a:r>
              <a:rPr lang="en-US" sz="3600" dirty="0">
                <a:solidFill>
                  <a:prstClr val="black"/>
                </a:solidFill>
                <a:latin typeface="Times New Roman"/>
                <a:ea typeface="Times New Roman"/>
              </a:rPr>
              <a:t>an obstruction of the intestinal lumen from infection, stricture, fecal mass, foreign body, or tumor.</a:t>
            </a:r>
            <a:endParaRPr lang="en-US" sz="3600" dirty="0"/>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464" y="4256020"/>
            <a:ext cx="8408987" cy="208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73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4</a:t>
            </a:fld>
            <a:endParaRPr lang="en-US" sz="1800" kern="0">
              <a:solidFill>
                <a:sysClr val="window" lastClr="FFFFFF"/>
              </a:solidFill>
            </a:endParaRPr>
          </a:p>
        </p:txBody>
      </p:sp>
      <p:sp>
        <p:nvSpPr>
          <p:cNvPr id="10" name="عنوان 1"/>
          <p:cNvSpPr txBox="1">
            <a:spLocks/>
          </p:cNvSpPr>
          <p:nvPr/>
        </p:nvSpPr>
        <p:spPr>
          <a:xfrm>
            <a:off x="436821" y="249000"/>
            <a:ext cx="11275803" cy="878264"/>
          </a:xfrm>
          <a:prstGeom prst="rect">
            <a:avLst/>
          </a:prstGeom>
          <a:ln>
            <a:solidFill>
              <a:schemeClr val="accent1"/>
            </a:solidFill>
          </a:ln>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b="1" u="sng" dirty="0">
                <a:latin typeface="Times New Roman"/>
                <a:ea typeface="Times New Roman"/>
              </a:rPr>
              <a:t>Pathophysiology/Etiology </a:t>
            </a:r>
            <a:endParaRPr lang="en-US" dirty="0"/>
          </a:p>
        </p:txBody>
      </p:sp>
      <p:sp>
        <p:nvSpPr>
          <p:cNvPr id="11" name="عنصر نائب للمحتوى 2"/>
          <p:cNvSpPr txBox="1">
            <a:spLocks/>
          </p:cNvSpPr>
          <p:nvPr/>
        </p:nvSpPr>
        <p:spPr>
          <a:xfrm>
            <a:off x="335360" y="1412776"/>
            <a:ext cx="11377264" cy="4752528"/>
          </a:xfrm>
          <a:prstGeom prst="rect">
            <a:avLst/>
          </a:prstGeom>
          <a:noFill/>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buFont typeface="+mj-lt"/>
              <a:buAutoNum type="arabicParenR"/>
              <a:tabLst>
                <a:tab pos="457200" algn="l"/>
              </a:tabLst>
            </a:pPr>
            <a:r>
              <a:rPr lang="en-US" dirty="0">
                <a:latin typeface="Times New Roman"/>
                <a:ea typeface="Times New Roman"/>
              </a:rPr>
              <a:t>Obstruction is </a:t>
            </a:r>
            <a:r>
              <a:rPr lang="en-US" b="1" dirty="0">
                <a:latin typeface="Times New Roman"/>
                <a:ea typeface="Times New Roman"/>
              </a:rPr>
              <a:t>followed by </a:t>
            </a:r>
            <a:r>
              <a:rPr lang="en-US" dirty="0">
                <a:latin typeface="Times New Roman"/>
                <a:ea typeface="Times New Roman"/>
              </a:rPr>
              <a:t>inflammation of the appendix, edema, infection, and mucous ulceration, ischemia and the lumen filled with pus. </a:t>
            </a:r>
            <a:endParaRPr lang="en-US" sz="2800" dirty="0">
              <a:latin typeface="Times New Roman"/>
              <a:ea typeface="Times New Roman"/>
            </a:endParaRPr>
          </a:p>
          <a:p>
            <a:pPr algn="l" rtl="0">
              <a:buFont typeface="+mj-lt"/>
              <a:buAutoNum type="arabicParenR"/>
              <a:tabLst>
                <a:tab pos="457200" algn="l"/>
              </a:tabLst>
            </a:pPr>
            <a:r>
              <a:rPr lang="en-US" dirty="0">
                <a:latin typeface="Times New Roman"/>
                <a:ea typeface="Times New Roman"/>
              </a:rPr>
              <a:t>As </a:t>
            </a:r>
            <a:r>
              <a:rPr lang="en-US" b="1" dirty="0">
                <a:latin typeface="Times New Roman"/>
                <a:ea typeface="Times New Roman"/>
              </a:rPr>
              <a:t>intraluminal tension </a:t>
            </a:r>
            <a:r>
              <a:rPr lang="en-US" dirty="0">
                <a:latin typeface="Times New Roman"/>
                <a:ea typeface="Times New Roman"/>
              </a:rPr>
              <a:t>develops, necrosis and perforation usually occur. </a:t>
            </a:r>
            <a:endParaRPr lang="en-US" sz="2800" dirty="0">
              <a:latin typeface="Times New Roman"/>
              <a:ea typeface="Times New Roman"/>
            </a:endParaRPr>
          </a:p>
          <a:p>
            <a:pPr algn="l" rtl="0">
              <a:buFont typeface="+mj-lt"/>
              <a:buAutoNum type="arabicParenR"/>
              <a:tabLst>
                <a:tab pos="457200" algn="l"/>
              </a:tabLst>
            </a:pPr>
            <a:r>
              <a:rPr lang="en-US" dirty="0">
                <a:latin typeface="Times New Roman"/>
                <a:ea typeface="Times New Roman"/>
              </a:rPr>
              <a:t>Appendicitis can affect any age group, but is most common in males 10 to 30 years old. </a:t>
            </a:r>
            <a:endParaRPr lang="en-US" sz="2800" dirty="0">
              <a:latin typeface="Times New Roman"/>
              <a:ea typeface="Times New Roman"/>
            </a:endParaRPr>
          </a:p>
          <a:p>
            <a:pPr algn="l" rtl="0"/>
            <a:endParaRPr lang="en-US" dirty="0"/>
          </a:p>
        </p:txBody>
      </p:sp>
    </p:spTree>
    <p:extLst>
      <p:ext uri="{BB962C8B-B14F-4D97-AF65-F5344CB8AC3E}">
        <p14:creationId xmlns:p14="http://schemas.microsoft.com/office/powerpoint/2010/main" val="130473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5</a:t>
            </a:fld>
            <a:endParaRPr lang="en-US" sz="1800" kern="0">
              <a:solidFill>
                <a:sysClr val="window" lastClr="FFFFFF"/>
              </a:solidFill>
            </a:endParaRPr>
          </a:p>
        </p:txBody>
      </p:sp>
      <p:sp>
        <p:nvSpPr>
          <p:cNvPr id="8" name="عنصر نائب للمحتوى 2"/>
          <p:cNvSpPr txBox="1">
            <a:spLocks/>
          </p:cNvSpPr>
          <p:nvPr/>
        </p:nvSpPr>
        <p:spPr>
          <a:xfrm>
            <a:off x="515380" y="369803"/>
            <a:ext cx="11161240" cy="830271"/>
          </a:xfrm>
          <a:prstGeom prst="rect">
            <a:avLst/>
          </a:prstGeom>
          <a:ln>
            <a:solidFill>
              <a:schemeClr val="accent1"/>
            </a:solidFill>
          </a:ln>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800" b="1" dirty="0"/>
              <a:t>The 9 Regions of the Abdomen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1613874"/>
            <a:ext cx="11593288" cy="498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73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6</a:t>
            </a:fld>
            <a:endParaRPr lang="en-US" sz="1800" kern="0">
              <a:solidFill>
                <a:sysClr val="window" lastClr="FFFFFF"/>
              </a:solidFill>
            </a:endParaRPr>
          </a:p>
        </p:txBody>
      </p:sp>
      <p:sp>
        <p:nvSpPr>
          <p:cNvPr id="8" name="عنوان 1"/>
          <p:cNvSpPr txBox="1">
            <a:spLocks/>
          </p:cNvSpPr>
          <p:nvPr/>
        </p:nvSpPr>
        <p:spPr>
          <a:xfrm>
            <a:off x="263352" y="281972"/>
            <a:ext cx="11377264" cy="850106"/>
          </a:xfrm>
          <a:prstGeom prst="rect">
            <a:avLst/>
          </a:prstGeom>
          <a:ln>
            <a:solidFill>
              <a:schemeClr val="accent1"/>
            </a:solidFill>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4000" b="1" u="sng" dirty="0">
                <a:latin typeface="Times New Roman"/>
                <a:ea typeface="Times New Roman"/>
              </a:rPr>
              <a:t>Clinical Manifestations </a:t>
            </a:r>
            <a:endParaRPr lang="en-US" sz="4000" dirty="0"/>
          </a:p>
        </p:txBody>
      </p:sp>
      <p:sp>
        <p:nvSpPr>
          <p:cNvPr id="10" name="عنصر نائب للمحتوى 2"/>
          <p:cNvSpPr txBox="1">
            <a:spLocks/>
          </p:cNvSpPr>
          <p:nvPr/>
        </p:nvSpPr>
        <p:spPr>
          <a:xfrm>
            <a:off x="261233" y="1251167"/>
            <a:ext cx="11737304" cy="5606833"/>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buFont typeface="+mj-lt"/>
              <a:buAutoNum type="arabicParenR"/>
              <a:tabLst>
                <a:tab pos="457200" algn="l"/>
              </a:tabLst>
            </a:pPr>
            <a:r>
              <a:rPr lang="en-US" dirty="0">
                <a:latin typeface="Times New Roman"/>
                <a:ea typeface="Times New Roman"/>
              </a:rPr>
              <a:t>Generalized or localized abdominal pain in the </a:t>
            </a:r>
            <a:r>
              <a:rPr lang="en-US" b="1" dirty="0" err="1">
                <a:latin typeface="Times New Roman"/>
                <a:ea typeface="Times New Roman"/>
              </a:rPr>
              <a:t>epigastric</a:t>
            </a:r>
            <a:r>
              <a:rPr lang="en-US" dirty="0">
                <a:latin typeface="Times New Roman"/>
                <a:ea typeface="Times New Roman"/>
              </a:rPr>
              <a:t> or </a:t>
            </a:r>
            <a:r>
              <a:rPr lang="en-US" b="1" dirty="0" err="1">
                <a:latin typeface="Times New Roman"/>
                <a:ea typeface="Times New Roman"/>
              </a:rPr>
              <a:t>periumbilical</a:t>
            </a:r>
            <a:r>
              <a:rPr lang="en-US" dirty="0">
                <a:latin typeface="Times New Roman"/>
                <a:ea typeface="Times New Roman"/>
              </a:rPr>
              <a:t> areas and the right upper abdomen. Within 2 to 12 hours, the pain localizes in the right lower quadrant and intensity increases.</a:t>
            </a:r>
          </a:p>
          <a:p>
            <a:pPr algn="l" rtl="0">
              <a:buFont typeface="+mj-lt"/>
              <a:buAutoNum type="arabicParenR"/>
              <a:tabLst>
                <a:tab pos="457200" algn="l"/>
              </a:tabLst>
            </a:pPr>
            <a:r>
              <a:rPr lang="en-US" dirty="0">
                <a:latin typeface="Times New Roman"/>
                <a:ea typeface="Times New Roman"/>
              </a:rPr>
              <a:t>Local tenderness at the </a:t>
            </a:r>
            <a:r>
              <a:rPr lang="en-US" b="1" dirty="0" err="1">
                <a:latin typeface="Times New Roman"/>
                <a:ea typeface="Times New Roman"/>
              </a:rPr>
              <a:t>mcBurny's</a:t>
            </a:r>
            <a:r>
              <a:rPr lang="en-US" b="1" dirty="0">
                <a:latin typeface="Times New Roman"/>
                <a:ea typeface="Times New Roman"/>
              </a:rPr>
              <a:t> point </a:t>
            </a:r>
            <a:r>
              <a:rPr lang="en-US" dirty="0">
                <a:latin typeface="Times New Roman"/>
                <a:ea typeface="Times New Roman"/>
              </a:rPr>
              <a:t>(point just below midpoint of line between umbilicus and iliac crest on the right side)</a:t>
            </a:r>
          </a:p>
          <a:p>
            <a:pPr algn="l" rtl="0">
              <a:buFont typeface="+mj-lt"/>
              <a:buAutoNum type="arabicParenR"/>
              <a:tabLst>
                <a:tab pos="457200" algn="l"/>
              </a:tabLst>
            </a:pPr>
            <a:r>
              <a:rPr lang="en-US" dirty="0">
                <a:latin typeface="Times New Roman"/>
                <a:ea typeface="Times New Roman"/>
              </a:rPr>
              <a:t>Rebound tenderness, involuntary guarding.</a:t>
            </a:r>
          </a:p>
          <a:p>
            <a:pPr algn="l" rtl="0">
              <a:buFont typeface="+mj-lt"/>
              <a:buAutoNum type="arabicParenR"/>
              <a:tabLst>
                <a:tab pos="457200" algn="l"/>
              </a:tabLst>
            </a:pPr>
            <a:endParaRPr lang="en-US" dirty="0">
              <a:latin typeface="Times New Roman"/>
              <a:ea typeface="Times New Roman"/>
            </a:endParaRPr>
          </a:p>
          <a:p>
            <a:pPr algn="l" rtl="0"/>
            <a:endParaRPr lang="en-US" dirty="0"/>
          </a:p>
        </p:txBody>
      </p:sp>
    </p:spTree>
    <p:extLst>
      <p:ext uri="{BB962C8B-B14F-4D97-AF65-F5344CB8AC3E}">
        <p14:creationId xmlns:p14="http://schemas.microsoft.com/office/powerpoint/2010/main" val="130473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7</a:t>
            </a:fld>
            <a:endParaRPr lang="en-US" sz="1800" kern="0">
              <a:solidFill>
                <a:sysClr val="window" lastClr="FFFFFF"/>
              </a:solidFill>
            </a:endParaRPr>
          </a:p>
        </p:txBody>
      </p:sp>
      <p:sp>
        <p:nvSpPr>
          <p:cNvPr id="8" name="عنوان 1"/>
          <p:cNvSpPr txBox="1">
            <a:spLocks/>
          </p:cNvSpPr>
          <p:nvPr/>
        </p:nvSpPr>
        <p:spPr>
          <a:xfrm>
            <a:off x="407368" y="109864"/>
            <a:ext cx="11161239" cy="864096"/>
          </a:xfrm>
          <a:prstGeom prst="rect">
            <a:avLst/>
          </a:prstGeom>
          <a:ln>
            <a:solidFill>
              <a:schemeClr val="accent1"/>
            </a:solidFill>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4000" dirty="0"/>
              <a:t>Cont.  </a:t>
            </a:r>
          </a:p>
        </p:txBody>
      </p:sp>
      <p:sp>
        <p:nvSpPr>
          <p:cNvPr id="10" name="عنصر نائب للمحتوى 2"/>
          <p:cNvSpPr txBox="1">
            <a:spLocks/>
          </p:cNvSpPr>
          <p:nvPr/>
        </p:nvSpPr>
        <p:spPr>
          <a:xfrm>
            <a:off x="407368" y="980728"/>
            <a:ext cx="11593288" cy="576064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0">
              <a:buNone/>
              <a:tabLst>
                <a:tab pos="457200" algn="l"/>
              </a:tabLst>
            </a:pPr>
            <a:r>
              <a:rPr lang="en-US" dirty="0">
                <a:solidFill>
                  <a:prstClr val="black"/>
                </a:solidFill>
                <a:latin typeface="Times New Roman"/>
                <a:ea typeface="Times New Roman"/>
              </a:rPr>
              <a:t>4). </a:t>
            </a:r>
            <a:r>
              <a:rPr lang="en-US" b="1" dirty="0" err="1">
                <a:solidFill>
                  <a:prstClr val="black"/>
                </a:solidFill>
                <a:latin typeface="Times New Roman"/>
                <a:ea typeface="Times New Roman"/>
              </a:rPr>
              <a:t>Rovsing's</a:t>
            </a:r>
            <a:r>
              <a:rPr lang="en-US" b="1" dirty="0">
                <a:solidFill>
                  <a:prstClr val="black"/>
                </a:solidFill>
                <a:latin typeface="Times New Roman"/>
                <a:ea typeface="Times New Roman"/>
              </a:rPr>
              <a:t> sign</a:t>
            </a:r>
            <a:r>
              <a:rPr lang="en-US" dirty="0">
                <a:solidFill>
                  <a:prstClr val="black"/>
                </a:solidFill>
                <a:latin typeface="Times New Roman"/>
                <a:ea typeface="Times New Roman"/>
              </a:rPr>
              <a:t> by palpating left lower quadrant cause pain in the right lower quadrant. </a:t>
            </a:r>
          </a:p>
          <a:p>
            <a:pPr marL="0" indent="0" algn="l" rtl="0">
              <a:buNone/>
              <a:tabLst>
                <a:tab pos="457200" algn="l"/>
              </a:tabLst>
            </a:pPr>
            <a:r>
              <a:rPr lang="en-US" dirty="0">
                <a:solidFill>
                  <a:prstClr val="black"/>
                </a:solidFill>
                <a:latin typeface="Times New Roman"/>
                <a:ea typeface="Times New Roman"/>
              </a:rPr>
              <a:t>5). Anorexia, moderate malaise, mild fever, nausea and vomiting. </a:t>
            </a:r>
          </a:p>
          <a:p>
            <a:pPr marL="0" indent="0" algn="l" rtl="0">
              <a:buNone/>
              <a:tabLst>
                <a:tab pos="457200" algn="l"/>
              </a:tabLst>
            </a:pPr>
            <a:r>
              <a:rPr lang="en-US" dirty="0">
                <a:solidFill>
                  <a:prstClr val="black"/>
                </a:solidFill>
                <a:latin typeface="Times New Roman"/>
                <a:ea typeface="Times New Roman"/>
              </a:rPr>
              <a:t>6). Usually constipation occurs; occasionally diarrhea. </a:t>
            </a:r>
          </a:p>
          <a:p>
            <a:pPr marL="0" indent="0" algn="l" rtl="0">
              <a:buNone/>
              <a:tabLst>
                <a:tab pos="457200" algn="l"/>
              </a:tabLst>
            </a:pPr>
            <a:r>
              <a:rPr lang="en-US" dirty="0">
                <a:solidFill>
                  <a:prstClr val="black"/>
                </a:solidFill>
                <a:latin typeface="Times New Roman"/>
                <a:ea typeface="Times New Roman"/>
              </a:rPr>
              <a:t>7). Late, tachycardia and fever.</a:t>
            </a:r>
          </a:p>
          <a:p>
            <a:pPr marL="0" indent="0" algn="l" rtl="0">
              <a:buNone/>
              <a:tabLst>
                <a:tab pos="457200" algn="l"/>
              </a:tabLst>
            </a:pPr>
            <a:r>
              <a:rPr lang="en-US" dirty="0">
                <a:solidFill>
                  <a:prstClr val="black"/>
                </a:solidFill>
                <a:latin typeface="Times New Roman"/>
                <a:ea typeface="Times New Roman"/>
              </a:rPr>
              <a:t>8). If appendix ruptures, pain becomes more diffuse, abdominal distension from paralytic ileus and the condition worsen.</a:t>
            </a:r>
            <a:endParaRPr lang="en-US" sz="4000" dirty="0"/>
          </a:p>
        </p:txBody>
      </p:sp>
    </p:spTree>
    <p:extLst>
      <p:ext uri="{BB962C8B-B14F-4D97-AF65-F5344CB8AC3E}">
        <p14:creationId xmlns:p14="http://schemas.microsoft.com/office/powerpoint/2010/main" val="130473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قوالب بوربوينت\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384"/>
            <a:ext cx="9180512" cy="6885937"/>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8</a:t>
            </a:fld>
            <a:endParaRPr lang="en-US" sz="1800" kern="0">
              <a:solidFill>
                <a:sysClr val="window" lastClr="FFFFFF"/>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73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889448" y="116632"/>
            <a:ext cx="72390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ar-IQ"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cs typeface="Tahoma"/>
            </a:endParaRPr>
          </a:p>
        </p:txBody>
      </p:sp>
      <p:sp>
        <p:nvSpPr>
          <p:cNvPr id="6" name="عنصر نائب للمحتوى 2"/>
          <p:cNvSpPr txBox="1">
            <a:spLocks/>
          </p:cNvSpPr>
          <p:nvPr/>
        </p:nvSpPr>
        <p:spPr>
          <a:xfrm>
            <a:off x="2495600" y="1406008"/>
            <a:ext cx="7992888" cy="484632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l" rtl="0">
              <a:buClr>
                <a:srgbClr val="1F497D"/>
              </a:buClr>
              <a:buNone/>
            </a:pPr>
            <a:endParaRPr lang="en-US" sz="2800" dirty="0">
              <a:solidFill>
                <a:srgbClr val="000000"/>
              </a:solidFill>
            </a:endParaRPr>
          </a:p>
        </p:txBody>
      </p:sp>
      <p:sp>
        <p:nvSpPr>
          <p:cNvPr id="9" name="Slide Number Placeholder 5"/>
          <p:cNvSpPr>
            <a:spLocks noGrp="1"/>
          </p:cNvSpPr>
          <p:nvPr>
            <p:ph type="sldNum" sz="quarter" idx="12"/>
          </p:nvPr>
        </p:nvSpPr>
        <p:spPr bwMode="auto">
          <a:xfrm>
            <a:off x="10188876" y="6251630"/>
            <a:ext cx="492773" cy="530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fld id="{AF68ECC9-4349-498C-8DC9-1C9C650819F3}" type="slidenum">
              <a:rPr lang="en-US" sz="1800" kern="0">
                <a:solidFill>
                  <a:sysClr val="window" lastClr="FFFFFF"/>
                </a:solidFill>
              </a:rPr>
              <a:pPr>
                <a:defRPr/>
              </a:pPr>
              <a:t>9</a:t>
            </a:fld>
            <a:endParaRPr lang="en-US" sz="1800" kern="0">
              <a:solidFill>
                <a:sysClr val="window" lastClr="FFFFFF"/>
              </a:solidFill>
            </a:endParaRPr>
          </a:p>
        </p:txBody>
      </p:sp>
      <p:sp>
        <p:nvSpPr>
          <p:cNvPr id="8" name="عنوان 1"/>
          <p:cNvSpPr txBox="1">
            <a:spLocks/>
          </p:cNvSpPr>
          <p:nvPr/>
        </p:nvSpPr>
        <p:spPr>
          <a:xfrm>
            <a:off x="263352" y="260648"/>
            <a:ext cx="11593288" cy="882352"/>
          </a:xfrm>
          <a:prstGeom prst="rect">
            <a:avLst/>
          </a:prstGeom>
          <a:ln>
            <a:solidFill>
              <a:schemeClr val="accent1"/>
            </a:solidFill>
          </a:ln>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b="1" u="sng" dirty="0">
                <a:latin typeface="Times New Roman"/>
                <a:ea typeface="Times New Roman"/>
              </a:rPr>
              <a:t>Diagnostic Evaluation </a:t>
            </a:r>
            <a:endParaRPr lang="en-US" dirty="0"/>
          </a:p>
        </p:txBody>
      </p:sp>
      <p:sp>
        <p:nvSpPr>
          <p:cNvPr id="10" name="عنصر نائب للمحتوى 2"/>
          <p:cNvSpPr txBox="1">
            <a:spLocks/>
          </p:cNvSpPr>
          <p:nvPr/>
        </p:nvSpPr>
        <p:spPr>
          <a:xfrm>
            <a:off x="263352" y="1340769"/>
            <a:ext cx="11737304" cy="4785395"/>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buFont typeface="+mj-lt"/>
              <a:buAutoNum type="arabicParenR"/>
              <a:tabLst>
                <a:tab pos="457200" algn="l"/>
              </a:tabLst>
            </a:pPr>
            <a:r>
              <a:rPr lang="en-US" dirty="0">
                <a:latin typeface="Times New Roman"/>
                <a:ea typeface="Times New Roman"/>
              </a:rPr>
              <a:t>Physical examination consistent with clinical manifestations. </a:t>
            </a:r>
            <a:endParaRPr lang="en-US" sz="2800" dirty="0">
              <a:latin typeface="Times New Roman"/>
              <a:ea typeface="Times New Roman"/>
            </a:endParaRPr>
          </a:p>
          <a:p>
            <a:pPr algn="l" rtl="0">
              <a:buFont typeface="+mj-lt"/>
              <a:buAutoNum type="arabicParenR"/>
              <a:tabLst>
                <a:tab pos="457200" algn="l"/>
              </a:tabLst>
            </a:pPr>
            <a:r>
              <a:rPr lang="en-US" dirty="0">
                <a:latin typeface="Times New Roman"/>
                <a:ea typeface="Times New Roman"/>
              </a:rPr>
              <a:t>White blood cell (WBC) count reveals moderate leukocytosis (10,000 to 16,000/mm) with shift to the left (increased neutrophils). </a:t>
            </a:r>
            <a:endParaRPr lang="en-US" sz="2800" dirty="0">
              <a:latin typeface="Times New Roman"/>
              <a:ea typeface="Times New Roman"/>
            </a:endParaRPr>
          </a:p>
          <a:p>
            <a:pPr algn="l" rtl="0">
              <a:buFont typeface="+mj-lt"/>
              <a:buAutoNum type="arabicParenR"/>
              <a:tabLst>
                <a:tab pos="457200" algn="l"/>
              </a:tabLst>
            </a:pPr>
            <a:r>
              <a:rPr lang="en-US" dirty="0">
                <a:latin typeface="Times New Roman"/>
                <a:ea typeface="Times New Roman"/>
              </a:rPr>
              <a:t>Abdominal x-ray may visualize shadow consistent with </a:t>
            </a:r>
            <a:r>
              <a:rPr lang="en-US" dirty="0" err="1">
                <a:latin typeface="Times New Roman"/>
                <a:ea typeface="Times New Roman"/>
              </a:rPr>
              <a:t>fecalith</a:t>
            </a:r>
            <a:r>
              <a:rPr lang="en-US" dirty="0">
                <a:latin typeface="Times New Roman"/>
                <a:ea typeface="Times New Roman"/>
              </a:rPr>
              <a:t> in appendix. </a:t>
            </a:r>
            <a:endParaRPr lang="en-US" sz="2800" dirty="0">
              <a:latin typeface="Times New Roman"/>
              <a:ea typeface="Times New Roman"/>
            </a:endParaRPr>
          </a:p>
          <a:p>
            <a:pPr algn="l" rtl="0">
              <a:buFont typeface="+mj-lt"/>
              <a:buAutoNum type="arabicParenR"/>
              <a:tabLst>
                <a:tab pos="457200" algn="l"/>
              </a:tabLst>
            </a:pPr>
            <a:r>
              <a:rPr lang="en-US" dirty="0">
                <a:latin typeface="Times New Roman"/>
                <a:ea typeface="Times New Roman"/>
              </a:rPr>
              <a:t>Pelvic sonogram can visualize appendix and rule out ovarian cyst.  </a:t>
            </a:r>
            <a:endParaRPr lang="en-US" sz="2800" dirty="0">
              <a:latin typeface="Times New Roman"/>
              <a:ea typeface="Times New Roman"/>
            </a:endParaRPr>
          </a:p>
          <a:p>
            <a:pPr algn="l" rtl="0"/>
            <a:endParaRPr lang="en-US" dirty="0"/>
          </a:p>
        </p:txBody>
      </p:sp>
    </p:spTree>
    <p:extLst>
      <p:ext uri="{BB962C8B-B14F-4D97-AF65-F5344CB8AC3E}">
        <p14:creationId xmlns:p14="http://schemas.microsoft.com/office/powerpoint/2010/main" val="130473348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7326</TotalTime>
  <Words>652</Words>
  <Application>Microsoft Office PowerPoint</Application>
  <PresentationFormat>Widescreen</PresentationFormat>
  <Paragraphs>106</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Gill Sans MT</vt:lpstr>
      <vt:lpstr>Tahoma</vt:lpstr>
      <vt:lpstr>Times New Roman</vt:lpstr>
      <vt:lpstr>Trebuchet MS</vt:lpstr>
      <vt:lpstr>Wingdings 2</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Corporate Edition</dc:creator>
  <cp:lastModifiedBy>f</cp:lastModifiedBy>
  <cp:revision>236</cp:revision>
  <dcterms:created xsi:type="dcterms:W3CDTF">2020-02-11T06:19:04Z</dcterms:created>
  <dcterms:modified xsi:type="dcterms:W3CDTF">2022-10-23T12:02:49Z</dcterms:modified>
</cp:coreProperties>
</file>