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19"/>
  </p:notesMasterIdLst>
  <p:sldIdLst>
    <p:sldId id="256"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9/27/2023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AFE9EF-BFD3-43EA-A868-783EE64D3026}"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891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649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4319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6025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5683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276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961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A7E8C0-DCD6-4618-824E-E5B47E37F774}"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8304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C6133B-A04A-40C7-999B-6B964B69F57E}"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207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466FB9-D28B-49B1-96AA-2DC4A0B82672}"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512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763742-95DB-4727-9E2D-E67133874C57}"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029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F4C757-AC18-4BD4-B58D-C09C7F56266E}" type="datetime1">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069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A06CBA-D419-41FA-8B3E-D17E24A5F335}" type="datetime1">
              <a:rPr lang="en-US" smtClean="0"/>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884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24B8EF-695A-4D91-86E6-BD3ABF986DC6}" type="datetime1">
              <a:rPr lang="en-US" smtClean="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991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E49A1DA-1075-4AB6-9AFC-9045E23C9F15}" type="datetime1">
              <a:rPr lang="en-US" smtClean="0"/>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704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613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851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096B060-2D6F-430E-A017-FCCC5AF2AC19}" type="datetime1">
              <a:rPr lang="en-US" smtClean="0"/>
              <a:t>9/27/2023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06618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mygreatlearning.com/academy/learn-for-free/courses/linear-programming-for-data-science/?gl_blog_id=1373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01602"/>
            <a:ext cx="12191980" cy="6858000"/>
          </a:xfrm>
          <a:prstGeom prst="rect">
            <a:avLst/>
          </a:prstGeom>
        </p:spPr>
      </p:pic>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767644" y="774192"/>
            <a:ext cx="10160000" cy="3170171"/>
          </a:xfrm>
        </p:spPr>
        <p:txBody>
          <a:bodyPr>
            <a:normAutofit/>
          </a:bodyPr>
          <a:lstStyle/>
          <a:p>
            <a:pPr algn="ctr"/>
            <a:r>
              <a:rPr lang="en-US" dirty="0"/>
              <a:t>linear programming</a:t>
            </a:r>
            <a:br>
              <a:rPr lang="en-US" dirty="0"/>
            </a:br>
            <a:r>
              <a:rPr lang="en-US" dirty="0"/>
              <a:t>Practical </a:t>
            </a:r>
            <a:r>
              <a:rPr lang="en-US" dirty="0" smtClean="0"/>
              <a:t>application</a:t>
            </a:r>
            <a:endParaRPr lang="en-US" dirty="0"/>
          </a:p>
        </p:txBody>
      </p:sp>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1310184" y="4989487"/>
            <a:ext cx="9109459" cy="1083767"/>
          </a:xfrm>
        </p:spPr>
        <p:txBody>
          <a:bodyPr>
            <a:noAutofit/>
          </a:bodyPr>
          <a:lstStyle/>
          <a:p>
            <a:pPr algn="ctr"/>
            <a:r>
              <a:rPr lang="ar-IQ" sz="2000" dirty="0" smtClean="0">
                <a:solidFill>
                  <a:schemeClr val="tx1"/>
                </a:solidFill>
                <a:latin typeface="Arial Black" panose="020B0A04020102020204" pitchFamily="34" charset="0"/>
              </a:rPr>
              <a:t>م .د وليد علي حمزة</a:t>
            </a:r>
          </a:p>
          <a:p>
            <a:pPr algn="ctr"/>
            <a:r>
              <a:rPr lang="en-US" sz="2000" dirty="0">
                <a:solidFill>
                  <a:schemeClr val="tx1"/>
                </a:solidFill>
                <a:latin typeface="Arial Black" panose="020B0A04020102020204" pitchFamily="34" charset="0"/>
              </a:rPr>
              <a:t> </a:t>
            </a:r>
            <a:r>
              <a:rPr lang="ar-IQ" sz="2000" dirty="0" smtClean="0">
                <a:solidFill>
                  <a:schemeClr val="tx1"/>
                </a:solidFill>
                <a:latin typeface="Arial Black" panose="020B0A04020102020204" pitchFamily="34" charset="0"/>
              </a:rPr>
              <a:t>م. م  ينب كاظم جابر</a:t>
            </a:r>
            <a:endParaRPr lang="en-US"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549750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64" y="5181600"/>
            <a:ext cx="10364451" cy="1456267"/>
          </a:xfrm>
        </p:spPr>
        <p:txBody>
          <a:bodyPr>
            <a:normAutofit/>
          </a:bodyPr>
          <a:lstStyle/>
          <a:p>
            <a:r>
              <a:rPr lang="en-US" sz="2000" dirty="0"/>
              <a:t>The maximum value of Z = </a:t>
            </a:r>
            <a:r>
              <a:rPr lang="en-US" sz="2000" dirty="0" smtClean="0"/>
              <a:t>20 </a:t>
            </a:r>
            <a:r>
              <a:rPr lang="en-US" sz="2000" dirty="0"/>
              <a:t>and it occurs at C </a:t>
            </a:r>
            <a:r>
              <a:rPr lang="en-US" sz="2000" dirty="0" smtClean="0"/>
              <a:t>(0,5)</a:t>
            </a:r>
            <a:r>
              <a:rPr lang="en-US" sz="2000" dirty="0"/>
              <a:t/>
            </a:r>
            <a:br>
              <a:rPr lang="en-US" sz="2000" dirty="0"/>
            </a:br>
            <a:r>
              <a:rPr lang="en-US" sz="2000" b="1" dirty="0"/>
              <a:t>Answer:</a:t>
            </a:r>
            <a:r>
              <a:rPr lang="en-US" sz="2000" dirty="0"/>
              <a:t> the maximum value of Z = </a:t>
            </a:r>
            <a:r>
              <a:rPr lang="en-US" sz="2000" dirty="0" smtClean="0"/>
              <a:t>20 </a:t>
            </a:r>
            <a:r>
              <a:rPr lang="en-US" sz="2000" dirty="0"/>
              <a:t>and the optimal solution is </a:t>
            </a:r>
            <a:r>
              <a:rPr lang="en-US" sz="2000" dirty="0" smtClean="0"/>
              <a:t>(0,5)</a:t>
            </a:r>
            <a:endParaRPr lang="en-US" sz="2000" dirty="0"/>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2773489408"/>
              </p:ext>
            </p:extLst>
          </p:nvPr>
        </p:nvGraphicFramePr>
        <p:xfrm>
          <a:off x="641351" y="1456265"/>
          <a:ext cx="4370916" cy="2514600"/>
        </p:xfrm>
        <a:graphic>
          <a:graphicData uri="http://schemas.openxmlformats.org/drawingml/2006/table">
            <a:tbl>
              <a:tblPr/>
              <a:tblGrid>
                <a:gridCol w="2185458">
                  <a:extLst>
                    <a:ext uri="{9D8B030D-6E8A-4147-A177-3AD203B41FA5}">
                      <a16:colId xmlns:a16="http://schemas.microsoft.com/office/drawing/2014/main" val="701351589"/>
                    </a:ext>
                  </a:extLst>
                </a:gridCol>
                <a:gridCol w="2185458">
                  <a:extLst>
                    <a:ext uri="{9D8B030D-6E8A-4147-A177-3AD203B41FA5}">
                      <a16:colId xmlns:a16="http://schemas.microsoft.com/office/drawing/2014/main" val="1793956572"/>
                    </a:ext>
                  </a:extLst>
                </a:gridCol>
              </a:tblGrid>
              <a:tr h="472860">
                <a:tc>
                  <a:txBody>
                    <a:bodyPr/>
                    <a:lstStyle/>
                    <a:p>
                      <a:pPr algn="l"/>
                      <a:r>
                        <a:rPr lang="en-US" dirty="0">
                          <a:effectLst/>
                          <a:latin typeface="Untitled Sans"/>
                        </a:rPr>
                        <a:t>Corner points</a:t>
                      </a:r>
                    </a:p>
                  </a:txBody>
                  <a:tcPr marL="142875" marR="85725" marT="114300" marB="114300" anchor="ctr">
                    <a:lnL>
                      <a:noFill/>
                    </a:lnL>
                    <a:lnR>
                      <a:noFill/>
                    </a:lnR>
                    <a:lnT>
                      <a:noFill/>
                    </a:lnT>
                    <a:lnB>
                      <a:noFill/>
                    </a:lnB>
                    <a:solidFill>
                      <a:srgbClr val="FFF7DB"/>
                    </a:solidFill>
                  </a:tcPr>
                </a:tc>
                <a:tc>
                  <a:txBody>
                    <a:bodyPr/>
                    <a:lstStyle/>
                    <a:p>
                      <a:pPr algn="l"/>
                      <a:r>
                        <a:rPr lang="en-US" dirty="0">
                          <a:effectLst/>
                          <a:latin typeface="Untitled Sans"/>
                        </a:rPr>
                        <a:t>Z = </a:t>
                      </a:r>
                      <a:r>
                        <a:rPr lang="en-US" dirty="0" smtClean="0">
                          <a:effectLst/>
                          <a:latin typeface="Untitled Sans"/>
                        </a:rPr>
                        <a:t>2x</a:t>
                      </a:r>
                      <a:r>
                        <a:rPr lang="en-US" sz="1050" dirty="0" smtClean="0">
                          <a:effectLst/>
                          <a:latin typeface="Untitled Sans"/>
                        </a:rPr>
                        <a:t>1</a:t>
                      </a:r>
                      <a:r>
                        <a:rPr lang="en-US" dirty="0" smtClean="0">
                          <a:effectLst/>
                          <a:latin typeface="Untitled Sans"/>
                        </a:rPr>
                        <a:t> </a:t>
                      </a:r>
                      <a:r>
                        <a:rPr lang="en-US" dirty="0">
                          <a:effectLst/>
                          <a:latin typeface="Untitled Sans"/>
                        </a:rPr>
                        <a:t>+ </a:t>
                      </a:r>
                      <a:r>
                        <a:rPr lang="en-US" dirty="0" smtClean="0">
                          <a:effectLst/>
                          <a:latin typeface="Untitled Sans"/>
                        </a:rPr>
                        <a:t>4X</a:t>
                      </a:r>
                      <a:r>
                        <a:rPr lang="en-US" sz="1050" dirty="0" smtClean="0">
                          <a:effectLst/>
                          <a:latin typeface="Untitled Sans"/>
                        </a:rPr>
                        <a:t>2</a:t>
                      </a:r>
                      <a:endParaRPr lang="en-US" sz="1050" dirty="0">
                        <a:effectLst/>
                        <a:latin typeface="Untitled Sans"/>
                      </a:endParaRPr>
                    </a:p>
                  </a:txBody>
                  <a:tcPr marL="142875" marR="85725" marT="114300" marB="114300" anchor="ctr">
                    <a:lnL>
                      <a:noFill/>
                    </a:lnL>
                    <a:lnR>
                      <a:noFill/>
                    </a:lnR>
                    <a:lnT>
                      <a:noFill/>
                    </a:lnT>
                    <a:lnB>
                      <a:noFill/>
                    </a:lnB>
                    <a:solidFill>
                      <a:srgbClr val="FFF7DB"/>
                    </a:solidFill>
                  </a:tcPr>
                </a:tc>
                <a:extLst>
                  <a:ext uri="{0D108BD9-81ED-4DB2-BD59-A6C34878D82A}">
                    <a16:rowId xmlns:a16="http://schemas.microsoft.com/office/drawing/2014/main" val="1179822503"/>
                  </a:ext>
                </a:extLst>
              </a:tr>
              <a:tr h="472860">
                <a:tc>
                  <a:txBody>
                    <a:bodyPr/>
                    <a:lstStyle/>
                    <a:p>
                      <a:pPr algn="l"/>
                      <a:r>
                        <a:rPr lang="en-US" dirty="0">
                          <a:effectLst/>
                          <a:latin typeface="Untitled Sans"/>
                        </a:rPr>
                        <a:t>A = </a:t>
                      </a:r>
                      <a:r>
                        <a:rPr lang="en-US" dirty="0" smtClean="0">
                          <a:effectLst/>
                          <a:latin typeface="Untitled Sans"/>
                        </a:rPr>
                        <a:t>(3, </a:t>
                      </a:r>
                      <a:r>
                        <a:rPr lang="en-US" dirty="0">
                          <a:effectLst/>
                          <a:latin typeface="Untitled Sans"/>
                        </a:rPr>
                        <a:t>0)</a:t>
                      </a:r>
                    </a:p>
                  </a:txBody>
                  <a:tcPr marL="142875" marR="85725" marT="114300" marB="114300" anchor="ctr">
                    <a:lnL>
                      <a:noFill/>
                    </a:lnL>
                    <a:lnR>
                      <a:noFill/>
                    </a:lnR>
                    <a:lnT>
                      <a:noFill/>
                    </a:lnT>
                    <a:lnB>
                      <a:noFill/>
                    </a:lnB>
                    <a:solidFill>
                      <a:srgbClr val="FFF7DB"/>
                    </a:solidFill>
                  </a:tcPr>
                </a:tc>
                <a:tc>
                  <a:txBody>
                    <a:bodyPr/>
                    <a:lstStyle/>
                    <a:p>
                      <a:pPr algn="l"/>
                      <a:r>
                        <a:rPr lang="en-US" dirty="0" smtClean="0">
                          <a:effectLst/>
                          <a:latin typeface="Untitled Sans"/>
                        </a:rPr>
                        <a:t>6</a:t>
                      </a:r>
                      <a:endParaRPr lang="en-US" dirty="0">
                        <a:effectLst/>
                        <a:latin typeface="Untitled Sans"/>
                      </a:endParaRPr>
                    </a:p>
                  </a:txBody>
                  <a:tcPr marL="142875" marR="85725" marT="114300" marB="114300" anchor="ctr">
                    <a:lnL>
                      <a:noFill/>
                    </a:lnL>
                    <a:lnR>
                      <a:noFill/>
                    </a:lnR>
                    <a:lnT>
                      <a:noFill/>
                    </a:lnT>
                    <a:lnB>
                      <a:noFill/>
                    </a:lnB>
                    <a:solidFill>
                      <a:srgbClr val="FFF7DB"/>
                    </a:solidFill>
                  </a:tcPr>
                </a:tc>
                <a:extLst>
                  <a:ext uri="{0D108BD9-81ED-4DB2-BD59-A6C34878D82A}">
                    <a16:rowId xmlns:a16="http://schemas.microsoft.com/office/drawing/2014/main" val="3697841009"/>
                  </a:ext>
                </a:extLst>
              </a:tr>
              <a:tr h="472860">
                <a:tc>
                  <a:txBody>
                    <a:bodyPr/>
                    <a:lstStyle/>
                    <a:p>
                      <a:pPr algn="l"/>
                      <a:r>
                        <a:rPr lang="en-US" dirty="0">
                          <a:effectLst/>
                          <a:latin typeface="Untitled Sans"/>
                        </a:rPr>
                        <a:t>B = </a:t>
                      </a:r>
                      <a:r>
                        <a:rPr lang="en-US" dirty="0" smtClean="0">
                          <a:effectLst/>
                          <a:latin typeface="Untitled Sans"/>
                        </a:rPr>
                        <a:t>(5,0)</a:t>
                      </a:r>
                      <a:endParaRPr lang="en-US" dirty="0">
                        <a:effectLst/>
                        <a:latin typeface="Untitled Sans"/>
                      </a:endParaRPr>
                    </a:p>
                  </a:txBody>
                  <a:tcPr marL="142875" marR="85725" marT="114300" marB="114300" anchor="ctr">
                    <a:lnL>
                      <a:noFill/>
                    </a:lnL>
                    <a:lnR>
                      <a:noFill/>
                    </a:lnR>
                    <a:lnT>
                      <a:noFill/>
                    </a:lnT>
                    <a:lnB>
                      <a:noFill/>
                    </a:lnB>
                    <a:solidFill>
                      <a:srgbClr val="FFF7DB"/>
                    </a:solidFill>
                  </a:tcPr>
                </a:tc>
                <a:tc>
                  <a:txBody>
                    <a:bodyPr/>
                    <a:lstStyle/>
                    <a:p>
                      <a:pPr algn="l"/>
                      <a:r>
                        <a:rPr lang="en-US" dirty="0" smtClean="0">
                          <a:effectLst/>
                          <a:latin typeface="Untitled Sans"/>
                        </a:rPr>
                        <a:t>10</a:t>
                      </a:r>
                      <a:endParaRPr lang="en-US" dirty="0">
                        <a:effectLst/>
                        <a:latin typeface="Untitled Sans"/>
                      </a:endParaRPr>
                    </a:p>
                  </a:txBody>
                  <a:tcPr marL="142875" marR="85725" marT="114300" marB="114300" anchor="ctr">
                    <a:lnL>
                      <a:noFill/>
                    </a:lnL>
                    <a:lnR>
                      <a:noFill/>
                    </a:lnR>
                    <a:lnT>
                      <a:noFill/>
                    </a:lnT>
                    <a:lnB>
                      <a:noFill/>
                    </a:lnB>
                    <a:solidFill>
                      <a:srgbClr val="FFF7DB"/>
                    </a:solidFill>
                  </a:tcPr>
                </a:tc>
                <a:extLst>
                  <a:ext uri="{0D108BD9-81ED-4DB2-BD59-A6C34878D82A}">
                    <a16:rowId xmlns:a16="http://schemas.microsoft.com/office/drawing/2014/main" val="3984490819"/>
                  </a:ext>
                </a:extLst>
              </a:tr>
              <a:tr h="472860">
                <a:tc>
                  <a:txBody>
                    <a:bodyPr/>
                    <a:lstStyle/>
                    <a:p>
                      <a:pPr algn="l"/>
                      <a:r>
                        <a:rPr lang="en-US" dirty="0">
                          <a:effectLst/>
                          <a:latin typeface="Untitled Sans"/>
                        </a:rPr>
                        <a:t>C = </a:t>
                      </a:r>
                      <a:r>
                        <a:rPr lang="en-US" dirty="0" smtClean="0">
                          <a:effectLst/>
                          <a:latin typeface="Untitled Sans"/>
                        </a:rPr>
                        <a:t>(0,5)</a:t>
                      </a:r>
                      <a:endParaRPr lang="en-US" dirty="0">
                        <a:effectLst/>
                        <a:latin typeface="Untitled Sans"/>
                      </a:endParaRPr>
                    </a:p>
                  </a:txBody>
                  <a:tcPr marL="142875" marR="85725" marT="114300" marB="114300" anchor="ctr">
                    <a:lnL>
                      <a:noFill/>
                    </a:lnL>
                    <a:lnR>
                      <a:noFill/>
                    </a:lnR>
                    <a:lnT>
                      <a:noFill/>
                    </a:lnT>
                    <a:lnB>
                      <a:noFill/>
                    </a:lnB>
                    <a:solidFill>
                      <a:srgbClr val="FFF7DB"/>
                    </a:solidFill>
                  </a:tcPr>
                </a:tc>
                <a:tc>
                  <a:txBody>
                    <a:bodyPr/>
                    <a:lstStyle/>
                    <a:p>
                      <a:pPr algn="l"/>
                      <a:r>
                        <a:rPr lang="en-US" dirty="0" smtClean="0">
                          <a:effectLst/>
                          <a:latin typeface="Untitled Sans"/>
                        </a:rPr>
                        <a:t>20</a:t>
                      </a:r>
                      <a:endParaRPr lang="en-US" dirty="0">
                        <a:effectLst/>
                        <a:latin typeface="Untitled Sans"/>
                      </a:endParaRPr>
                    </a:p>
                  </a:txBody>
                  <a:tcPr marL="142875" marR="85725" marT="114300" marB="114300" anchor="ctr">
                    <a:lnL>
                      <a:noFill/>
                    </a:lnL>
                    <a:lnR>
                      <a:noFill/>
                    </a:lnR>
                    <a:lnT>
                      <a:noFill/>
                    </a:lnT>
                    <a:lnB>
                      <a:noFill/>
                    </a:lnB>
                    <a:solidFill>
                      <a:srgbClr val="FFF7DB"/>
                    </a:solidFill>
                  </a:tcPr>
                </a:tc>
                <a:extLst>
                  <a:ext uri="{0D108BD9-81ED-4DB2-BD59-A6C34878D82A}">
                    <a16:rowId xmlns:a16="http://schemas.microsoft.com/office/drawing/2014/main" val="3836986714"/>
                  </a:ext>
                </a:extLst>
              </a:tr>
              <a:tr h="472860">
                <a:tc>
                  <a:txBody>
                    <a:bodyPr/>
                    <a:lstStyle/>
                    <a:p>
                      <a:pPr algn="l"/>
                      <a:r>
                        <a:rPr lang="en-US" dirty="0" smtClean="0">
                          <a:effectLst/>
                          <a:latin typeface="Untitled Sans"/>
                        </a:rPr>
                        <a:t>D = (0, 4)</a:t>
                      </a:r>
                      <a:endParaRPr lang="en-US" dirty="0">
                        <a:effectLst/>
                        <a:latin typeface="Untitled Sans"/>
                      </a:endParaRPr>
                    </a:p>
                  </a:txBody>
                  <a:tcPr marL="142875" marR="85725" marT="114300" marB="114300" anchor="ctr">
                    <a:lnL>
                      <a:noFill/>
                    </a:lnL>
                    <a:lnR>
                      <a:noFill/>
                    </a:lnR>
                    <a:lnT>
                      <a:noFill/>
                    </a:lnT>
                    <a:lnB>
                      <a:noFill/>
                    </a:lnB>
                    <a:solidFill>
                      <a:srgbClr val="FFF7DB"/>
                    </a:solidFill>
                  </a:tcPr>
                </a:tc>
                <a:tc>
                  <a:txBody>
                    <a:bodyPr/>
                    <a:lstStyle/>
                    <a:p>
                      <a:pPr algn="l"/>
                      <a:r>
                        <a:rPr lang="en-US" dirty="0" smtClean="0">
                          <a:effectLst/>
                          <a:latin typeface="Untitled Sans"/>
                        </a:rPr>
                        <a:t>8</a:t>
                      </a:r>
                      <a:endParaRPr lang="en-US" dirty="0">
                        <a:effectLst/>
                        <a:latin typeface="Untitled Sans"/>
                      </a:endParaRPr>
                    </a:p>
                  </a:txBody>
                  <a:tcPr marL="142875" marR="85725" marT="114300" marB="114300" anchor="ctr">
                    <a:lnL>
                      <a:noFill/>
                    </a:lnL>
                    <a:lnR>
                      <a:noFill/>
                    </a:lnR>
                    <a:lnT>
                      <a:noFill/>
                    </a:lnT>
                    <a:lnB>
                      <a:noFill/>
                    </a:lnB>
                    <a:solidFill>
                      <a:srgbClr val="FFF7DB"/>
                    </a:solidFill>
                  </a:tcPr>
                </a:tc>
                <a:extLst>
                  <a:ext uri="{0D108BD9-81ED-4DB2-BD59-A6C34878D82A}">
                    <a16:rowId xmlns:a16="http://schemas.microsoft.com/office/drawing/2014/main" val="2804831068"/>
                  </a:ext>
                </a:extLst>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979" y="948267"/>
            <a:ext cx="4517182" cy="3917244"/>
          </a:xfrm>
          <a:prstGeom prst="rect">
            <a:avLst/>
          </a:prstGeom>
        </p:spPr>
      </p:pic>
    </p:spTree>
    <p:extLst>
      <p:ext uri="{BB962C8B-B14F-4D97-AF65-F5344CB8AC3E}">
        <p14:creationId xmlns:p14="http://schemas.microsoft.com/office/powerpoint/2010/main" val="3431618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618517"/>
            <a:ext cx="6536892" cy="1596177"/>
          </a:xfrm>
        </p:spPr>
        <p:txBody>
          <a:bodyPr/>
          <a:lstStyle/>
          <a:p>
            <a:r>
              <a:rPr lang="en-US" dirty="0" smtClean="0"/>
              <a:t>SOLVE THE SAME PROBLEM BY USING SOLVER</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149600" y="1994429"/>
            <a:ext cx="8161227" cy="4191881"/>
          </a:xfrm>
        </p:spPr>
      </p:pic>
      <p:cxnSp>
        <p:nvCxnSpPr>
          <p:cNvPr id="6" name="Straight Arrow Connector 5"/>
          <p:cNvCxnSpPr/>
          <p:nvPr/>
        </p:nvCxnSpPr>
        <p:spPr>
          <a:xfrm>
            <a:off x="2223911" y="2844801"/>
            <a:ext cx="1083734" cy="1388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60621" y="1930401"/>
            <a:ext cx="2043288"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Z= 2X</a:t>
            </a:r>
            <a:r>
              <a:rPr lang="en-US" sz="1050" dirty="0" smtClean="0"/>
              <a:t>1</a:t>
            </a:r>
            <a:r>
              <a:rPr lang="en-US" dirty="0" smtClean="0"/>
              <a:t>+4X</a:t>
            </a:r>
            <a:r>
              <a:rPr lang="en-US" sz="1050" dirty="0" smtClean="0"/>
              <a:t>2</a:t>
            </a:r>
          </a:p>
          <a:p>
            <a:pPr algn="ctr"/>
            <a:endParaRPr lang="en-US" sz="1050" dirty="0"/>
          </a:p>
          <a:p>
            <a:pPr algn="ctr"/>
            <a:r>
              <a:rPr lang="en-US" sz="1050" dirty="0" smtClean="0"/>
              <a:t>=2*B2+4*B3</a:t>
            </a:r>
            <a:endParaRPr lang="en-US" sz="1050" dirty="0"/>
          </a:p>
        </p:txBody>
      </p:sp>
      <p:cxnSp>
        <p:nvCxnSpPr>
          <p:cNvPr id="10" name="Straight Arrow Connector 9"/>
          <p:cNvCxnSpPr/>
          <p:nvPr/>
        </p:nvCxnSpPr>
        <p:spPr>
          <a:xfrm>
            <a:off x="2331156" y="4264244"/>
            <a:ext cx="1636888" cy="407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46131" y="3622698"/>
            <a:ext cx="2472267" cy="10047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4X</a:t>
            </a:r>
            <a:r>
              <a:rPr lang="en-US" sz="1050" dirty="0" smtClean="0"/>
              <a:t>1</a:t>
            </a:r>
            <a:r>
              <a:rPr lang="en-US" dirty="0" smtClean="0"/>
              <a:t>+3X</a:t>
            </a:r>
            <a:r>
              <a:rPr lang="en-US" sz="1050" dirty="0" smtClean="0"/>
              <a:t>2</a:t>
            </a:r>
            <a:r>
              <a:rPr lang="en-US" dirty="0" smtClean="0"/>
              <a:t>&gt;=12</a:t>
            </a:r>
          </a:p>
          <a:p>
            <a:pPr algn="ctr"/>
            <a:r>
              <a:rPr lang="en-US" dirty="0" smtClean="0"/>
              <a:t>=</a:t>
            </a:r>
            <a:r>
              <a:rPr lang="en-US" sz="1100" dirty="0" smtClean="0"/>
              <a:t>4*B2+3*B3</a:t>
            </a:r>
          </a:p>
          <a:p>
            <a:pPr algn="ctr"/>
            <a:endParaRPr lang="en-US" dirty="0"/>
          </a:p>
        </p:txBody>
      </p:sp>
      <p:cxnSp>
        <p:nvCxnSpPr>
          <p:cNvPr id="13" name="Straight Arrow Connector 12"/>
          <p:cNvCxnSpPr/>
          <p:nvPr/>
        </p:nvCxnSpPr>
        <p:spPr>
          <a:xfrm flipV="1">
            <a:off x="2957064" y="4809066"/>
            <a:ext cx="988403" cy="925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9334" y="5563350"/>
            <a:ext cx="2652888"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2X</a:t>
            </a:r>
            <a:r>
              <a:rPr lang="en-US" sz="1050" dirty="0" smtClean="0"/>
              <a:t>1</a:t>
            </a:r>
            <a:r>
              <a:rPr lang="en-US" dirty="0" smtClean="0"/>
              <a:t>+2X</a:t>
            </a:r>
            <a:r>
              <a:rPr lang="en-US" sz="1050" dirty="0" smtClean="0"/>
              <a:t>2</a:t>
            </a:r>
            <a:r>
              <a:rPr lang="en-US" dirty="0" smtClean="0"/>
              <a:t>&lt;=10</a:t>
            </a:r>
          </a:p>
          <a:p>
            <a:pPr algn="ctr"/>
            <a:r>
              <a:rPr lang="en-US" dirty="0" smtClean="0"/>
              <a:t>=</a:t>
            </a:r>
            <a:r>
              <a:rPr lang="en-US" sz="1100" dirty="0" smtClean="0"/>
              <a:t>2*B2+2*B3</a:t>
            </a:r>
            <a:endParaRPr lang="en-US" sz="1100" dirty="0"/>
          </a:p>
        </p:txBody>
      </p:sp>
    </p:spTree>
    <p:extLst>
      <p:ext uri="{BB962C8B-B14F-4D97-AF65-F5344CB8AC3E}">
        <p14:creationId xmlns:p14="http://schemas.microsoft.com/office/powerpoint/2010/main" val="157944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947" y="-60148"/>
            <a:ext cx="6828358" cy="3740326"/>
          </a:xfrm>
        </p:spPr>
      </p:pic>
      <p:cxnSp>
        <p:nvCxnSpPr>
          <p:cNvPr id="8" name="Straight Arrow Connector 7"/>
          <p:cNvCxnSpPr/>
          <p:nvPr/>
        </p:nvCxnSpPr>
        <p:spPr>
          <a:xfrm flipH="1">
            <a:off x="4766882" y="1936044"/>
            <a:ext cx="2506133" cy="1162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45866" y="1486849"/>
            <a:ext cx="1804853" cy="646331"/>
          </a:xfrm>
          <a:prstGeom prst="rect">
            <a:avLst/>
          </a:prstGeom>
          <a:noFill/>
        </p:spPr>
        <p:txBody>
          <a:bodyPr wrap="none" rtlCol="0">
            <a:spAutoFit/>
          </a:bodyPr>
          <a:lstStyle/>
          <a:p>
            <a:r>
              <a:rPr lang="en-US" dirty="0" smtClean="0"/>
              <a:t>CLICK ON SOLVE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966" y="2672523"/>
            <a:ext cx="5140034" cy="4482515"/>
          </a:xfrm>
          <a:prstGeom prst="rect">
            <a:avLst/>
          </a:prstGeom>
        </p:spPr>
      </p:pic>
      <p:sp>
        <p:nvSpPr>
          <p:cNvPr id="21" name="TextBox 20"/>
          <p:cNvSpPr txBox="1"/>
          <p:nvPr/>
        </p:nvSpPr>
        <p:spPr>
          <a:xfrm>
            <a:off x="327368" y="4466024"/>
            <a:ext cx="6724598" cy="646331"/>
          </a:xfrm>
          <a:prstGeom prst="rect">
            <a:avLst/>
          </a:prstGeom>
          <a:noFill/>
        </p:spPr>
        <p:txBody>
          <a:bodyPr wrap="none" rtlCol="0">
            <a:spAutoFit/>
          </a:bodyPr>
          <a:lstStyle/>
          <a:p>
            <a:r>
              <a:rPr lang="en-US" dirty="0"/>
              <a:t>The maximum value of Z = 20 and it occurs at C (0,5)</a:t>
            </a:r>
            <a:br>
              <a:rPr lang="en-US" dirty="0"/>
            </a:br>
            <a:r>
              <a:rPr lang="en-US" b="1" dirty="0"/>
              <a:t>Answer:</a:t>
            </a:r>
            <a:r>
              <a:rPr lang="en-US" dirty="0"/>
              <a:t> the maximum value of Z = 20 and the optimal solution is (0,5)</a:t>
            </a:r>
          </a:p>
        </p:txBody>
      </p:sp>
      <p:sp>
        <p:nvSpPr>
          <p:cNvPr id="22" name="Right Brace 21"/>
          <p:cNvSpPr/>
          <p:nvPr/>
        </p:nvSpPr>
        <p:spPr>
          <a:xfrm>
            <a:off x="8353777" y="4030132"/>
            <a:ext cx="87715" cy="3342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66014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Linear Programming</a:t>
            </a:r>
            <a:br>
              <a:rPr lang="en-US" b="1" dirty="0"/>
            </a:br>
            <a:endParaRPr lang="en-US" dirty="0"/>
          </a:p>
        </p:txBody>
      </p:sp>
      <p:sp>
        <p:nvSpPr>
          <p:cNvPr id="3" name="Content Placeholder 2"/>
          <p:cNvSpPr>
            <a:spLocks noGrp="1"/>
          </p:cNvSpPr>
          <p:nvPr>
            <p:ph sz="quarter" idx="13"/>
          </p:nvPr>
        </p:nvSpPr>
        <p:spPr/>
        <p:txBody>
          <a:bodyPr>
            <a:normAutofit/>
          </a:bodyPr>
          <a:lstStyle/>
          <a:p>
            <a:r>
              <a:rPr lang="en-US" dirty="0"/>
              <a:t>LP is useful for the business as the decision-maker can obtain an optimum solution by considering the effective use of scarce resources</a:t>
            </a:r>
          </a:p>
          <a:p>
            <a:r>
              <a:rPr lang="en-US" dirty="0"/>
              <a:t>It is a structured technique and helps in making informed data-driven decisions</a:t>
            </a:r>
          </a:p>
          <a:p>
            <a:r>
              <a:rPr lang="en-US" dirty="0"/>
              <a:t>It provides alternate solutions which the decision-maker can analyze further and finalize based on subjective matters that also need to be considered</a:t>
            </a:r>
          </a:p>
          <a:p>
            <a:r>
              <a:rPr lang="en-US" dirty="0"/>
              <a:t>LP can also be used for changing situations. Changed constraints or additional constraints can be included in the model to get revised output.</a:t>
            </a:r>
          </a:p>
        </p:txBody>
      </p:sp>
    </p:spTree>
    <p:extLst>
      <p:ext uri="{BB962C8B-B14F-4D97-AF65-F5344CB8AC3E}">
        <p14:creationId xmlns:p14="http://schemas.microsoft.com/office/powerpoint/2010/main" val="868975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of Linear Programming</a:t>
            </a:r>
            <a:br>
              <a:rPr lang="en-US" b="1" dirty="0"/>
            </a:br>
            <a:endParaRPr lang="en-US" dirty="0"/>
          </a:p>
        </p:txBody>
      </p:sp>
      <p:sp>
        <p:nvSpPr>
          <p:cNvPr id="3" name="Content Placeholder 2"/>
          <p:cNvSpPr>
            <a:spLocks noGrp="1"/>
          </p:cNvSpPr>
          <p:nvPr>
            <p:ph sz="quarter" idx="13"/>
          </p:nvPr>
        </p:nvSpPr>
        <p:spPr>
          <a:xfrm>
            <a:off x="778307" y="1610736"/>
            <a:ext cx="10363826" cy="3424107"/>
          </a:xfrm>
        </p:spPr>
        <p:txBody>
          <a:bodyPr>
            <a:noAutofit/>
          </a:bodyPr>
          <a:lstStyle/>
          <a:p>
            <a:r>
              <a:rPr lang="en-US" sz="1600" dirty="0">
                <a:latin typeface="Bahnschrift" panose="020B0502040204020203" pitchFamily="34" charset="0"/>
              </a:rPr>
              <a:t>LP is widely used in Production to decide on Production mix, Production Planning, Assembly line balancing, etc.</a:t>
            </a:r>
          </a:p>
          <a:p>
            <a:r>
              <a:rPr lang="en-US" sz="1600" dirty="0">
                <a:latin typeface="Bahnschrift" panose="020B0502040204020203" pitchFamily="34" charset="0"/>
              </a:rPr>
              <a:t>Oil industries use LP to get optimum quality of the oil by blending the right proportion of different crude oils, octane, etc.</a:t>
            </a:r>
          </a:p>
          <a:p>
            <a:r>
              <a:rPr lang="en-US" sz="1600" dirty="0">
                <a:latin typeface="Bahnschrift" panose="020B0502040204020203" pitchFamily="34" charset="0"/>
              </a:rPr>
              <a:t>In finance, decisions have to be taken on where the money should be spent and from where the company needs to get the money to ensure that they maximize the returns keeping the risks under acceptable control. Buying and selling bonds, managing corporate finances, and making financial decisions.</a:t>
            </a:r>
          </a:p>
          <a:p>
            <a:r>
              <a:rPr lang="en-US" sz="1600" dirty="0">
                <a:latin typeface="Bahnschrift" panose="020B0502040204020203" pitchFamily="34" charset="0"/>
              </a:rPr>
              <a:t>Media selection, plant location, and reducing traveling salesman’s cost are some of the areas where LP is used in the sales and marketing space.</a:t>
            </a:r>
          </a:p>
          <a:p>
            <a:r>
              <a:rPr lang="en-US" sz="1600" dirty="0">
                <a:latin typeface="Bahnschrift" panose="020B0502040204020203" pitchFamily="34" charset="0"/>
              </a:rPr>
              <a:t>In call centers and hospitals, LP is used for scheduling shifts for employees.</a:t>
            </a:r>
          </a:p>
          <a:p>
            <a:r>
              <a:rPr lang="en-US" sz="1600" dirty="0">
                <a:latin typeface="Bahnschrift" panose="020B0502040204020203" pitchFamily="34" charset="0"/>
              </a:rPr>
              <a:t>Defense makes use of LP to decide on the optimum level of force deployment to a particular place considering the different situations and constraints.</a:t>
            </a:r>
          </a:p>
        </p:txBody>
      </p:sp>
    </p:spTree>
    <p:extLst>
      <p:ext uri="{BB962C8B-B14F-4D97-AF65-F5344CB8AC3E}">
        <p14:creationId xmlns:p14="http://schemas.microsoft.com/office/powerpoint/2010/main" val="3274954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smtClean="0"/>
              <a:t>What is </a:t>
            </a:r>
            <a:r>
              <a:rPr lang="en-US" dirty="0"/>
              <a:t>linear </a:t>
            </a:r>
            <a:r>
              <a:rPr lang="en-US" dirty="0" smtClean="0"/>
              <a:t>programming</a:t>
            </a:r>
            <a:r>
              <a:rPr lang="en-US" dirty="0"/>
              <a:t/>
            </a:r>
            <a:br>
              <a:rPr lang="en-US" dirty="0"/>
            </a:br>
            <a:endParaRPr lang="en-US" dirty="0"/>
          </a:p>
        </p:txBody>
      </p:sp>
      <p:sp>
        <p:nvSpPr>
          <p:cNvPr id="3" name="Content Placeholder 2"/>
          <p:cNvSpPr>
            <a:spLocks noGrp="1"/>
          </p:cNvSpPr>
          <p:nvPr>
            <p:ph sz="quarter" idx="13"/>
          </p:nvPr>
        </p:nvSpPr>
        <p:spPr/>
        <p:txBody>
          <a:bodyPr>
            <a:normAutofit/>
          </a:bodyPr>
          <a:lstStyle/>
          <a:p>
            <a:pPr>
              <a:lnSpc>
                <a:spcPct val="150000"/>
              </a:lnSpc>
            </a:pPr>
            <a:r>
              <a:rPr lang="en-US" sz="3200" b="1" baseline="30000" dirty="0"/>
              <a:t>Linear programming is a mathematical concept used to determine the solution to a linear problem. Typically, the goal of linear programming is to maximize or minimize specified objectives, such as profit or cost. This process is known as optimization. It relies upon three different concepts: variables, </a:t>
            </a:r>
            <a:r>
              <a:rPr lang="en-US" sz="3200" b="1" baseline="30000" dirty="0" smtClean="0"/>
              <a:t>objectives</a:t>
            </a:r>
            <a:r>
              <a:rPr lang="en-US" sz="3200" b="1" baseline="30000" dirty="0"/>
              <a:t>, and constraints</a:t>
            </a:r>
            <a:endParaRPr lang="en-US" sz="3200" dirty="0"/>
          </a:p>
        </p:txBody>
      </p:sp>
    </p:spTree>
    <p:extLst>
      <p:ext uri="{BB962C8B-B14F-4D97-AF65-F5344CB8AC3E}">
        <p14:creationId xmlns:p14="http://schemas.microsoft.com/office/powerpoint/2010/main" val="2692957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43467" y="982134"/>
            <a:ext cx="10634133" cy="4809066"/>
          </a:xfrm>
        </p:spPr>
        <p:txBody>
          <a:bodyPr>
            <a:noAutofit/>
          </a:bodyPr>
          <a:lstStyle/>
          <a:p>
            <a:r>
              <a:rPr lang="en-US" sz="2800" b="1" baseline="30000" dirty="0">
                <a:solidFill>
                  <a:schemeClr val="tx2">
                    <a:lumMod val="60000"/>
                    <a:lumOff val="40000"/>
                  </a:schemeClr>
                </a:solidFill>
              </a:rPr>
              <a:t>Variables</a:t>
            </a:r>
            <a:r>
              <a:rPr lang="en-US" sz="2800" b="1" baseline="30000" dirty="0"/>
              <a:t> are numerical or logic values, such as quantity of product to be produced or whether a distribution center is open</a:t>
            </a:r>
            <a:endParaRPr lang="en-US" sz="2800" dirty="0"/>
          </a:p>
          <a:p>
            <a:pPr marL="0" indent="0">
              <a:buNone/>
            </a:pPr>
            <a:r>
              <a:rPr lang="en-US" sz="2800" b="1" baseline="30000" dirty="0" smtClean="0"/>
              <a:t> Linear </a:t>
            </a:r>
            <a:r>
              <a:rPr lang="en-US" sz="2800" b="1" baseline="30000" dirty="0"/>
              <a:t>programming determines the optimal value for such variables. </a:t>
            </a:r>
            <a:endParaRPr lang="en-US" sz="2800" dirty="0"/>
          </a:p>
          <a:p>
            <a:r>
              <a:rPr lang="en-US" sz="2800" b="1" baseline="30000" dirty="0" smtClean="0">
                <a:solidFill>
                  <a:schemeClr val="tx2">
                    <a:lumMod val="60000"/>
                    <a:lumOff val="40000"/>
                  </a:schemeClr>
                </a:solidFill>
              </a:rPr>
              <a:t>Objectives</a:t>
            </a:r>
            <a:r>
              <a:rPr lang="en-US" sz="2800" b="1" baseline="30000" dirty="0"/>
              <a:t>, such as maximum profit, are a linear function of an optimization’s </a:t>
            </a:r>
            <a:r>
              <a:rPr lang="en-US" sz="2800" b="1" baseline="30000" dirty="0" smtClean="0"/>
              <a:t>variables</a:t>
            </a:r>
            <a:r>
              <a:rPr lang="en-US" sz="2800" b="1" baseline="30000" dirty="0"/>
              <a:t> </a:t>
            </a:r>
            <a:endParaRPr lang="en-US" sz="2800" dirty="0"/>
          </a:p>
          <a:p>
            <a:r>
              <a:rPr lang="en-US" sz="2800" b="1" baseline="30000" dirty="0">
                <a:solidFill>
                  <a:schemeClr val="tx2">
                    <a:lumMod val="60000"/>
                    <a:lumOff val="40000"/>
                  </a:schemeClr>
                </a:solidFill>
              </a:rPr>
              <a:t>Constraints</a:t>
            </a:r>
            <a:r>
              <a:rPr lang="en-US" sz="2800" b="1" baseline="30000" dirty="0"/>
              <a:t> are also linear functions of an optimization variables, and are used to restrict the values an optimization can return for a variable. Constraints must be logic linear functions.</a:t>
            </a:r>
            <a:endParaRPr lang="en-US" sz="2800" dirty="0"/>
          </a:p>
          <a:p>
            <a:pPr>
              <a:lnSpc>
                <a:spcPct val="200000"/>
              </a:lnSpc>
            </a:pPr>
            <a:endParaRPr lang="en-US" sz="2800" dirty="0" smtClean="0"/>
          </a:p>
          <a:p>
            <a:pPr>
              <a:lnSpc>
                <a:spcPct val="200000"/>
              </a:lnSpc>
            </a:pPr>
            <a:endParaRPr lang="en-US" sz="2800" dirty="0"/>
          </a:p>
        </p:txBody>
      </p:sp>
    </p:spTree>
    <p:extLst>
      <p:ext uri="{BB962C8B-B14F-4D97-AF65-F5344CB8AC3E}">
        <p14:creationId xmlns:p14="http://schemas.microsoft.com/office/powerpoint/2010/main" val="2553024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64" y="245984"/>
            <a:ext cx="10364451" cy="1596177"/>
          </a:xfrm>
        </p:spPr>
        <p:txBody>
          <a:bodyPr>
            <a:normAutofit/>
          </a:bodyPr>
          <a:lstStyle/>
          <a:p>
            <a:r>
              <a:rPr lang="en-US" b="1" baseline="30000" dirty="0"/>
              <a:t>LP Application Requirements</a:t>
            </a:r>
            <a:r>
              <a:rPr lang="en-US" dirty="0"/>
              <a:t/>
            </a:r>
            <a:br>
              <a:rPr lang="en-US" dirty="0"/>
            </a:br>
            <a:endParaRPr lang="en-US" dirty="0"/>
          </a:p>
        </p:txBody>
      </p:sp>
      <p:sp>
        <p:nvSpPr>
          <p:cNvPr id="3" name="Content Placeholder 2"/>
          <p:cNvSpPr>
            <a:spLocks noGrp="1"/>
          </p:cNvSpPr>
          <p:nvPr>
            <p:ph sz="quarter" idx="13"/>
          </p:nvPr>
        </p:nvSpPr>
        <p:spPr>
          <a:xfrm>
            <a:off x="642841" y="1416605"/>
            <a:ext cx="10363826" cy="3424107"/>
          </a:xfrm>
        </p:spPr>
        <p:txBody>
          <a:bodyPr>
            <a:noAutofit/>
          </a:bodyPr>
          <a:lstStyle/>
          <a:p>
            <a:pPr fontAlgn="base"/>
            <a:r>
              <a:rPr lang="en-US" sz="2400" b="1" baseline="30000" dirty="0"/>
              <a:t>In order to apply </a:t>
            </a:r>
            <a:r>
              <a:rPr lang="en-US" sz="2400" b="1" baseline="30000" dirty="0">
                <a:hlinkClick r:id="rId2"/>
              </a:rPr>
              <a:t>Linear Programming for Data Science</a:t>
            </a:r>
            <a:r>
              <a:rPr lang="en-US" sz="2400" b="1" baseline="30000" dirty="0"/>
              <a:t>, the below requirements have to be </a:t>
            </a:r>
            <a:r>
              <a:rPr lang="en-US" sz="2400" b="1" baseline="30000" dirty="0" smtClean="0"/>
              <a:t>met:</a:t>
            </a:r>
            <a:endParaRPr lang="en-US" sz="2400" dirty="0"/>
          </a:p>
          <a:p>
            <a:pPr lvl="0" fontAlgn="base"/>
            <a:r>
              <a:rPr lang="en-US" sz="2400" b="1" baseline="30000" dirty="0"/>
              <a:t>We should be able to define the objective or the aim clearly in mathematical terms. </a:t>
            </a:r>
            <a:endParaRPr lang="en-US" sz="2400" dirty="0"/>
          </a:p>
          <a:p>
            <a:pPr lvl="0" fontAlgn="base"/>
            <a:r>
              <a:rPr lang="en-US" sz="2400" b="1" baseline="30000" dirty="0"/>
              <a:t>The input variables that determine the objective should be distinct and quantitative. </a:t>
            </a:r>
            <a:endParaRPr lang="en-US" sz="2400" dirty="0"/>
          </a:p>
          <a:p>
            <a:pPr lvl="0" fontAlgn="base"/>
            <a:r>
              <a:rPr lang="en-US" sz="2400" b="1" baseline="30000" dirty="0"/>
              <a:t>Limitations or constraints that have to be considered should be quantitative and measurable.</a:t>
            </a:r>
            <a:endParaRPr lang="en-US" sz="2400" dirty="0"/>
          </a:p>
          <a:p>
            <a:pPr lvl="0" fontAlgn="base"/>
            <a:r>
              <a:rPr lang="en-US" sz="2400" b="1" baseline="30000" dirty="0"/>
              <a:t>Relationship between the objective and the input variables has to be linear in nature.</a:t>
            </a:r>
            <a:endParaRPr lang="en-US" sz="2400" dirty="0"/>
          </a:p>
          <a:p>
            <a:pPr marL="0" indent="0">
              <a:buNone/>
            </a:pPr>
            <a:endParaRPr lang="en-US" sz="2400" dirty="0" smtClean="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676544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598" y="0"/>
            <a:ext cx="10364451" cy="1596177"/>
          </a:xfrm>
        </p:spPr>
        <p:txBody>
          <a:bodyPr>
            <a:normAutofit/>
          </a:bodyPr>
          <a:lstStyle/>
          <a:p>
            <a:r>
              <a:rPr lang="en-US" b="1" baseline="30000" dirty="0"/>
              <a:t>Formulation of LP Problems</a:t>
            </a:r>
            <a:r>
              <a:rPr lang="en-US" dirty="0"/>
              <a:t/>
            </a:r>
            <a:br>
              <a:rPr lang="en-US" dirty="0"/>
            </a:br>
            <a:endParaRPr lang="en-US" dirty="0"/>
          </a:p>
        </p:txBody>
      </p:sp>
      <p:sp>
        <p:nvSpPr>
          <p:cNvPr id="3" name="Content Placeholder 2"/>
          <p:cNvSpPr>
            <a:spLocks noGrp="1"/>
          </p:cNvSpPr>
          <p:nvPr>
            <p:ph sz="quarter" idx="13"/>
          </p:nvPr>
        </p:nvSpPr>
        <p:spPr>
          <a:xfrm>
            <a:off x="496711" y="897316"/>
            <a:ext cx="10487378" cy="4002062"/>
          </a:xfrm>
        </p:spPr>
        <p:txBody>
          <a:bodyPr>
            <a:noAutofit/>
          </a:bodyPr>
          <a:lstStyle/>
          <a:p>
            <a:pPr marL="0" indent="0">
              <a:buNone/>
            </a:pPr>
            <a:r>
              <a:rPr lang="en-US" sz="2400" b="1" baseline="30000" dirty="0" smtClean="0"/>
              <a:t>Below are the steps to be followed to formulate LP Problem:</a:t>
            </a:r>
            <a:endParaRPr lang="en-US" sz="2400" dirty="0" smtClean="0"/>
          </a:p>
          <a:p>
            <a:r>
              <a:rPr lang="en-US" sz="2400" b="1" baseline="30000" dirty="0" smtClean="0"/>
              <a:t>Identify the decision variables that are used to formulate and achieve the objective function</a:t>
            </a:r>
            <a:endParaRPr lang="en-US" sz="2400" dirty="0" smtClean="0"/>
          </a:p>
          <a:p>
            <a:r>
              <a:rPr lang="en-US" sz="2400" b="1" baseline="30000" dirty="0" smtClean="0"/>
              <a:t>Define the objective function: It defines the business objective in mathematical form</a:t>
            </a:r>
            <a:endParaRPr lang="en-US" sz="2400" dirty="0" smtClean="0"/>
          </a:p>
          <a:p>
            <a:r>
              <a:rPr lang="en-US" sz="2400" b="1" baseline="30000" dirty="0" smtClean="0"/>
              <a:t>List out the constraints or limitations using the decision variables in mathematical form</a:t>
            </a:r>
            <a:endParaRPr lang="en-US" sz="2400" dirty="0" smtClean="0"/>
          </a:p>
          <a:p>
            <a:r>
              <a:rPr lang="en-US" sz="2400" b="1" baseline="30000" dirty="0" smtClean="0"/>
              <a:t>Identify and list out the non-negative constraints </a:t>
            </a:r>
            <a:endParaRPr lang="en-US" sz="2400" dirty="0" smtClean="0"/>
          </a:p>
          <a:p>
            <a:r>
              <a:rPr lang="en-US" sz="2400" b="1" baseline="30000" dirty="0" smtClean="0"/>
              <a:t> we will look at the 2 tools (Graphical method, Excel Solver) which can be used to solve LP problems.</a:t>
            </a:r>
            <a:endParaRPr lang="en-US" sz="2400" dirty="0" smtClean="0"/>
          </a:p>
          <a:p>
            <a:endParaRPr lang="en-US" sz="2400" dirty="0"/>
          </a:p>
        </p:txBody>
      </p:sp>
    </p:spTree>
    <p:extLst>
      <p:ext uri="{BB962C8B-B14F-4D97-AF65-F5344CB8AC3E}">
        <p14:creationId xmlns:p14="http://schemas.microsoft.com/office/powerpoint/2010/main" val="3983267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using Excel Solver</a:t>
            </a:r>
          </a:p>
        </p:txBody>
      </p:sp>
      <p:sp>
        <p:nvSpPr>
          <p:cNvPr id="3" name="Content Placeholder 2"/>
          <p:cNvSpPr>
            <a:spLocks noGrp="1"/>
          </p:cNvSpPr>
          <p:nvPr>
            <p:ph sz="quarter" idx="13"/>
          </p:nvPr>
        </p:nvSpPr>
        <p:spPr/>
        <p:txBody>
          <a:bodyPr>
            <a:normAutofit/>
          </a:bodyPr>
          <a:lstStyle/>
          <a:p>
            <a:pPr fontAlgn="base"/>
            <a:r>
              <a:rPr lang="en-US" dirty="0">
                <a:latin typeface="Bahnschrift" panose="020B0502040204020203" pitchFamily="34" charset="0"/>
                <a:cs typeface="Aldhabi" panose="01000000000000000000" pitchFamily="2" charset="-78"/>
              </a:rPr>
              <a:t>The solver is a mathematical program or software that takes required input, applies the selected algorithm and provides a mathematical solution to the problem.</a:t>
            </a:r>
          </a:p>
          <a:p>
            <a:r>
              <a:rPr lang="en-US" dirty="0">
                <a:latin typeface="Bahnschrift" panose="020B0502040204020203" pitchFamily="34" charset="0"/>
                <a:cs typeface="Aldhabi" panose="01000000000000000000" pitchFamily="2" charset="-78"/>
              </a:rPr>
              <a:t>Ensure you have Solver add-in available in the Data tab of your Excel Workbook as shown in the figure below</a:t>
            </a:r>
          </a:p>
        </p:txBody>
      </p:sp>
    </p:spTree>
    <p:extLst>
      <p:ext uri="{BB962C8B-B14F-4D97-AF65-F5344CB8AC3E}">
        <p14:creationId xmlns:p14="http://schemas.microsoft.com/office/powerpoint/2010/main" val="1549991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02933" y="121620"/>
            <a:ext cx="6068387" cy="3411802"/>
          </a:xfrm>
        </p:spPr>
      </p:pic>
      <p:sp>
        <p:nvSpPr>
          <p:cNvPr id="11" name="Rounded Rectangle 10"/>
          <p:cNvSpPr/>
          <p:nvPr/>
        </p:nvSpPr>
        <p:spPr>
          <a:xfrm>
            <a:off x="135467" y="722488"/>
            <a:ext cx="1761066"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First, we click on the file icon</a:t>
            </a:r>
            <a:endParaRPr lang="fa-IR" dirty="0" smtClean="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866" y="3752509"/>
            <a:ext cx="5294489" cy="2976696"/>
          </a:xfrm>
          <a:prstGeom prst="rect">
            <a:avLst/>
          </a:prstGeom>
        </p:spPr>
      </p:pic>
      <p:sp>
        <p:nvSpPr>
          <p:cNvPr id="18" name="Right Arrow 17"/>
          <p:cNvSpPr/>
          <p:nvPr/>
        </p:nvSpPr>
        <p:spPr>
          <a:xfrm>
            <a:off x="1986844" y="121620"/>
            <a:ext cx="316089" cy="465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746044" y="5926667"/>
            <a:ext cx="383822" cy="112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804356" y="5384800"/>
            <a:ext cx="1332088"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Then click on options</a:t>
            </a:r>
            <a:endParaRPr lang="en-US" dirty="0"/>
          </a:p>
        </p:txBody>
      </p:sp>
    </p:spTree>
    <p:extLst>
      <p:ext uri="{BB962C8B-B14F-4D97-AF65-F5344CB8AC3E}">
        <p14:creationId xmlns:p14="http://schemas.microsoft.com/office/powerpoint/2010/main" val="2689402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23989" y="0"/>
            <a:ext cx="5241167" cy="3591807"/>
          </a:xfrm>
        </p:spPr>
      </p:pic>
      <p:cxnSp>
        <p:nvCxnSpPr>
          <p:cNvPr id="6" name="Straight Arrow Connector 5"/>
          <p:cNvCxnSpPr/>
          <p:nvPr/>
        </p:nvCxnSpPr>
        <p:spPr>
          <a:xfrm>
            <a:off x="2675467" y="1311451"/>
            <a:ext cx="745066" cy="56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96072" y="881503"/>
            <a:ext cx="1655383"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Then click on Add- Ins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7112" y="3750155"/>
            <a:ext cx="4115580" cy="3107845"/>
          </a:xfrm>
          <a:prstGeom prst="rect">
            <a:avLst/>
          </a:prstGeom>
        </p:spPr>
      </p:pic>
      <p:cxnSp>
        <p:nvCxnSpPr>
          <p:cNvPr id="12" name="Straight Arrow Connector 11"/>
          <p:cNvCxnSpPr/>
          <p:nvPr/>
        </p:nvCxnSpPr>
        <p:spPr>
          <a:xfrm flipV="1">
            <a:off x="7947378" y="4842933"/>
            <a:ext cx="880533" cy="169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423989" y="4425244"/>
            <a:ext cx="4484811"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After that click on </a:t>
            </a:r>
          </a:p>
          <a:p>
            <a:pPr algn="ctr"/>
            <a:r>
              <a:rPr lang="en-US" dirty="0" smtClean="0"/>
              <a:t>Solver Add in </a:t>
            </a:r>
          </a:p>
          <a:p>
            <a:pPr algn="ctr"/>
            <a:r>
              <a:rPr lang="en-US" dirty="0" smtClean="0"/>
              <a:t>Finally click on ok button</a:t>
            </a:r>
            <a:endParaRPr lang="en-US" dirty="0"/>
          </a:p>
        </p:txBody>
      </p:sp>
      <p:cxnSp>
        <p:nvCxnSpPr>
          <p:cNvPr id="15" name="Straight Arrow Connector 14"/>
          <p:cNvCxnSpPr/>
          <p:nvPr/>
        </p:nvCxnSpPr>
        <p:spPr>
          <a:xfrm>
            <a:off x="10092267" y="6197600"/>
            <a:ext cx="259644" cy="259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872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356" y="918280"/>
            <a:ext cx="9144000" cy="1325563"/>
          </a:xfrm>
        </p:spPr>
        <p:txBody>
          <a:bodyPr>
            <a:normAutofit/>
          </a:bodyPr>
          <a:lstStyle/>
          <a:p>
            <a:r>
              <a:rPr lang="en-US" sz="2000" dirty="0" smtClean="0"/>
              <a:t/>
            </a:r>
            <a:br>
              <a:rPr lang="en-US" sz="2000" dirty="0" smtClean="0"/>
            </a:br>
            <a:endParaRPr lang="en-US" sz="2000" dirty="0"/>
          </a:p>
        </p:txBody>
      </p:sp>
      <p:sp>
        <p:nvSpPr>
          <p:cNvPr id="3" name="Content Placeholder 2"/>
          <p:cNvSpPr>
            <a:spLocks noGrp="1"/>
          </p:cNvSpPr>
          <p:nvPr>
            <p:ph sz="quarter" idx="13"/>
          </p:nvPr>
        </p:nvSpPr>
        <p:spPr>
          <a:xfrm>
            <a:off x="925689" y="460199"/>
            <a:ext cx="10089444" cy="2892601"/>
          </a:xfrm>
        </p:spPr>
        <p:txBody>
          <a:bodyPr/>
          <a:lstStyle/>
          <a:p>
            <a:pPr marL="0" indent="0">
              <a:buNone/>
            </a:pPr>
            <a:endParaRPr lang="en-US" dirty="0" smtClean="0"/>
          </a:p>
          <a:p>
            <a:pPr marL="0" indent="0">
              <a:buNone/>
            </a:pPr>
            <a:r>
              <a:rPr lang="en-US" b="1" dirty="0"/>
              <a:t>Example 1:</a:t>
            </a:r>
            <a:r>
              <a:rPr lang="en-US" dirty="0"/>
              <a:t> Solve the following linear programming problem using the graphical method.</a:t>
            </a:r>
            <a:br>
              <a:rPr lang="en-US" dirty="0"/>
            </a:br>
            <a:r>
              <a:rPr lang="en-US" dirty="0"/>
              <a:t>Maximize</a:t>
            </a:r>
            <a:r>
              <a:rPr lang="en-US" dirty="0" smtClean="0"/>
              <a:t>: </a:t>
            </a:r>
            <a:r>
              <a:rPr lang="en-US" dirty="0"/>
              <a:t>Z = </a:t>
            </a:r>
            <a:r>
              <a:rPr lang="en-US" dirty="0" smtClean="0"/>
              <a:t>2x</a:t>
            </a:r>
            <a:r>
              <a:rPr lang="en-US" sz="1050" dirty="0" smtClean="0"/>
              <a:t>1</a:t>
            </a:r>
            <a:r>
              <a:rPr lang="en-US" dirty="0" smtClean="0"/>
              <a:t> +4x</a:t>
            </a:r>
            <a:r>
              <a:rPr lang="en-US" sz="1050" dirty="0" smtClean="0"/>
              <a:t>2</a:t>
            </a:r>
            <a:r>
              <a:rPr lang="en-US" dirty="0"/>
              <a:t/>
            </a:r>
            <a:br>
              <a:rPr lang="en-US" dirty="0"/>
            </a:br>
            <a:r>
              <a:rPr lang="en-US" dirty="0" smtClean="0"/>
              <a:t>4x</a:t>
            </a:r>
            <a:r>
              <a:rPr lang="en-US" sz="1000" dirty="0" smtClean="0"/>
              <a:t>1</a:t>
            </a:r>
            <a:r>
              <a:rPr lang="en-US" dirty="0" smtClean="0"/>
              <a:t> </a:t>
            </a:r>
            <a:r>
              <a:rPr lang="en-US" dirty="0"/>
              <a:t>+ </a:t>
            </a:r>
            <a:r>
              <a:rPr lang="en-US" dirty="0" smtClean="0"/>
              <a:t>3x</a:t>
            </a:r>
            <a:r>
              <a:rPr lang="en-US" sz="1050" dirty="0" smtClean="0"/>
              <a:t>2</a:t>
            </a:r>
            <a:r>
              <a:rPr lang="en-US" dirty="0" smtClean="0"/>
              <a:t>≥ 12,</a:t>
            </a:r>
            <a:r>
              <a:rPr lang="en-US" dirty="0"/>
              <a:t/>
            </a:r>
            <a:br>
              <a:rPr lang="en-US" dirty="0"/>
            </a:br>
            <a:r>
              <a:rPr lang="en-US" dirty="0" smtClean="0"/>
              <a:t>2x</a:t>
            </a:r>
            <a:r>
              <a:rPr lang="en-US" sz="1050" dirty="0" smtClean="0"/>
              <a:t>1</a:t>
            </a:r>
            <a:r>
              <a:rPr lang="en-US" dirty="0" smtClean="0"/>
              <a:t> </a:t>
            </a:r>
            <a:r>
              <a:rPr lang="en-US" dirty="0"/>
              <a:t>+ </a:t>
            </a:r>
            <a:r>
              <a:rPr lang="en-US" dirty="0" smtClean="0"/>
              <a:t>2x</a:t>
            </a:r>
            <a:r>
              <a:rPr lang="en-US" sz="1050" dirty="0" smtClean="0"/>
              <a:t>2</a:t>
            </a:r>
            <a:r>
              <a:rPr lang="en-US" dirty="0" smtClean="0"/>
              <a:t>≤10,</a:t>
            </a:r>
            <a:r>
              <a:rPr lang="en-US" dirty="0"/>
              <a:t/>
            </a:r>
            <a:br>
              <a:rPr lang="en-US" dirty="0"/>
            </a:br>
            <a:r>
              <a:rPr lang="en-US" dirty="0" smtClean="0"/>
              <a:t>x</a:t>
            </a:r>
            <a:r>
              <a:rPr lang="en-US" sz="1050" dirty="0" smtClean="0"/>
              <a:t>1</a:t>
            </a:r>
            <a:r>
              <a:rPr lang="en-US" dirty="0" smtClean="0"/>
              <a:t>, x</a:t>
            </a:r>
            <a:r>
              <a:rPr lang="en-US" sz="1050" dirty="0" smtClean="0"/>
              <a:t>2</a:t>
            </a:r>
            <a:r>
              <a:rPr lang="en-US" dirty="0" smtClean="0"/>
              <a:t> </a:t>
            </a:r>
            <a:r>
              <a:rPr lang="en-US" dirty="0"/>
              <a:t>≥ 0</a:t>
            </a:r>
            <a:endParaRPr lang="en-US" dirty="0" smtClean="0"/>
          </a:p>
        </p:txBody>
      </p:sp>
      <p:sp>
        <p:nvSpPr>
          <p:cNvPr id="5" name="TextBox 4"/>
          <p:cNvSpPr txBox="1"/>
          <p:nvPr/>
        </p:nvSpPr>
        <p:spPr>
          <a:xfrm>
            <a:off x="1027290" y="4515556"/>
            <a:ext cx="10476087" cy="1200329"/>
          </a:xfrm>
          <a:prstGeom prst="rect">
            <a:avLst/>
          </a:prstGeom>
          <a:noFill/>
        </p:spPr>
        <p:txBody>
          <a:bodyPr wrap="square" rtlCol="0">
            <a:spAutoFit/>
          </a:bodyPr>
          <a:lstStyle/>
          <a:p>
            <a:r>
              <a:rPr lang="en-US" dirty="0"/>
              <a:t>Solution: Using the constraints we get the equations of the lines as </a:t>
            </a:r>
            <a:r>
              <a:rPr lang="en-US" dirty="0" smtClean="0">
                <a:solidFill>
                  <a:schemeClr val="tx2">
                    <a:lumMod val="60000"/>
                    <a:lumOff val="40000"/>
                  </a:schemeClr>
                </a:solidFill>
              </a:rPr>
              <a:t>4x</a:t>
            </a:r>
            <a:r>
              <a:rPr lang="en-US" sz="1050" dirty="0" smtClean="0">
                <a:solidFill>
                  <a:schemeClr val="tx2">
                    <a:lumMod val="60000"/>
                    <a:lumOff val="40000"/>
                  </a:schemeClr>
                </a:solidFill>
              </a:rPr>
              <a:t>1</a:t>
            </a:r>
            <a:r>
              <a:rPr lang="en-US" dirty="0" smtClean="0">
                <a:solidFill>
                  <a:schemeClr val="tx2">
                    <a:lumMod val="60000"/>
                    <a:lumOff val="40000"/>
                  </a:schemeClr>
                </a:solidFill>
              </a:rPr>
              <a:t> </a:t>
            </a:r>
            <a:r>
              <a:rPr lang="en-US" dirty="0">
                <a:solidFill>
                  <a:schemeClr val="tx2">
                    <a:lumMod val="60000"/>
                    <a:lumOff val="40000"/>
                  </a:schemeClr>
                </a:solidFill>
              </a:rPr>
              <a:t>+ </a:t>
            </a:r>
            <a:r>
              <a:rPr lang="en-US" dirty="0" smtClean="0">
                <a:solidFill>
                  <a:schemeClr val="tx2">
                    <a:lumMod val="60000"/>
                    <a:lumOff val="40000"/>
                  </a:schemeClr>
                </a:solidFill>
              </a:rPr>
              <a:t>3x</a:t>
            </a:r>
            <a:r>
              <a:rPr lang="en-US" sz="1050" dirty="0" smtClean="0">
                <a:solidFill>
                  <a:schemeClr val="tx2">
                    <a:lumMod val="60000"/>
                    <a:lumOff val="40000"/>
                  </a:schemeClr>
                </a:solidFill>
              </a:rPr>
              <a:t>2</a:t>
            </a:r>
            <a:r>
              <a:rPr lang="en-US" dirty="0" smtClean="0">
                <a:solidFill>
                  <a:schemeClr val="tx2">
                    <a:lumMod val="60000"/>
                    <a:lumOff val="40000"/>
                  </a:schemeClr>
                </a:solidFill>
              </a:rPr>
              <a:t>= 12 </a:t>
            </a:r>
            <a:r>
              <a:rPr lang="en-US" dirty="0"/>
              <a:t>and </a:t>
            </a:r>
            <a:r>
              <a:rPr lang="en-US" dirty="0" smtClean="0">
                <a:solidFill>
                  <a:schemeClr val="tx2">
                    <a:lumMod val="60000"/>
                    <a:lumOff val="40000"/>
                  </a:schemeClr>
                </a:solidFill>
              </a:rPr>
              <a:t>2x</a:t>
            </a:r>
            <a:r>
              <a:rPr lang="en-US" sz="1050" dirty="0" smtClean="0">
                <a:solidFill>
                  <a:schemeClr val="tx2">
                    <a:lumMod val="60000"/>
                    <a:lumOff val="40000"/>
                  </a:schemeClr>
                </a:solidFill>
              </a:rPr>
              <a:t>1</a:t>
            </a:r>
            <a:r>
              <a:rPr lang="en-US" dirty="0" smtClean="0">
                <a:solidFill>
                  <a:schemeClr val="tx2">
                    <a:lumMod val="60000"/>
                    <a:lumOff val="40000"/>
                  </a:schemeClr>
                </a:solidFill>
              </a:rPr>
              <a:t> </a:t>
            </a:r>
            <a:r>
              <a:rPr lang="en-US" dirty="0">
                <a:solidFill>
                  <a:schemeClr val="tx2">
                    <a:lumMod val="60000"/>
                    <a:lumOff val="40000"/>
                  </a:schemeClr>
                </a:solidFill>
              </a:rPr>
              <a:t>+ </a:t>
            </a:r>
            <a:r>
              <a:rPr lang="en-US" dirty="0" smtClean="0">
                <a:solidFill>
                  <a:schemeClr val="tx2">
                    <a:lumMod val="60000"/>
                    <a:lumOff val="40000"/>
                  </a:schemeClr>
                </a:solidFill>
              </a:rPr>
              <a:t>2x</a:t>
            </a:r>
            <a:r>
              <a:rPr lang="en-US" sz="1050" dirty="0" smtClean="0">
                <a:solidFill>
                  <a:schemeClr val="tx2">
                    <a:lumMod val="60000"/>
                    <a:lumOff val="40000"/>
                  </a:schemeClr>
                </a:solidFill>
              </a:rPr>
              <a:t>2</a:t>
            </a:r>
            <a:r>
              <a:rPr lang="en-US" dirty="0" smtClean="0">
                <a:solidFill>
                  <a:schemeClr val="tx2">
                    <a:lumMod val="60000"/>
                    <a:lumOff val="40000"/>
                  </a:schemeClr>
                </a:solidFill>
              </a:rPr>
              <a:t>= 10</a:t>
            </a:r>
            <a:r>
              <a:rPr lang="en-US" dirty="0" smtClean="0"/>
              <a:t>.</a:t>
            </a:r>
            <a:endParaRPr lang="en-US" dirty="0"/>
          </a:p>
          <a:p>
            <a:r>
              <a:rPr lang="en-US" dirty="0" smtClean="0"/>
              <a:t>4x</a:t>
            </a:r>
            <a:r>
              <a:rPr lang="en-US" sz="1050" dirty="0" smtClean="0"/>
              <a:t>1</a:t>
            </a:r>
            <a:r>
              <a:rPr lang="en-US" dirty="0" smtClean="0"/>
              <a:t>+ 3x</a:t>
            </a:r>
            <a:r>
              <a:rPr lang="en-US" sz="1050" dirty="0" smtClean="0"/>
              <a:t>2</a:t>
            </a:r>
            <a:r>
              <a:rPr lang="en-US" dirty="0" smtClean="0"/>
              <a:t> </a:t>
            </a:r>
            <a:r>
              <a:rPr lang="en-US" dirty="0"/>
              <a:t>= </a:t>
            </a:r>
            <a:r>
              <a:rPr lang="en-US" dirty="0" smtClean="0"/>
              <a:t>12 passes </a:t>
            </a:r>
            <a:r>
              <a:rPr lang="en-US" dirty="0"/>
              <a:t>through (0, </a:t>
            </a:r>
            <a:r>
              <a:rPr lang="en-US" dirty="0" smtClean="0"/>
              <a:t>4) </a:t>
            </a:r>
            <a:r>
              <a:rPr lang="en-US" dirty="0"/>
              <a:t>and </a:t>
            </a:r>
            <a:r>
              <a:rPr lang="en-US" dirty="0" smtClean="0"/>
              <a:t>(3, </a:t>
            </a:r>
            <a:r>
              <a:rPr lang="en-US" dirty="0"/>
              <a:t>0). Any point lying on or above this line satisfies </a:t>
            </a:r>
            <a:r>
              <a:rPr lang="en-US" dirty="0" smtClean="0"/>
              <a:t>4x</a:t>
            </a:r>
            <a:r>
              <a:rPr lang="en-US" sz="1050" dirty="0" smtClean="0"/>
              <a:t>1</a:t>
            </a:r>
            <a:r>
              <a:rPr lang="en-US" dirty="0" smtClean="0"/>
              <a:t> </a:t>
            </a:r>
            <a:r>
              <a:rPr lang="en-US" dirty="0"/>
              <a:t>+ </a:t>
            </a:r>
            <a:r>
              <a:rPr lang="en-US" dirty="0" smtClean="0"/>
              <a:t>x</a:t>
            </a:r>
            <a:r>
              <a:rPr lang="en-US" sz="1050" dirty="0" smtClean="0"/>
              <a:t>2</a:t>
            </a:r>
            <a:r>
              <a:rPr lang="en-US" dirty="0" smtClean="0"/>
              <a:t> </a:t>
            </a:r>
            <a:r>
              <a:rPr lang="en-US" dirty="0"/>
              <a:t>≥ </a:t>
            </a:r>
            <a:r>
              <a:rPr lang="en-US" dirty="0" smtClean="0"/>
              <a:t>12</a:t>
            </a:r>
          </a:p>
          <a:p>
            <a:r>
              <a:rPr lang="en-US" dirty="0" smtClean="0"/>
              <a:t>2x</a:t>
            </a:r>
            <a:r>
              <a:rPr lang="en-US" sz="1050" dirty="0" smtClean="0"/>
              <a:t>1</a:t>
            </a:r>
            <a:r>
              <a:rPr lang="en-US" dirty="0" smtClean="0"/>
              <a:t> + 2x</a:t>
            </a:r>
            <a:r>
              <a:rPr lang="en-US" sz="1050" dirty="0" smtClean="0"/>
              <a:t>2</a:t>
            </a:r>
            <a:r>
              <a:rPr lang="en-US" dirty="0" smtClean="0"/>
              <a:t> = 10 passes through (0, 5) and (5, 0). Any point lying on or above this line satisfies 2x</a:t>
            </a:r>
            <a:r>
              <a:rPr lang="en-US" sz="1050" dirty="0" smtClean="0"/>
              <a:t>1</a:t>
            </a:r>
            <a:r>
              <a:rPr lang="en-US" dirty="0" smtClean="0"/>
              <a:t> +2x</a:t>
            </a:r>
            <a:r>
              <a:rPr lang="en-US" sz="1050" dirty="0" smtClean="0"/>
              <a:t>2</a:t>
            </a:r>
            <a:r>
              <a:rPr lang="en-US" dirty="0" smtClean="0"/>
              <a:t> ≥ 10. The graph is given as</a:t>
            </a:r>
            <a:endParaRPr lang="en-US" dirty="0"/>
          </a:p>
        </p:txBody>
      </p:sp>
      <p:sp>
        <p:nvSpPr>
          <p:cNvPr id="6" name="TextBox 5"/>
          <p:cNvSpPr txBox="1"/>
          <p:nvPr/>
        </p:nvSpPr>
        <p:spPr>
          <a:xfrm>
            <a:off x="541867" y="3626215"/>
            <a:ext cx="4572000" cy="369332"/>
          </a:xfrm>
          <a:prstGeom prst="rect">
            <a:avLst/>
          </a:prstGeom>
          <a:noFill/>
        </p:spPr>
        <p:txBody>
          <a:bodyPr wrap="square" rtlCol="0">
            <a:spAutoFit/>
          </a:bodyPr>
          <a:lstStyle/>
          <a:p>
            <a:r>
              <a:rPr lang="en-US" dirty="0" smtClean="0">
                <a:solidFill>
                  <a:schemeClr val="tx2">
                    <a:lumMod val="60000"/>
                    <a:lumOff val="40000"/>
                  </a:schemeClr>
                </a:solidFill>
              </a:rPr>
              <a:t>FIRST WE USED THE GRAPHICAL: </a:t>
            </a:r>
            <a:endParaRPr lang="en-US" dirty="0">
              <a:solidFill>
                <a:schemeClr val="tx2">
                  <a:lumMod val="60000"/>
                  <a:lumOff val="40000"/>
                </a:schemeClr>
              </a:solidFill>
            </a:endParaRPr>
          </a:p>
        </p:txBody>
      </p:sp>
    </p:spTree>
    <p:extLst>
      <p:ext uri="{BB962C8B-B14F-4D97-AF65-F5344CB8AC3E}">
        <p14:creationId xmlns:p14="http://schemas.microsoft.com/office/powerpoint/2010/main" val="1292871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5AF23494-F630-4E01-81EA-AA2F2975971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TM04033925[[fn=Droplet]]</Template>
  <TotalTime>0</TotalTime>
  <Words>746</Words>
  <Application>Microsoft Office PowerPoint</Application>
  <PresentationFormat>Widescreen</PresentationFormat>
  <Paragraphs>72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Aldhabi</vt:lpstr>
      <vt:lpstr>Arial</vt:lpstr>
      <vt:lpstr>Arial Black</vt:lpstr>
      <vt:lpstr>Bahnschrift</vt:lpstr>
      <vt:lpstr>Calibri</vt:lpstr>
      <vt:lpstr>Tw Cen MT</vt:lpstr>
      <vt:lpstr>Untitled Sans</vt:lpstr>
      <vt:lpstr>Droplet</vt:lpstr>
      <vt:lpstr>linear programming Practical application</vt:lpstr>
      <vt:lpstr>What is linear programming </vt:lpstr>
      <vt:lpstr>PowerPoint Presentation</vt:lpstr>
      <vt:lpstr>LP Application Requirements </vt:lpstr>
      <vt:lpstr>Formulation of LP Problems </vt:lpstr>
      <vt:lpstr>Solution using Excel Solver</vt:lpstr>
      <vt:lpstr>PowerPoint Presentation</vt:lpstr>
      <vt:lpstr>PowerPoint Presentation</vt:lpstr>
      <vt:lpstr> </vt:lpstr>
      <vt:lpstr>The maximum value of Z = 20 and it occurs at C (0,5) Answer: the maximum value of Z = 20 and the optimal solution is (0,5)</vt:lpstr>
      <vt:lpstr>SOLVE THE SAME PROBLEM BY USING SOLVER</vt:lpstr>
      <vt:lpstr>PowerPoint Presentation</vt:lpstr>
      <vt:lpstr>Advantages of Linear Programming </vt:lpstr>
      <vt:lpstr>Application of Linear Programming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2023-03-08T10:37:17Z</dcterms:created>
  <dcterms:modified xsi:type="dcterms:W3CDTF">2023-09-27T09:02:21Z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