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76" r:id="rId6"/>
    <p:sldId id="277" r:id="rId7"/>
    <p:sldId id="278" r:id="rId8"/>
    <p:sldId id="260" r:id="rId9"/>
    <p:sldId id="261" r:id="rId10"/>
    <p:sldId id="271" r:id="rId11"/>
    <p:sldId id="272" r:id="rId12"/>
    <p:sldId id="279" r:id="rId13"/>
    <p:sldId id="273" r:id="rId14"/>
    <p:sldId id="280" r:id="rId15"/>
    <p:sldId id="281" r:id="rId16"/>
    <p:sldId id="275" r:id="rId17"/>
    <p:sldId id="283" r:id="rId18"/>
    <p:sldId id="282" r:id="rId19"/>
    <p:sldId id="285" r:id="rId20"/>
    <p:sldId id="28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4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9/27/2023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9/27/2023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9/27/2023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9/27/2023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B0F0"/>
                </a:solidFill>
              </a:rPr>
              <a:t>Computer architecture</a:t>
            </a:r>
          </a:p>
        </p:txBody>
      </p:sp>
      <p:sp>
        <p:nvSpPr>
          <p:cNvPr id="3" name="Subtitle 2"/>
          <p:cNvSpPr>
            <a:spLocks noGrp="1"/>
          </p:cNvSpPr>
          <p:nvPr>
            <p:ph type="subTitle" idx="1"/>
          </p:nvPr>
        </p:nvSpPr>
        <p:spPr/>
        <p:txBody>
          <a:bodyPr/>
          <a:lstStyle/>
          <a:p>
            <a:r>
              <a:rPr lang="ar-IQ" smtClean="0"/>
              <a:t>م.م </a:t>
            </a:r>
            <a:r>
              <a:rPr lang="ar-IQ" smtClean="0"/>
              <a:t>زينب </a:t>
            </a:r>
            <a:r>
              <a:rPr lang="ar-IQ" dirty="0" smtClean="0"/>
              <a:t>كاظم جابر</a:t>
            </a:r>
          </a:p>
          <a:p>
            <a:endParaRPr lang="en-US" dirty="0"/>
          </a:p>
        </p:txBody>
      </p:sp>
    </p:spTree>
    <p:extLst>
      <p:ext uri="{BB962C8B-B14F-4D97-AF65-F5344CB8AC3E}">
        <p14:creationId xmlns:p14="http://schemas.microsoft.com/office/powerpoint/2010/main" val="2494199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1224" y="276069"/>
            <a:ext cx="7729728" cy="1188720"/>
          </a:xfrm>
        </p:spPr>
        <p:txBody>
          <a:bodyPr/>
          <a:lstStyle/>
          <a:p>
            <a:r>
              <a:rPr lang="en-US" dirty="0" smtClean="0"/>
              <a:t>What is a computer program?</a:t>
            </a:r>
            <a:endParaRPr lang="en-US" dirty="0"/>
          </a:p>
        </p:txBody>
      </p:sp>
      <p:sp>
        <p:nvSpPr>
          <p:cNvPr id="3" name="Content Placeholder 2"/>
          <p:cNvSpPr>
            <a:spLocks noGrp="1"/>
          </p:cNvSpPr>
          <p:nvPr>
            <p:ph idx="1"/>
          </p:nvPr>
        </p:nvSpPr>
        <p:spPr>
          <a:xfrm>
            <a:off x="587023" y="1584520"/>
            <a:ext cx="10058400" cy="3391939"/>
          </a:xfrm>
        </p:spPr>
        <p:txBody>
          <a:bodyPr/>
          <a:lstStyle/>
          <a:p>
            <a:r>
              <a:rPr lang="en-US" dirty="0" smtClean="0"/>
              <a:t>A computer program is a set of </a:t>
            </a:r>
            <a:r>
              <a:rPr lang="en-US" dirty="0" smtClean="0">
                <a:solidFill>
                  <a:srgbClr val="FFC000"/>
                </a:solidFill>
              </a:rPr>
              <a:t>instructions</a:t>
            </a:r>
            <a:r>
              <a:rPr lang="en-US" dirty="0" smtClean="0"/>
              <a:t> written in a computer programming language which direct the computer hardware to perform specific tasks </a:t>
            </a:r>
          </a:p>
          <a:p>
            <a:r>
              <a:rPr lang="en-US" dirty="0" smtClean="0"/>
              <a:t>A computer program can be written in any programming   language depending Upon the </a:t>
            </a:r>
            <a:r>
              <a:rPr lang="en-US" dirty="0" smtClean="0">
                <a:solidFill>
                  <a:srgbClr val="FFC000"/>
                </a:solidFill>
              </a:rPr>
              <a:t>purpose</a:t>
            </a:r>
            <a:r>
              <a:rPr lang="en-US" dirty="0" smtClean="0"/>
              <a:t> and </a:t>
            </a:r>
            <a:r>
              <a:rPr lang="en-US" dirty="0" smtClean="0">
                <a:solidFill>
                  <a:srgbClr val="FFC000"/>
                </a:solidFill>
              </a:rPr>
              <a:t>type </a:t>
            </a:r>
            <a:r>
              <a:rPr lang="en-US" dirty="0" smtClean="0"/>
              <a:t>of the software being developed.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1560" y="3094919"/>
            <a:ext cx="7073946" cy="3763081"/>
          </a:xfrm>
          <a:prstGeom prst="rect">
            <a:avLst/>
          </a:prstGeom>
        </p:spPr>
      </p:pic>
    </p:spTree>
    <p:extLst>
      <p:ext uri="{BB962C8B-B14F-4D97-AF65-F5344CB8AC3E}">
        <p14:creationId xmlns:p14="http://schemas.microsoft.com/office/powerpoint/2010/main" val="98358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6648" y="95447"/>
            <a:ext cx="7729728" cy="1188720"/>
          </a:xfrm>
        </p:spPr>
        <p:txBody>
          <a:bodyPr/>
          <a:lstStyle/>
          <a:p>
            <a:r>
              <a:rPr lang="en-US" dirty="0"/>
              <a:t>8085 </a:t>
            </a:r>
            <a:r>
              <a:rPr lang="en-US" dirty="0" smtClean="0"/>
              <a:t>microprocessor</a:t>
            </a:r>
            <a:endParaRPr lang="en-US" dirty="0"/>
          </a:p>
        </p:txBody>
      </p:sp>
      <p:sp>
        <p:nvSpPr>
          <p:cNvPr id="4" name="Rectangle 3"/>
          <p:cNvSpPr/>
          <p:nvPr/>
        </p:nvSpPr>
        <p:spPr>
          <a:xfrm>
            <a:off x="462845" y="1580443"/>
            <a:ext cx="9561688" cy="4247317"/>
          </a:xfrm>
          <a:prstGeom prst="rect">
            <a:avLst/>
          </a:prstGeom>
        </p:spPr>
        <p:txBody>
          <a:bodyPr wrap="square">
            <a:spAutoFit/>
          </a:bodyPr>
          <a:lstStyle/>
          <a:p>
            <a:r>
              <a:rPr lang="en-US" dirty="0"/>
              <a:t>8085 is pronounced as "eighty-eighty-five" microprocessor. It is an 8-bit microprocessor designed by Intel in 1977 using NMOS technology.</a:t>
            </a:r>
          </a:p>
          <a:p>
            <a:endParaRPr lang="en-US" dirty="0"/>
          </a:p>
          <a:p>
            <a:r>
              <a:rPr lang="en-US" dirty="0"/>
              <a:t>It has the following configuration −</a:t>
            </a:r>
          </a:p>
          <a:p>
            <a:endParaRPr lang="en-US" dirty="0"/>
          </a:p>
          <a:p>
            <a:r>
              <a:rPr lang="en-US" dirty="0"/>
              <a:t>8-bit data bus</a:t>
            </a:r>
          </a:p>
          <a:p>
            <a:r>
              <a:rPr lang="en-US" dirty="0"/>
              <a:t>16-bit address bus, which can address </a:t>
            </a:r>
            <a:r>
              <a:rPr lang="en-US" dirty="0" smtClean="0"/>
              <a:t>up to 64KB Memory location through A</a:t>
            </a:r>
            <a:r>
              <a:rPr lang="en-US" sz="1100" dirty="0" smtClean="0"/>
              <a:t>0</a:t>
            </a:r>
            <a:r>
              <a:rPr lang="en-US" dirty="0" smtClean="0"/>
              <a:t> to A</a:t>
            </a:r>
            <a:r>
              <a:rPr lang="en-US" sz="1200" dirty="0" smtClean="0"/>
              <a:t>15 </a:t>
            </a:r>
          </a:p>
          <a:p>
            <a:r>
              <a:rPr lang="en-US" dirty="0" smtClean="0"/>
              <a:t>The first 8 lines of address bus and  8 line of data bus are multiplexed AD</a:t>
            </a:r>
            <a:r>
              <a:rPr lang="en-US" sz="1100" dirty="0" smtClean="0"/>
              <a:t>0</a:t>
            </a:r>
            <a:r>
              <a:rPr lang="en-US" dirty="0" smtClean="0"/>
              <a:t>- AD </a:t>
            </a:r>
            <a:r>
              <a:rPr lang="en-US" sz="1100" dirty="0" smtClean="0"/>
              <a:t>7</a:t>
            </a:r>
            <a:endParaRPr lang="en-US" sz="1100" dirty="0"/>
          </a:p>
          <a:p>
            <a:r>
              <a:rPr lang="en-US" dirty="0"/>
              <a:t>A 16-bit program </a:t>
            </a:r>
            <a:r>
              <a:rPr lang="en-US" dirty="0" smtClean="0"/>
              <a:t>counter</a:t>
            </a:r>
            <a:endParaRPr lang="en-US" dirty="0"/>
          </a:p>
          <a:p>
            <a:r>
              <a:rPr lang="en-US" dirty="0"/>
              <a:t>A 16-bit stack pointer</a:t>
            </a:r>
          </a:p>
          <a:p>
            <a:r>
              <a:rPr lang="en-US" dirty="0"/>
              <a:t>Six 8-bit registers arranged in pairs: BC, DE, HL</a:t>
            </a:r>
          </a:p>
          <a:p>
            <a:r>
              <a:rPr lang="en-US" dirty="0"/>
              <a:t>Requires +5V supply to operate at 3.2 MHZ single phase clock</a:t>
            </a:r>
          </a:p>
          <a:p>
            <a:r>
              <a:rPr lang="en-US" dirty="0"/>
              <a:t>It is used in washing machines, microwave ovens, mobile phones, </a:t>
            </a:r>
            <a:r>
              <a:rPr lang="en-US" dirty="0" smtClean="0"/>
              <a:t>et</a:t>
            </a:r>
          </a:p>
          <a:p>
            <a:r>
              <a:rPr lang="en-US" dirty="0"/>
              <a:t>It has total 40 pins</a:t>
            </a:r>
          </a:p>
          <a:p>
            <a:endParaRPr lang="en-US" dirty="0"/>
          </a:p>
        </p:txBody>
      </p:sp>
    </p:spTree>
    <p:extLst>
      <p:ext uri="{BB962C8B-B14F-4D97-AF65-F5344CB8AC3E}">
        <p14:creationId xmlns:p14="http://schemas.microsoft.com/office/powerpoint/2010/main" val="3405058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670" y="0"/>
            <a:ext cx="7729728" cy="1188720"/>
          </a:xfrm>
        </p:spPr>
        <p:txBody>
          <a:bodyPr/>
          <a:lstStyle/>
          <a:p>
            <a:r>
              <a:rPr lang="en-US" dirty="0"/>
              <a:t>8085 microprocessor</a:t>
            </a:r>
          </a:p>
        </p:txBody>
      </p:sp>
      <p:sp>
        <p:nvSpPr>
          <p:cNvPr id="3" name="Content Placeholder 2"/>
          <p:cNvSpPr>
            <a:spLocks noGrp="1"/>
          </p:cNvSpPr>
          <p:nvPr>
            <p:ph idx="1"/>
          </p:nvPr>
        </p:nvSpPr>
        <p:spPr>
          <a:xfrm>
            <a:off x="801510" y="1275644"/>
            <a:ext cx="10984089" cy="5125156"/>
          </a:xfrm>
        </p:spPr>
        <p:txBody>
          <a:bodyPr>
            <a:normAutofit fontScale="92500"/>
          </a:bodyPr>
          <a:lstStyle/>
          <a:p>
            <a:r>
              <a:rPr lang="en-US" dirty="0"/>
              <a:t> </a:t>
            </a:r>
            <a:r>
              <a:rPr lang="en-US" dirty="0" smtClean="0"/>
              <a:t>IT consist of three main sections , an arithmetic  and logic unit (ALU), a timing and control unit and several registers</a:t>
            </a:r>
          </a:p>
          <a:p>
            <a:pPr marL="0" indent="0">
              <a:buNone/>
            </a:pPr>
            <a:r>
              <a:rPr lang="en-US" sz="2400" u="sng" dirty="0" smtClean="0">
                <a:solidFill>
                  <a:srgbClr val="FF0000"/>
                </a:solidFill>
              </a:rPr>
              <a:t>ALU</a:t>
            </a:r>
          </a:p>
          <a:p>
            <a:r>
              <a:rPr lang="en-US" dirty="0" smtClean="0"/>
              <a:t>The arithmetic  </a:t>
            </a:r>
            <a:r>
              <a:rPr lang="en-US" dirty="0"/>
              <a:t>and logic unit (ALU), </a:t>
            </a:r>
            <a:r>
              <a:rPr lang="en-US" dirty="0" smtClean="0"/>
              <a:t>performs the following </a:t>
            </a:r>
            <a:r>
              <a:rPr lang="en-US" dirty="0"/>
              <a:t>arithmetic  and logic </a:t>
            </a:r>
            <a:r>
              <a:rPr lang="en-US" dirty="0" smtClean="0"/>
              <a:t>operations </a:t>
            </a:r>
          </a:p>
          <a:p>
            <a:r>
              <a:rPr lang="en-US" dirty="0" smtClean="0"/>
              <a:t>1- addition</a:t>
            </a:r>
          </a:p>
          <a:p>
            <a:r>
              <a:rPr lang="en-US" dirty="0" smtClean="0"/>
              <a:t>2- subtraction </a:t>
            </a:r>
          </a:p>
          <a:p>
            <a:r>
              <a:rPr lang="en-US" dirty="0" smtClean="0"/>
              <a:t>3- logical AND</a:t>
            </a:r>
          </a:p>
          <a:p>
            <a:r>
              <a:rPr lang="en-US" dirty="0" smtClean="0"/>
              <a:t>4- logical OR</a:t>
            </a:r>
          </a:p>
          <a:p>
            <a:r>
              <a:rPr lang="en-US" dirty="0" smtClean="0"/>
              <a:t>5- logical EXCLUSIVE OR(XOR)</a:t>
            </a:r>
          </a:p>
          <a:p>
            <a:r>
              <a:rPr lang="en-US" dirty="0" smtClean="0"/>
              <a:t>6- complement (logical NOT)</a:t>
            </a:r>
          </a:p>
          <a:p>
            <a:r>
              <a:rPr lang="en-US" dirty="0" smtClean="0"/>
              <a:t>7-Incerment(add1)</a:t>
            </a:r>
          </a:p>
          <a:p>
            <a:r>
              <a:rPr lang="en-US" dirty="0" smtClean="0"/>
              <a:t>8-Decerment(subtract1)</a:t>
            </a:r>
          </a:p>
          <a:p>
            <a:r>
              <a:rPr lang="en-US" dirty="0" smtClean="0"/>
              <a:t>9- Left shift (add input to itself)</a:t>
            </a:r>
          </a:p>
          <a:p>
            <a:r>
              <a:rPr lang="en-US" dirty="0" smtClean="0"/>
              <a:t>10-clear (result is zero)</a:t>
            </a:r>
          </a:p>
          <a:p>
            <a:endParaRPr lang="en-US" dirty="0" smtClean="0"/>
          </a:p>
          <a:p>
            <a:endParaRPr lang="en-US" dirty="0"/>
          </a:p>
        </p:txBody>
      </p:sp>
    </p:spTree>
    <p:extLst>
      <p:ext uri="{BB962C8B-B14F-4D97-AF65-F5344CB8AC3E}">
        <p14:creationId xmlns:p14="http://schemas.microsoft.com/office/powerpoint/2010/main" val="4070639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558" y="208337"/>
            <a:ext cx="7729728" cy="1188720"/>
          </a:xfrm>
        </p:spPr>
        <p:txBody>
          <a:bodyPr/>
          <a:lstStyle/>
          <a:p>
            <a:r>
              <a:rPr lang="en-US" dirty="0"/>
              <a:t>8085 architecture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1639" y="2051403"/>
            <a:ext cx="4142894" cy="3101975"/>
          </a:xfrm>
        </p:spPr>
      </p:pic>
      <p:sp>
        <p:nvSpPr>
          <p:cNvPr id="5" name="TextBox 4"/>
          <p:cNvSpPr txBox="1"/>
          <p:nvPr/>
        </p:nvSpPr>
        <p:spPr>
          <a:xfrm>
            <a:off x="5802490" y="2051403"/>
            <a:ext cx="5459092" cy="2616101"/>
          </a:xfrm>
          <a:prstGeom prst="rect">
            <a:avLst/>
          </a:prstGeom>
          <a:noFill/>
        </p:spPr>
        <p:txBody>
          <a:bodyPr wrap="square" rtlCol="0">
            <a:spAutoFit/>
          </a:bodyPr>
          <a:lstStyle/>
          <a:p>
            <a:pPr marL="342900" indent="-342900">
              <a:buAutoNum type="arabicPlain" startAt="8085"/>
            </a:pPr>
            <a:r>
              <a:rPr lang="en-US" sz="2000" dirty="0" smtClean="0"/>
              <a:t>Functional units</a:t>
            </a:r>
          </a:p>
          <a:p>
            <a:endParaRPr lang="en-US" dirty="0" smtClean="0"/>
          </a:p>
          <a:p>
            <a:r>
              <a:rPr lang="en-US" dirty="0" smtClean="0"/>
              <a:t>1-Register \ memory unit</a:t>
            </a:r>
          </a:p>
          <a:p>
            <a:r>
              <a:rPr lang="en-US" dirty="0" smtClean="0"/>
              <a:t>2-Arithmetic &amp; logic unit(ALU)</a:t>
            </a:r>
          </a:p>
          <a:p>
            <a:r>
              <a:rPr lang="en-US" dirty="0" smtClean="0"/>
              <a:t>3-Instruction decoder unit</a:t>
            </a:r>
          </a:p>
          <a:p>
            <a:r>
              <a:rPr lang="en-US" dirty="0" smtClean="0"/>
              <a:t>4-Timing and control unit</a:t>
            </a:r>
          </a:p>
          <a:p>
            <a:r>
              <a:rPr lang="en-US" dirty="0" smtClean="0"/>
              <a:t>5-Interrupts ,And , The serial communication unit</a:t>
            </a:r>
          </a:p>
          <a:p>
            <a:endParaRPr lang="en-US" dirty="0" smtClean="0"/>
          </a:p>
          <a:p>
            <a:endParaRPr lang="en-US" dirty="0"/>
          </a:p>
        </p:txBody>
      </p:sp>
      <p:cxnSp>
        <p:nvCxnSpPr>
          <p:cNvPr id="7" name="Straight Arrow Connector 6"/>
          <p:cNvCxnSpPr/>
          <p:nvPr/>
        </p:nvCxnSpPr>
        <p:spPr>
          <a:xfrm flipH="1">
            <a:off x="4301067" y="2833511"/>
            <a:ext cx="1557866" cy="39511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9" name="Straight Arrow Connector 8"/>
          <p:cNvCxnSpPr/>
          <p:nvPr/>
        </p:nvCxnSpPr>
        <p:spPr>
          <a:xfrm flipH="1">
            <a:off x="2018346" y="3127022"/>
            <a:ext cx="3736622" cy="304800"/>
          </a:xfrm>
          <a:prstGeom prst="straightConnector1">
            <a:avLst/>
          </a:prstGeom>
          <a:ln>
            <a:solidFill>
              <a:srgbClr val="00B0F0"/>
            </a:solidFill>
            <a:tailEnd type="triangle"/>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H="1">
            <a:off x="3341513" y="3397955"/>
            <a:ext cx="2460977" cy="9031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3" name="Straight Arrow Connector 12"/>
          <p:cNvCxnSpPr/>
          <p:nvPr/>
        </p:nvCxnSpPr>
        <p:spPr>
          <a:xfrm flipH="1">
            <a:off x="2754489" y="3635022"/>
            <a:ext cx="3093155" cy="62088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5" name="Straight Arrow Connector 14"/>
          <p:cNvCxnSpPr/>
          <p:nvPr/>
        </p:nvCxnSpPr>
        <p:spPr>
          <a:xfrm flipH="1" flipV="1">
            <a:off x="3476978" y="2449689"/>
            <a:ext cx="2381956" cy="149577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352278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440268"/>
            <a:ext cx="11198578" cy="5299760"/>
          </a:xfrm>
        </p:spPr>
        <p:txBody>
          <a:bodyPr>
            <a:normAutofit/>
          </a:bodyPr>
          <a:lstStyle/>
          <a:p>
            <a:pPr marL="0" indent="0">
              <a:buNone/>
            </a:pPr>
            <a:r>
              <a:rPr lang="en-US" sz="2000" dirty="0" smtClean="0">
                <a:solidFill>
                  <a:srgbClr val="002060"/>
                </a:solidFill>
              </a:rPr>
              <a:t>Timing and control unit</a:t>
            </a:r>
          </a:p>
          <a:p>
            <a:pPr marL="0" indent="0">
              <a:buNone/>
            </a:pPr>
            <a:r>
              <a:rPr lang="en-US" dirty="0" smtClean="0"/>
              <a:t>The timing and control unit generates timing signals for the execution of instruction</a:t>
            </a:r>
          </a:p>
          <a:p>
            <a:pPr marL="0" indent="0">
              <a:buNone/>
            </a:pPr>
            <a:r>
              <a:rPr lang="en-US" dirty="0" smtClean="0"/>
              <a:t>And control of peripheral devices . The organization of a microprocessor and types of registers differ from processor to processor</a:t>
            </a:r>
            <a:r>
              <a:rPr lang="en-US" dirty="0"/>
              <a:t> </a:t>
            </a:r>
            <a:r>
              <a:rPr lang="en-US" dirty="0" smtClean="0"/>
              <a:t>. The timing used for the execution of instruction and control of peripherals are different for different microprocessors. </a:t>
            </a:r>
          </a:p>
          <a:p>
            <a:pPr marL="0" indent="0">
              <a:buNone/>
            </a:pPr>
            <a:r>
              <a:rPr lang="en-US" dirty="0" smtClean="0"/>
              <a:t>The selection of a suitable microprocessor for a particular application is a tough task for an engineer  </a:t>
            </a:r>
          </a:p>
          <a:p>
            <a:pPr marL="0" indent="0">
              <a:buNone/>
            </a:pPr>
            <a:r>
              <a:rPr lang="en-US" dirty="0" smtClean="0"/>
              <a:t>The knowledge of the organization and timing and control system helps an engineer in the selection of a microprocessor </a:t>
            </a:r>
          </a:p>
          <a:p>
            <a:pPr marL="0" indent="0">
              <a:buNone/>
            </a:pPr>
            <a:r>
              <a:rPr lang="en-US" dirty="0" smtClean="0"/>
              <a:t>The design  and  cost of a processor also depend on the timing structure and register organization .</a:t>
            </a:r>
          </a:p>
          <a:p>
            <a:pPr marL="0" indent="0">
              <a:buNone/>
            </a:pPr>
            <a:endParaRPr lang="en-US" dirty="0" smtClean="0"/>
          </a:p>
          <a:p>
            <a:pPr marL="0" indent="0">
              <a:buNone/>
            </a:pPr>
            <a:r>
              <a:rPr lang="en-US" dirty="0" smtClean="0"/>
              <a:t>For the execution of an instruction a microprocessor fetches the instruction from the memory and executes it </a:t>
            </a:r>
          </a:p>
          <a:p>
            <a:pPr marL="0" indent="0">
              <a:buNone/>
            </a:pPr>
            <a:r>
              <a:rPr lang="en-US" dirty="0" smtClean="0"/>
              <a:t>The time taken for the execution of an instruction is called  instruction cycle (IC)</a:t>
            </a:r>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652389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9" y="395112"/>
            <a:ext cx="10938933" cy="5344916"/>
          </a:xfrm>
        </p:spPr>
        <p:txBody>
          <a:bodyPr/>
          <a:lstStyle/>
          <a:p>
            <a:r>
              <a:rPr lang="en-US" dirty="0" smtClean="0"/>
              <a:t>An instruction cycle(IC) consist of fetch cycle (FC),and execute cycle (EC)</a:t>
            </a:r>
          </a:p>
          <a:p>
            <a:r>
              <a:rPr lang="en-US" dirty="0" smtClean="0"/>
              <a:t>IC= FC+EC</a:t>
            </a:r>
          </a:p>
          <a:p>
            <a:r>
              <a:rPr lang="en-US" dirty="0">
                <a:solidFill>
                  <a:srgbClr val="00B0F0"/>
                </a:solidFill>
              </a:rPr>
              <a:t> </a:t>
            </a:r>
            <a:r>
              <a:rPr lang="en-US" dirty="0" smtClean="0">
                <a:solidFill>
                  <a:srgbClr val="00B0F0"/>
                </a:solidFill>
              </a:rPr>
              <a:t>FETCH OPERATION</a:t>
            </a:r>
            <a:r>
              <a:rPr lang="en-US" dirty="0" smtClean="0"/>
              <a:t>:</a:t>
            </a:r>
          </a:p>
          <a:p>
            <a:r>
              <a:rPr lang="en-US" dirty="0" smtClean="0"/>
              <a:t>The fetch operation the microprocessor gets first byte of the instruction . Which is operation code (opcode). From the memory , the program counter keeps the track of address of the next instruction to be executed . In the beginning of the fetch cycle the content of the program counter is sent to the memory . This takes one clock cycle , the memory first read the opcode . This operation also takes one clock cycle, then the memory sends the opcode to the microprocessor , which takes one clock period </a:t>
            </a:r>
          </a:p>
          <a:p>
            <a:r>
              <a:rPr lang="en-US" dirty="0" smtClean="0"/>
              <a:t>The total time for fetch operation is the time required for fetching an opcode from the memory . This time called fetch cycle</a:t>
            </a:r>
          </a:p>
          <a:p>
            <a:r>
              <a:rPr lang="en-US" dirty="0" smtClean="0">
                <a:solidFill>
                  <a:srgbClr val="00B0F0"/>
                </a:solidFill>
              </a:rPr>
              <a:t>Execution operation </a:t>
            </a:r>
            <a:r>
              <a:rPr lang="en-US" dirty="0" smtClean="0"/>
              <a:t>:</a:t>
            </a:r>
          </a:p>
          <a:p>
            <a:r>
              <a:rPr lang="en-US" dirty="0" smtClean="0"/>
              <a:t>The opcode fetched from the memory goes to the data register DR(data\ address buffer in intel 8085), and then  to instruction register IR , then it goes to the decoder circuitry is within the microprocessor. After the instruction is decoded , executed  </a:t>
            </a:r>
            <a:endParaRPr lang="en-US" dirty="0"/>
          </a:p>
        </p:txBody>
      </p:sp>
    </p:spTree>
    <p:extLst>
      <p:ext uri="{BB962C8B-B14F-4D97-AF65-F5344CB8AC3E}">
        <p14:creationId xmlns:p14="http://schemas.microsoft.com/office/powerpoint/2010/main" val="2074928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379" y="304935"/>
            <a:ext cx="7729728" cy="1188720"/>
          </a:xfrm>
        </p:spPr>
        <p:txBody>
          <a:bodyPr/>
          <a:lstStyle/>
          <a:p>
            <a:r>
              <a:rPr lang="en-US" dirty="0" smtClean="0"/>
              <a:t>8085 registers</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35081" y="2970738"/>
            <a:ext cx="6325836" cy="3389842"/>
          </a:xfrm>
        </p:spPr>
      </p:pic>
      <p:sp>
        <p:nvSpPr>
          <p:cNvPr id="7" name="TextBox 6"/>
          <p:cNvSpPr txBox="1"/>
          <p:nvPr/>
        </p:nvSpPr>
        <p:spPr>
          <a:xfrm>
            <a:off x="0" y="1770409"/>
            <a:ext cx="3736623" cy="1200329"/>
          </a:xfrm>
          <a:prstGeom prst="rect">
            <a:avLst/>
          </a:prstGeom>
          <a:noFill/>
        </p:spPr>
        <p:txBody>
          <a:bodyPr wrap="square" rtlCol="0">
            <a:spAutoFit/>
          </a:bodyPr>
          <a:lstStyle/>
          <a:p>
            <a:r>
              <a:rPr lang="en-US" dirty="0" smtClean="0"/>
              <a:t>Registers  used by the CPU to store the data, addressed and machine instruction during the program execution </a:t>
            </a:r>
            <a:endParaRPr lang="en-US" dirty="0"/>
          </a:p>
        </p:txBody>
      </p:sp>
      <p:sp>
        <p:nvSpPr>
          <p:cNvPr id="8" name="TextBox 7"/>
          <p:cNvSpPr txBox="1"/>
          <p:nvPr/>
        </p:nvSpPr>
        <p:spPr>
          <a:xfrm>
            <a:off x="226207" y="4135306"/>
            <a:ext cx="2291644" cy="1754326"/>
          </a:xfrm>
          <a:prstGeom prst="rect">
            <a:avLst/>
          </a:prstGeom>
          <a:noFill/>
        </p:spPr>
        <p:txBody>
          <a:bodyPr wrap="square" rtlCol="0">
            <a:spAutoFit/>
          </a:bodyPr>
          <a:lstStyle/>
          <a:p>
            <a:r>
              <a:rPr lang="en-US" dirty="0" smtClean="0"/>
              <a:t>General purpose  Registers </a:t>
            </a:r>
          </a:p>
          <a:p>
            <a:r>
              <a:rPr lang="en-US" dirty="0" smtClean="0"/>
              <a:t>Are used to store the data in the temporary memory during the execution</a:t>
            </a:r>
            <a:endParaRPr lang="en-US" dirty="0"/>
          </a:p>
        </p:txBody>
      </p:sp>
      <p:sp>
        <p:nvSpPr>
          <p:cNvPr id="9" name="TextBox 8"/>
          <p:cNvSpPr txBox="1"/>
          <p:nvPr/>
        </p:nvSpPr>
        <p:spPr>
          <a:xfrm>
            <a:off x="10009674" y="2234435"/>
            <a:ext cx="1808078" cy="1754326"/>
          </a:xfrm>
          <a:prstGeom prst="rect">
            <a:avLst/>
          </a:prstGeom>
          <a:noFill/>
        </p:spPr>
        <p:txBody>
          <a:bodyPr wrap="square" rtlCol="0">
            <a:spAutoFit/>
          </a:bodyPr>
          <a:lstStyle/>
          <a:p>
            <a:r>
              <a:rPr lang="en-US" dirty="0" smtClean="0"/>
              <a:t>Special purpose are used to store a specific type of data and preformed special function</a:t>
            </a:r>
            <a:endParaRPr lang="en-US" dirty="0"/>
          </a:p>
        </p:txBody>
      </p:sp>
    </p:spTree>
    <p:extLst>
      <p:ext uri="{BB962C8B-B14F-4D97-AF65-F5344CB8AC3E}">
        <p14:creationId xmlns:p14="http://schemas.microsoft.com/office/powerpoint/2010/main" val="3617656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933" y="158044"/>
            <a:ext cx="11785599" cy="5581984"/>
          </a:xfrm>
        </p:spPr>
        <p:txBody>
          <a:bodyPr>
            <a:normAutofit/>
          </a:bodyPr>
          <a:lstStyle/>
          <a:p>
            <a:pPr marL="0" indent="0">
              <a:buNone/>
            </a:pPr>
            <a:r>
              <a:rPr lang="en-US" dirty="0" smtClean="0">
                <a:solidFill>
                  <a:srgbClr val="110448"/>
                </a:solidFill>
              </a:rPr>
              <a:t>REGISTERS:-</a:t>
            </a:r>
            <a:endParaRPr lang="en-US" dirty="0">
              <a:solidFill>
                <a:schemeClr val="accent1">
                  <a:lumMod val="75000"/>
                </a:schemeClr>
              </a:solidFill>
            </a:endParaRPr>
          </a:p>
          <a:p>
            <a:r>
              <a:rPr lang="en-US" dirty="0" smtClean="0">
                <a:solidFill>
                  <a:schemeClr val="accent1">
                    <a:lumMod val="75000"/>
                  </a:schemeClr>
                </a:solidFill>
              </a:rPr>
              <a:t>General Register </a:t>
            </a:r>
          </a:p>
          <a:p>
            <a:pPr marL="0" indent="0">
              <a:buNone/>
            </a:pPr>
            <a:r>
              <a:rPr lang="en-US" dirty="0" smtClean="0"/>
              <a:t>The </a:t>
            </a:r>
            <a:r>
              <a:rPr lang="en-US" dirty="0"/>
              <a:t>8085 has six general-purpose registers to store 8-bit data; these are identified as- B, C, D, E, H, and L. These can be combined as register pairs – BC, DE, and HL, to perform some 16-bit operation. These registers are used to store or copy temporary data, by using instructions, during the execution of the program</a:t>
            </a:r>
            <a:r>
              <a:rPr lang="en-US" dirty="0" smtClean="0"/>
              <a:t>.</a:t>
            </a:r>
          </a:p>
          <a:p>
            <a:r>
              <a:rPr lang="en-US" dirty="0" smtClean="0"/>
              <a:t>8-bit </a:t>
            </a:r>
            <a:r>
              <a:rPr lang="en-US" dirty="0" smtClean="0">
                <a:solidFill>
                  <a:schemeClr val="accent1">
                    <a:lumMod val="75000"/>
                  </a:schemeClr>
                </a:solidFill>
              </a:rPr>
              <a:t>B </a:t>
            </a:r>
            <a:r>
              <a:rPr lang="en-US" dirty="0" smtClean="0"/>
              <a:t> and 8-bit </a:t>
            </a:r>
            <a:r>
              <a:rPr lang="en-US" dirty="0" smtClean="0">
                <a:solidFill>
                  <a:schemeClr val="accent1">
                    <a:lumMod val="75000"/>
                  </a:schemeClr>
                </a:solidFill>
              </a:rPr>
              <a:t>C</a:t>
            </a:r>
            <a:r>
              <a:rPr lang="en-US" dirty="0" smtClean="0"/>
              <a:t> register  can be used as one 16 bit </a:t>
            </a:r>
            <a:r>
              <a:rPr lang="en-US" dirty="0" smtClean="0">
                <a:solidFill>
                  <a:srgbClr val="FFC000"/>
                </a:solidFill>
              </a:rPr>
              <a:t>BC</a:t>
            </a:r>
            <a:r>
              <a:rPr lang="en-US" dirty="0" smtClean="0"/>
              <a:t> register pair , when used as a pair the C  register contains low – order byte . Some instruction may use BC register as a data pointer.</a:t>
            </a:r>
          </a:p>
          <a:p>
            <a:r>
              <a:rPr lang="en-US" dirty="0" smtClean="0"/>
              <a:t>8-bit </a:t>
            </a:r>
            <a:r>
              <a:rPr lang="en-US" dirty="0" smtClean="0">
                <a:solidFill>
                  <a:schemeClr val="accent1">
                    <a:lumMod val="75000"/>
                  </a:schemeClr>
                </a:solidFill>
              </a:rPr>
              <a:t>D</a:t>
            </a:r>
            <a:r>
              <a:rPr lang="en-US" dirty="0" smtClean="0"/>
              <a:t> and 8-bit </a:t>
            </a:r>
            <a:r>
              <a:rPr lang="en-US" dirty="0" smtClean="0">
                <a:solidFill>
                  <a:schemeClr val="accent1">
                    <a:lumMod val="75000"/>
                  </a:schemeClr>
                </a:solidFill>
              </a:rPr>
              <a:t>E</a:t>
            </a:r>
            <a:r>
              <a:rPr lang="en-US" dirty="0" smtClean="0"/>
              <a:t> register can be used as one 16- bit </a:t>
            </a:r>
            <a:r>
              <a:rPr lang="en-US" dirty="0" smtClean="0">
                <a:solidFill>
                  <a:srgbClr val="FFC000"/>
                </a:solidFill>
              </a:rPr>
              <a:t>DE</a:t>
            </a:r>
            <a:r>
              <a:rPr lang="en-US" dirty="0" smtClean="0"/>
              <a:t> register pair , when used  as a pair the E register contains   low –order byte. Some  instruction may use DE register as a data pointer.</a:t>
            </a:r>
          </a:p>
          <a:p>
            <a:r>
              <a:rPr lang="en-US" dirty="0" smtClean="0"/>
              <a:t>8-bit </a:t>
            </a:r>
            <a:r>
              <a:rPr lang="en-US" dirty="0" smtClean="0">
                <a:solidFill>
                  <a:schemeClr val="accent1">
                    <a:lumMod val="75000"/>
                  </a:schemeClr>
                </a:solidFill>
              </a:rPr>
              <a:t>H</a:t>
            </a:r>
            <a:r>
              <a:rPr lang="en-US" dirty="0" smtClean="0"/>
              <a:t> and 8-bit </a:t>
            </a:r>
            <a:r>
              <a:rPr lang="en-US" dirty="0" smtClean="0">
                <a:solidFill>
                  <a:schemeClr val="accent1">
                    <a:lumMod val="75000"/>
                  </a:schemeClr>
                </a:solidFill>
              </a:rPr>
              <a:t>L</a:t>
            </a:r>
            <a:r>
              <a:rPr lang="en-US" dirty="0" smtClean="0"/>
              <a:t> register can be used as one 16 bit </a:t>
            </a:r>
            <a:r>
              <a:rPr lang="en-US" dirty="0" smtClean="0">
                <a:solidFill>
                  <a:srgbClr val="FFC000"/>
                </a:solidFill>
              </a:rPr>
              <a:t>HL</a:t>
            </a:r>
            <a:r>
              <a:rPr lang="en-US" dirty="0" smtClean="0"/>
              <a:t> register pair , </a:t>
            </a:r>
            <a:r>
              <a:rPr lang="en-US" dirty="0"/>
              <a:t>when used  as a pair the </a:t>
            </a:r>
            <a:r>
              <a:rPr lang="en-US" dirty="0" smtClean="0"/>
              <a:t>L register </a:t>
            </a:r>
            <a:r>
              <a:rPr lang="en-US" dirty="0"/>
              <a:t>contains </a:t>
            </a:r>
            <a:endParaRPr lang="en-US" dirty="0" smtClean="0"/>
          </a:p>
          <a:p>
            <a:r>
              <a:rPr lang="en-US" dirty="0" smtClean="0"/>
              <a:t>low </a:t>
            </a:r>
            <a:r>
              <a:rPr lang="en-US" dirty="0"/>
              <a:t>–order byte. Some  instruction may use </a:t>
            </a:r>
            <a:r>
              <a:rPr lang="en-US" dirty="0" smtClean="0"/>
              <a:t>HL register </a:t>
            </a:r>
            <a:r>
              <a:rPr lang="en-US" dirty="0"/>
              <a:t>as a data </a:t>
            </a:r>
            <a:r>
              <a:rPr lang="en-US" dirty="0" smtClean="0"/>
              <a:t>pointer used to reference memory address</a:t>
            </a:r>
          </a:p>
          <a:p>
            <a:r>
              <a:rPr lang="en-US" dirty="0">
                <a:solidFill>
                  <a:schemeClr val="accent1">
                    <a:lumMod val="75000"/>
                  </a:schemeClr>
                </a:solidFill>
              </a:rPr>
              <a:t>Stack pointer</a:t>
            </a:r>
            <a:r>
              <a:rPr lang="en-US" dirty="0"/>
              <a:t> : is a16 bit register .it holds the address of the stack top , the stack is a sequence of memory location defined by the programmer . The stack is used to save the content of  a register during the execution of a program .</a:t>
            </a:r>
          </a:p>
          <a:p>
            <a:r>
              <a:rPr lang="en-US" dirty="0"/>
              <a:t>The last memory location of the occupied 4  portion of the stack is called stack top .</a:t>
            </a:r>
          </a:p>
          <a:p>
            <a:endParaRPr lang="en-US" dirty="0"/>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3564" y="4883297"/>
            <a:ext cx="2672293" cy="1871505"/>
          </a:xfrm>
          <a:prstGeom prst="rect">
            <a:avLst/>
          </a:prstGeom>
        </p:spPr>
      </p:pic>
    </p:spTree>
    <p:extLst>
      <p:ext uri="{BB962C8B-B14F-4D97-AF65-F5344CB8AC3E}">
        <p14:creationId xmlns:p14="http://schemas.microsoft.com/office/powerpoint/2010/main" val="3313855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245" y="293511"/>
            <a:ext cx="10747022" cy="5446518"/>
          </a:xfrm>
        </p:spPr>
        <p:txBody>
          <a:bodyPr>
            <a:normAutofit fontScale="92500" lnSpcReduction="10000"/>
          </a:bodyPr>
          <a:lstStyle/>
          <a:p>
            <a:r>
              <a:rPr lang="en-US" sz="2600" dirty="0" smtClean="0">
                <a:solidFill>
                  <a:srgbClr val="110448"/>
                </a:solidFill>
              </a:rPr>
              <a:t>REGISTERS:-</a:t>
            </a:r>
          </a:p>
          <a:p>
            <a:r>
              <a:rPr lang="en-US" dirty="0" smtClean="0"/>
              <a:t>Accumulator or A register an 8 bit register used for arithmetic   ,logic ,I\O and load \store operations</a:t>
            </a:r>
          </a:p>
          <a:p>
            <a:r>
              <a:rPr lang="en-US" dirty="0" smtClean="0"/>
              <a:t>Flag Register : it is 8 bit register , five bits used only as shown in fig </a:t>
            </a:r>
          </a:p>
          <a:p>
            <a:endParaRPr lang="en-US" dirty="0"/>
          </a:p>
          <a:p>
            <a:endParaRPr lang="en-US" dirty="0" smtClean="0"/>
          </a:p>
          <a:p>
            <a:endParaRPr lang="en-US" dirty="0"/>
          </a:p>
          <a:p>
            <a:endParaRPr lang="en-US" dirty="0" smtClean="0"/>
          </a:p>
          <a:p>
            <a:r>
              <a:rPr lang="en-US" dirty="0" smtClean="0">
                <a:solidFill>
                  <a:srgbClr val="FFC000"/>
                </a:solidFill>
              </a:rPr>
              <a:t>Sign(S)</a:t>
            </a:r>
            <a:r>
              <a:rPr lang="en-US" dirty="0" smtClean="0"/>
              <a:t>:set if the most significant bit of the result  is set (one)</a:t>
            </a:r>
          </a:p>
          <a:p>
            <a:r>
              <a:rPr lang="en-US" dirty="0" smtClean="0">
                <a:solidFill>
                  <a:srgbClr val="FFC000"/>
                </a:solidFill>
              </a:rPr>
              <a:t>Zero (Z)</a:t>
            </a:r>
            <a:r>
              <a:rPr lang="en-US" dirty="0" smtClean="0"/>
              <a:t>:the zero status flag Z is set to 1 if the result  of an arithmetic or logical operation is zero . For non zero  result it is to 0</a:t>
            </a:r>
          </a:p>
          <a:p>
            <a:r>
              <a:rPr lang="en-US" dirty="0" smtClean="0">
                <a:solidFill>
                  <a:srgbClr val="FFC000"/>
                </a:solidFill>
              </a:rPr>
              <a:t>Auxiliary carry (AC) </a:t>
            </a:r>
            <a:r>
              <a:rPr lang="en-US" dirty="0" smtClean="0"/>
              <a:t>: set  to 1 if there was a carry out from bit D3 to bit D4 of the result.</a:t>
            </a:r>
          </a:p>
          <a:p>
            <a:r>
              <a:rPr lang="en-US" dirty="0" smtClean="0">
                <a:solidFill>
                  <a:srgbClr val="FFC000"/>
                </a:solidFill>
              </a:rPr>
              <a:t>Parity(P)</a:t>
            </a:r>
            <a:r>
              <a:rPr lang="en-US" dirty="0" smtClean="0"/>
              <a:t>: the parity status flag is set to 1  when result of the operation contains even number  of  1’s .  It is set to zero when  there is odd number of 1’s.</a:t>
            </a:r>
          </a:p>
          <a:p>
            <a:r>
              <a:rPr lang="en-US" dirty="0" smtClean="0">
                <a:solidFill>
                  <a:srgbClr val="FFC000"/>
                </a:solidFill>
              </a:rPr>
              <a:t>Carry(CY)</a:t>
            </a:r>
            <a:r>
              <a:rPr lang="en-US" dirty="0" smtClean="0"/>
              <a:t>: The carry status flag holds carry out of the most signification bit resulting from the execution of an </a:t>
            </a:r>
          </a:p>
          <a:p>
            <a:pPr marL="0" indent="0">
              <a:buNone/>
            </a:pPr>
            <a:r>
              <a:rPr lang="en-US" dirty="0" smtClean="0"/>
              <a:t> Arithmetic operation , if there is a carry from addition or a borrow from subtraction or comparison , the carry flag CS is set to 1 , otherwise 0 </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911" y="1505230"/>
            <a:ext cx="3576284" cy="1114134"/>
          </a:xfrm>
          <a:prstGeom prst="rect">
            <a:avLst/>
          </a:prstGeom>
        </p:spPr>
      </p:pic>
    </p:spTree>
    <p:extLst>
      <p:ext uri="{BB962C8B-B14F-4D97-AF65-F5344CB8AC3E}">
        <p14:creationId xmlns:p14="http://schemas.microsoft.com/office/powerpoint/2010/main" val="3790594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978" y="496712"/>
            <a:ext cx="11582400" cy="5243316"/>
          </a:xfrm>
        </p:spPr>
        <p:txBody>
          <a:bodyPr/>
          <a:lstStyle/>
          <a:p>
            <a:r>
              <a:rPr lang="en-US" b="1" dirty="0"/>
              <a:t>Example –</a:t>
            </a:r>
            <a:r>
              <a:rPr lang="en-US" dirty="0"/>
              <a:t/>
            </a:r>
            <a:br>
              <a:rPr lang="en-US" dirty="0"/>
            </a:br>
            <a:r>
              <a:rPr lang="en-US" dirty="0"/>
              <a:t>Here two binary numbers are added. The result produced is stored in the accumulator. Now lets check what each bit means. Refer to the below explanation simultaneously to connect them with the example</a:t>
            </a:r>
            <a:r>
              <a:rPr lang="en-US" dirty="0" smtClean="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6355" y="1646686"/>
            <a:ext cx="3278893" cy="2349581"/>
          </a:xfrm>
          <a:prstGeom prst="rect">
            <a:avLst/>
          </a:prstGeom>
        </p:spPr>
      </p:pic>
      <p:sp>
        <p:nvSpPr>
          <p:cNvPr id="5" name="Rectangle 4"/>
          <p:cNvSpPr/>
          <p:nvPr/>
        </p:nvSpPr>
        <p:spPr>
          <a:xfrm>
            <a:off x="846667" y="1927073"/>
            <a:ext cx="6096000" cy="3139321"/>
          </a:xfrm>
          <a:prstGeom prst="rect">
            <a:avLst/>
          </a:prstGeom>
        </p:spPr>
        <p:txBody>
          <a:bodyPr>
            <a:spAutoFit/>
          </a:bodyPr>
          <a:lstStyle/>
          <a:p>
            <a:pPr fontAlgn="base">
              <a:buFont typeface="Arial" panose="020B0604020202020204" pitchFamily="34" charset="0"/>
              <a:buChar char="•"/>
            </a:pPr>
            <a:r>
              <a:rPr lang="en-US" b="1" dirty="0">
                <a:solidFill>
                  <a:srgbClr val="273239"/>
                </a:solidFill>
                <a:latin typeface="urw-din"/>
              </a:rPr>
              <a:t>Sign Flag (7th bit):</a:t>
            </a:r>
            <a:r>
              <a:rPr lang="en-US" dirty="0">
                <a:solidFill>
                  <a:srgbClr val="273239"/>
                </a:solidFill>
                <a:latin typeface="urw-din"/>
              </a:rPr>
              <a:t> It is reset(0), which means number stored in the accumulator is positive.</a:t>
            </a:r>
          </a:p>
          <a:p>
            <a:pPr fontAlgn="base">
              <a:buFont typeface="Arial" panose="020B0604020202020204" pitchFamily="34" charset="0"/>
              <a:buChar char="•"/>
            </a:pPr>
            <a:r>
              <a:rPr lang="en-US" b="1" dirty="0">
                <a:solidFill>
                  <a:srgbClr val="273239"/>
                </a:solidFill>
                <a:latin typeface="urw-din"/>
              </a:rPr>
              <a:t>Zero Flag (6th bit):</a:t>
            </a:r>
            <a:r>
              <a:rPr lang="en-US" dirty="0">
                <a:solidFill>
                  <a:srgbClr val="273239"/>
                </a:solidFill>
                <a:latin typeface="urw-din"/>
              </a:rPr>
              <a:t> It is reset(0), thus result of the operations performed in the ALU is non-zero.</a:t>
            </a:r>
          </a:p>
          <a:p>
            <a:pPr fontAlgn="base">
              <a:buFont typeface="Arial" panose="020B0604020202020204" pitchFamily="34" charset="0"/>
              <a:buChar char="•"/>
            </a:pPr>
            <a:r>
              <a:rPr lang="en-US" b="1" dirty="0">
                <a:solidFill>
                  <a:srgbClr val="273239"/>
                </a:solidFill>
                <a:latin typeface="urw-din"/>
              </a:rPr>
              <a:t>Auxiliary Carry Flag (4th bit):</a:t>
            </a:r>
            <a:r>
              <a:rPr lang="en-US" dirty="0">
                <a:solidFill>
                  <a:srgbClr val="273239"/>
                </a:solidFill>
                <a:latin typeface="urw-din"/>
              </a:rPr>
              <a:t> We can see that b3 generates a carry which is taken by b4, thus auxiliary carry flag gets set (1).</a:t>
            </a:r>
          </a:p>
          <a:p>
            <a:pPr fontAlgn="base">
              <a:buFont typeface="Arial" panose="020B0604020202020204" pitchFamily="34" charset="0"/>
              <a:buChar char="•"/>
            </a:pPr>
            <a:r>
              <a:rPr lang="en-US" b="1" dirty="0">
                <a:solidFill>
                  <a:srgbClr val="273239"/>
                </a:solidFill>
                <a:latin typeface="urw-din"/>
              </a:rPr>
              <a:t>Parity Flag (2nd bit):</a:t>
            </a:r>
            <a:r>
              <a:rPr lang="en-US" dirty="0">
                <a:solidFill>
                  <a:srgbClr val="273239"/>
                </a:solidFill>
                <a:latin typeface="urw-din"/>
              </a:rPr>
              <a:t> It is reset(0), it means that parity is odd. The accumulator holds odd number of 1’s.</a:t>
            </a:r>
          </a:p>
          <a:p>
            <a:pPr fontAlgn="base">
              <a:buFont typeface="Arial" panose="020B0604020202020204" pitchFamily="34" charset="0"/>
              <a:buChar char="•"/>
            </a:pPr>
            <a:r>
              <a:rPr lang="en-US" b="1" dirty="0">
                <a:solidFill>
                  <a:srgbClr val="273239"/>
                </a:solidFill>
                <a:latin typeface="urw-din"/>
              </a:rPr>
              <a:t>Carry Flag (0th bit):</a:t>
            </a:r>
            <a:r>
              <a:rPr lang="en-US" dirty="0">
                <a:solidFill>
                  <a:srgbClr val="273239"/>
                </a:solidFill>
                <a:latin typeface="urw-din"/>
              </a:rPr>
              <a:t> It is set(1), output results in more than 8 bit.</a:t>
            </a:r>
            <a:endParaRPr lang="en-US" b="0" i="0" dirty="0">
              <a:solidFill>
                <a:srgbClr val="273239"/>
              </a:solidFill>
              <a:effectLst/>
              <a:latin typeface="urw-din"/>
            </a:endParaRPr>
          </a:p>
        </p:txBody>
      </p:sp>
    </p:spTree>
    <p:extLst>
      <p:ext uri="{BB962C8B-B14F-4D97-AF65-F5344CB8AC3E}">
        <p14:creationId xmlns:p14="http://schemas.microsoft.com/office/powerpoint/2010/main" val="302694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958" y="486061"/>
            <a:ext cx="7729728" cy="1188720"/>
          </a:xfrm>
        </p:spPr>
        <p:txBody>
          <a:bodyPr/>
          <a:lstStyle/>
          <a:p>
            <a:r>
              <a:rPr lang="en-US" dirty="0" smtClean="0">
                <a:solidFill>
                  <a:srgbClr val="00B0F0"/>
                </a:solidFill>
              </a:rPr>
              <a:t>Computer components</a:t>
            </a:r>
            <a:endParaRPr lang="en-US" dirty="0">
              <a:solidFill>
                <a:srgbClr val="00B0F0"/>
              </a:solidFill>
            </a:endParaRPr>
          </a:p>
        </p:txBody>
      </p:sp>
      <p:sp>
        <p:nvSpPr>
          <p:cNvPr id="3" name="Content Placeholder 2"/>
          <p:cNvSpPr>
            <a:spLocks noGrp="1"/>
          </p:cNvSpPr>
          <p:nvPr>
            <p:ph idx="1"/>
          </p:nvPr>
        </p:nvSpPr>
        <p:spPr>
          <a:xfrm>
            <a:off x="1636889" y="2231644"/>
            <a:ext cx="8459441" cy="3785334"/>
          </a:xfrm>
        </p:spPr>
        <p:txBody>
          <a:bodyPr>
            <a:normAutofit/>
          </a:bodyPr>
          <a:lstStyle/>
          <a:p>
            <a:pPr marL="0" indent="0">
              <a:buNone/>
            </a:pPr>
            <a:r>
              <a:rPr lang="en-US" sz="2400" dirty="0" smtClean="0"/>
              <a:t>There are 5 main computer components</a:t>
            </a:r>
          </a:p>
          <a:p>
            <a:r>
              <a:rPr lang="en-US" sz="2400" dirty="0" smtClean="0"/>
              <a:t>Input devices</a:t>
            </a:r>
          </a:p>
          <a:p>
            <a:r>
              <a:rPr lang="en-US" sz="2400" dirty="0" smtClean="0"/>
              <a:t>CPU</a:t>
            </a:r>
          </a:p>
          <a:p>
            <a:r>
              <a:rPr lang="en-US" sz="2400" dirty="0" smtClean="0"/>
              <a:t>Output devices</a:t>
            </a:r>
          </a:p>
          <a:p>
            <a:r>
              <a:rPr lang="en-US" sz="2400" dirty="0" smtClean="0"/>
              <a:t>Primary memory</a:t>
            </a:r>
          </a:p>
          <a:p>
            <a:r>
              <a:rPr lang="en-US" sz="2400" dirty="0" smtClean="0"/>
              <a:t>Secondary memory</a:t>
            </a:r>
            <a:endParaRPr lang="en-US" sz="2400" dirty="0"/>
          </a:p>
        </p:txBody>
      </p:sp>
    </p:spTree>
    <p:extLst>
      <p:ext uri="{BB962C8B-B14F-4D97-AF65-F5344CB8AC3E}">
        <p14:creationId xmlns:p14="http://schemas.microsoft.com/office/powerpoint/2010/main" val="1687800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557" y="451556"/>
            <a:ext cx="9509308" cy="5288471"/>
          </a:xfrm>
        </p:spPr>
        <p:txBody>
          <a:bodyPr/>
          <a:lstStyle/>
          <a:p>
            <a:pPr fontAlgn="base"/>
            <a:r>
              <a:rPr lang="en-US" b="1" dirty="0">
                <a:solidFill>
                  <a:schemeClr val="accent1">
                    <a:lumMod val="75000"/>
                  </a:schemeClr>
                </a:solidFill>
              </a:rPr>
              <a:t>(c) Memory Registers </a:t>
            </a:r>
            <a:r>
              <a:rPr lang="en-US" b="1" dirty="0"/>
              <a:t>–</a:t>
            </a:r>
            <a:endParaRPr lang="en-US" dirty="0"/>
          </a:p>
          <a:p>
            <a:pPr fontAlgn="base"/>
            <a:r>
              <a:rPr lang="en-US" dirty="0"/>
              <a:t>There are two 16-bit registers used to hold </a:t>
            </a:r>
            <a:r>
              <a:rPr lang="en-US" dirty="0">
                <a:solidFill>
                  <a:schemeClr val="accent1">
                    <a:lumMod val="75000"/>
                  </a:schemeClr>
                </a:solidFill>
              </a:rPr>
              <a:t>memory addresses</a:t>
            </a:r>
            <a:r>
              <a:rPr lang="en-US" dirty="0"/>
              <a:t>. The size of these registers is 16 bits because the memory addresses are 16 bits. They are :-</a:t>
            </a:r>
          </a:p>
          <a:p>
            <a:pPr fontAlgn="base"/>
            <a:r>
              <a:rPr lang="en-US" b="1" dirty="0">
                <a:solidFill>
                  <a:srgbClr val="00B0F0"/>
                </a:solidFill>
              </a:rPr>
              <a:t>Program Counter</a:t>
            </a:r>
            <a:r>
              <a:rPr lang="en-US" b="1" dirty="0"/>
              <a:t>:</a:t>
            </a:r>
            <a:r>
              <a:rPr lang="en-US" dirty="0"/>
              <a:t> This register is used to sequence the execution of the instructions. The function of the program counter is to point to the memory address from which the next byte is to be fetched. When a byte (machine code) is being fetched, the program counter is incremented by one to point to the next memory location.</a:t>
            </a:r>
          </a:p>
          <a:p>
            <a:pPr fontAlgn="base"/>
            <a:endParaRPr lang="en-US" b="1" dirty="0" smtClean="0">
              <a:solidFill>
                <a:srgbClr val="00B0F0"/>
              </a:solidFill>
            </a:endParaRPr>
          </a:p>
          <a:p>
            <a:pPr fontAlgn="base"/>
            <a:r>
              <a:rPr lang="en-US" dirty="0"/>
              <a:t> It is used as a memory pointer. It points to a memory location in read/write memory, called the stack. It is always incremented/decremented by 2 during push and pop operation.</a:t>
            </a:r>
          </a:p>
        </p:txBody>
      </p:sp>
    </p:spTree>
    <p:extLst>
      <p:ext uri="{BB962C8B-B14F-4D97-AF65-F5344CB8AC3E}">
        <p14:creationId xmlns:p14="http://schemas.microsoft.com/office/powerpoint/2010/main" val="252474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Operation of </a:t>
            </a:r>
            <a:r>
              <a:rPr lang="en-US" dirty="0" err="1" smtClean="0">
                <a:solidFill>
                  <a:srgbClr val="00B0F0"/>
                </a:solidFill>
              </a:rPr>
              <a:t>computeR</a:t>
            </a:r>
            <a:r>
              <a:rPr lang="en-US" dirty="0" smtClean="0">
                <a:solidFill>
                  <a:srgbClr val="00B0F0"/>
                </a:solidFill>
              </a:rPr>
              <a:t> components</a:t>
            </a:r>
            <a:r>
              <a:rPr lang="en-US" dirty="0" smtClean="0"/>
              <a:t/>
            </a:r>
            <a:br>
              <a:rPr lang="en-US" dirty="0" smtClean="0"/>
            </a:br>
            <a:endParaRPr lang="en-US" dirty="0"/>
          </a:p>
        </p:txBody>
      </p:sp>
      <p:sp>
        <p:nvSpPr>
          <p:cNvPr id="3" name="Content Placeholder 2"/>
          <p:cNvSpPr>
            <a:spLocks noGrp="1"/>
          </p:cNvSpPr>
          <p:nvPr>
            <p:ph idx="1"/>
          </p:nvPr>
        </p:nvSpPr>
        <p:spPr>
          <a:xfrm>
            <a:off x="282222" y="2638044"/>
            <a:ext cx="11909778" cy="4033689"/>
          </a:xfrm>
        </p:spPr>
        <p:txBody>
          <a:bodyPr>
            <a:normAutofit/>
          </a:bodyPr>
          <a:lstStyle/>
          <a:p>
            <a:r>
              <a:rPr lang="en-US" sz="2000" dirty="0" smtClean="0">
                <a:solidFill>
                  <a:srgbClr val="00B0F0"/>
                </a:solidFill>
              </a:rPr>
              <a:t>Inputting</a:t>
            </a:r>
            <a:r>
              <a:rPr lang="en-US" sz="2000" dirty="0" smtClean="0"/>
              <a:t>: it is the process of entering raw data ,instruction</a:t>
            </a:r>
            <a:r>
              <a:rPr lang="en-US" sz="2000" dirty="0"/>
              <a:t> </a:t>
            </a:r>
            <a:r>
              <a:rPr lang="en-US" sz="2000" dirty="0" smtClean="0"/>
              <a:t>and information into the computer with the help of input devices</a:t>
            </a:r>
          </a:p>
          <a:p>
            <a:r>
              <a:rPr lang="en-US" sz="2000" dirty="0" smtClean="0">
                <a:solidFill>
                  <a:srgbClr val="00B0F0"/>
                </a:solidFill>
              </a:rPr>
              <a:t>Storing </a:t>
            </a:r>
            <a:r>
              <a:rPr lang="en-US" sz="2000" dirty="0" smtClean="0"/>
              <a:t>: the computer has primary and secondary</a:t>
            </a:r>
            <a:r>
              <a:rPr lang="en-US" sz="2000" dirty="0"/>
              <a:t> s</a:t>
            </a:r>
            <a:r>
              <a:rPr lang="en-US" sz="2000" dirty="0" smtClean="0"/>
              <a:t>torage  to store data </a:t>
            </a:r>
            <a:r>
              <a:rPr lang="en-US" sz="2000" dirty="0"/>
              <a:t>and </a:t>
            </a:r>
            <a:r>
              <a:rPr lang="en-US" sz="2000" dirty="0" smtClean="0"/>
              <a:t>instruction</a:t>
            </a:r>
          </a:p>
          <a:p>
            <a:pPr marL="0" indent="0">
              <a:buNone/>
            </a:pPr>
            <a:r>
              <a:rPr lang="en-US" sz="2000" dirty="0" smtClean="0"/>
              <a:t>so it store the data before sending it to CPU ,and  store the processed data before display</a:t>
            </a:r>
          </a:p>
          <a:p>
            <a:pPr marL="0" indent="0">
              <a:buNone/>
            </a:pPr>
            <a:r>
              <a:rPr lang="en-US" sz="2000" dirty="0" smtClean="0"/>
              <a:t> it as output.</a:t>
            </a:r>
          </a:p>
          <a:p>
            <a:r>
              <a:rPr lang="en-US" sz="2000" dirty="0" smtClean="0">
                <a:solidFill>
                  <a:srgbClr val="00B0F0"/>
                </a:solidFill>
              </a:rPr>
              <a:t>Processing</a:t>
            </a:r>
            <a:r>
              <a:rPr lang="en-US" sz="2000" dirty="0" smtClean="0"/>
              <a:t>: it is the process of converting the raw data into useful information.</a:t>
            </a:r>
          </a:p>
          <a:p>
            <a:r>
              <a:rPr lang="en-US" sz="2000" dirty="0" smtClean="0">
                <a:solidFill>
                  <a:srgbClr val="00B0F0"/>
                </a:solidFill>
              </a:rPr>
              <a:t>Outputting</a:t>
            </a:r>
            <a:r>
              <a:rPr lang="en-US" sz="2000" dirty="0" smtClean="0"/>
              <a:t>: it is the process of presenting the process data through output devices </a:t>
            </a:r>
          </a:p>
          <a:p>
            <a:r>
              <a:rPr lang="en-US" sz="2000" dirty="0" smtClean="0">
                <a:solidFill>
                  <a:srgbClr val="00B0F0"/>
                </a:solidFill>
              </a:rPr>
              <a:t>Controlling</a:t>
            </a:r>
            <a:r>
              <a:rPr lang="en-US" sz="2000" dirty="0" smtClean="0"/>
              <a:t>: this operation is performed by the </a:t>
            </a:r>
            <a:r>
              <a:rPr lang="en-US" sz="2000" dirty="0" err="1" smtClean="0"/>
              <a:t>conteol</a:t>
            </a:r>
            <a:r>
              <a:rPr lang="en-US" sz="2000" dirty="0" smtClean="0"/>
              <a:t> units that it is part of CPU</a:t>
            </a:r>
          </a:p>
          <a:p>
            <a:pPr marL="0" indent="0">
              <a:buNone/>
            </a:pPr>
            <a:r>
              <a:rPr lang="en-US" sz="2000" dirty="0" smtClean="0"/>
              <a:t>The control unit ensures that all basic operation are executed in right manner and sequence.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7628" y="3059429"/>
            <a:ext cx="2440460" cy="151271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382" y="4808812"/>
            <a:ext cx="2410706" cy="1287582"/>
          </a:xfrm>
          <a:prstGeom prst="rect">
            <a:avLst/>
          </a:prstGeom>
        </p:spPr>
      </p:pic>
    </p:spTree>
    <p:extLst>
      <p:ext uri="{BB962C8B-B14F-4D97-AF65-F5344CB8AC3E}">
        <p14:creationId xmlns:p14="http://schemas.microsoft.com/office/powerpoint/2010/main" val="630851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248356"/>
            <a:ext cx="9351264" cy="5491672"/>
          </a:xfrm>
        </p:spPr>
        <p:txBody>
          <a:bodyPr>
            <a:normAutofit/>
          </a:bodyPr>
          <a:lstStyle/>
          <a:p>
            <a:pPr marL="0" indent="0">
              <a:buNone/>
            </a:pPr>
            <a:endParaRPr lang="en-US" sz="2000" dirty="0" smtClean="0">
              <a:solidFill>
                <a:srgbClr val="00B0F0"/>
              </a:solidFill>
            </a:endParaRPr>
          </a:p>
          <a:p>
            <a:pPr marL="0" indent="0">
              <a:buNone/>
            </a:pPr>
            <a:r>
              <a:rPr lang="en-US" sz="2000" dirty="0" smtClean="0">
                <a:solidFill>
                  <a:srgbClr val="00B0F0"/>
                </a:solidFill>
              </a:rPr>
              <a:t>A </a:t>
            </a:r>
            <a:r>
              <a:rPr lang="en-US" sz="2000" dirty="0">
                <a:solidFill>
                  <a:srgbClr val="00B0F0"/>
                </a:solidFill>
              </a:rPr>
              <a:t>microprocessor </a:t>
            </a:r>
            <a:r>
              <a:rPr lang="en-US" sz="2000" dirty="0"/>
              <a:t>is a component that performs the instructions and tasks involved in computer processing. In a computer system, the microprocessor is the central unit that executes and manages the logical instructions passed to it</a:t>
            </a:r>
            <a:r>
              <a:rPr lang="en-US" sz="2000" dirty="0" smtClean="0"/>
              <a:t>.</a:t>
            </a:r>
            <a:endParaRPr lang="en-US" sz="2000" dirty="0"/>
          </a:p>
          <a:p>
            <a:pPr marL="0" indent="0">
              <a:buNone/>
            </a:pPr>
            <a:r>
              <a:rPr lang="en-US" sz="2000" dirty="0"/>
              <a:t>A microprocessor may also be called a processor or central processing unit, but it is actually more advanced in terms of architectural design and is built </a:t>
            </a:r>
            <a:r>
              <a:rPr lang="en-US" sz="2000" dirty="0" smtClean="0"/>
              <a:t>over </a:t>
            </a:r>
            <a:r>
              <a:rPr lang="en-US" sz="2000" dirty="0"/>
              <a:t>a silicon microchip</a:t>
            </a:r>
            <a:r>
              <a:rPr lang="en-US" sz="2000" dirty="0" smtClean="0"/>
              <a:t>.</a:t>
            </a:r>
          </a:p>
          <a:p>
            <a:pPr marL="0" indent="0">
              <a:buNone/>
            </a:pPr>
            <a:r>
              <a:rPr lang="ar-IQ" sz="2000" dirty="0">
                <a:solidFill>
                  <a:srgbClr val="00B0F0"/>
                </a:solidFill>
              </a:rPr>
              <a:t>المعالج الدقيق هو مكون يقوم بتنفيذ التعليمات والمهام المتعلقة بمعالجة الكمبيوتر. في نظام الكمبيوتر ، المعالج الدقيق هو الوحدة المركزية التي تنفذ وتدير التعليمات المنطقية التي تم تمريرها إليه.قد يُطلق على المعالج الدقيق أيضًا اسم معالج أو وحدة معالجة مركزية ، ولكنه في الواقع أكثر تقدمًا من حيث التصميم المعماري ويتم بناؤه على شريحة من السيليكون</a:t>
            </a:r>
            <a:r>
              <a:rPr lang="ar-IQ" sz="2000" dirty="0"/>
              <a:t>.</a:t>
            </a: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1311" y="3840860"/>
            <a:ext cx="2679107" cy="1690695"/>
          </a:xfrm>
          <a:prstGeom prst="rect">
            <a:avLst/>
          </a:prstGeom>
        </p:spPr>
      </p:pic>
      <p:sp>
        <p:nvSpPr>
          <p:cNvPr id="6" name="Rectangle 5"/>
          <p:cNvSpPr/>
          <p:nvPr/>
        </p:nvSpPr>
        <p:spPr>
          <a:xfrm>
            <a:off x="1185758" y="5102577"/>
            <a:ext cx="6096000" cy="646331"/>
          </a:xfrm>
          <a:prstGeom prst="rect">
            <a:avLst/>
          </a:prstGeom>
        </p:spPr>
        <p:txBody>
          <a:bodyPr>
            <a:spAutoFit/>
          </a:bodyPr>
          <a:lstStyle/>
          <a:p>
            <a:r>
              <a:rPr lang="en-US" dirty="0"/>
              <a:t>The microprocessor contains millions of tiny components like transistors, registers, and diodes that work together.</a:t>
            </a:r>
          </a:p>
        </p:txBody>
      </p:sp>
    </p:spTree>
    <p:extLst>
      <p:ext uri="{BB962C8B-B14F-4D97-AF65-F5344CB8AC3E}">
        <p14:creationId xmlns:p14="http://schemas.microsoft.com/office/powerpoint/2010/main" val="277627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63181"/>
            <a:ext cx="7729728" cy="1188720"/>
          </a:xfrm>
        </p:spPr>
        <p:txBody>
          <a:bodyPr/>
          <a:lstStyle/>
          <a:p>
            <a:r>
              <a:rPr lang="en-US" dirty="0" smtClean="0"/>
              <a:t>microprocessor</a:t>
            </a:r>
            <a:endParaRPr lang="en-US" dirty="0"/>
          </a:p>
        </p:txBody>
      </p:sp>
      <p:sp>
        <p:nvSpPr>
          <p:cNvPr id="3" name="Content Placeholder 2"/>
          <p:cNvSpPr>
            <a:spLocks noGrp="1"/>
          </p:cNvSpPr>
          <p:nvPr>
            <p:ph idx="1"/>
          </p:nvPr>
        </p:nvSpPr>
        <p:spPr>
          <a:xfrm>
            <a:off x="428978" y="1780088"/>
            <a:ext cx="11401778" cy="4485245"/>
          </a:xfrm>
        </p:spPr>
        <p:txBody>
          <a:bodyPr>
            <a:normAutofit fontScale="92500" lnSpcReduction="20000"/>
          </a:bodyPr>
          <a:lstStyle/>
          <a:p>
            <a:r>
              <a:rPr lang="en-US" dirty="0" smtClean="0"/>
              <a:t>It is a silicon chip that contains a CPU . In the world of personal computers ,the terms microprocessor and CPU are used interchangeably.</a:t>
            </a:r>
          </a:p>
          <a:p>
            <a:r>
              <a:rPr lang="en-US" dirty="0" smtClean="0"/>
              <a:t>A microprocessor is a digital electronic component with miniaturized transistors on a single semiconductor  integrated circuit (IC).</a:t>
            </a:r>
          </a:p>
          <a:p>
            <a:r>
              <a:rPr lang="en-US" dirty="0" smtClean="0"/>
              <a:t>One or more microprocessor typically serve as a central processing unit CPU in a computer system or handheld device.</a:t>
            </a:r>
          </a:p>
          <a:p>
            <a:r>
              <a:rPr lang="en-US" dirty="0" smtClean="0"/>
              <a:t>Microprocessor made possible the advent of the microcomputer</a:t>
            </a:r>
          </a:p>
          <a:p>
            <a:r>
              <a:rPr lang="en-US" dirty="0" smtClean="0"/>
              <a:t>At the heart of all personal computers and most working station sits a Microprocessor.</a:t>
            </a:r>
          </a:p>
          <a:p>
            <a:r>
              <a:rPr lang="en-US" dirty="0" smtClean="0"/>
              <a:t>Microprocessor also control the logic of almost all digital devices from clock radios to fuel –injection system  for automobiles</a:t>
            </a:r>
          </a:p>
          <a:p>
            <a:r>
              <a:rPr lang="en-US" dirty="0" smtClean="0"/>
              <a:t>Three basic characteristics differentiate microprocessor</a:t>
            </a:r>
          </a:p>
          <a:p>
            <a:r>
              <a:rPr lang="en-US" dirty="0" smtClean="0">
                <a:solidFill>
                  <a:srgbClr val="00B0F0"/>
                </a:solidFill>
              </a:rPr>
              <a:t>Instruction set</a:t>
            </a:r>
            <a:r>
              <a:rPr lang="en-US" dirty="0" smtClean="0"/>
              <a:t>: the set of instructions that the microprocessor can execute.</a:t>
            </a:r>
          </a:p>
          <a:p>
            <a:r>
              <a:rPr lang="en-US" dirty="0" smtClean="0">
                <a:solidFill>
                  <a:srgbClr val="00B0F0"/>
                </a:solidFill>
              </a:rPr>
              <a:t>Bandwidth</a:t>
            </a:r>
            <a:r>
              <a:rPr lang="en-US" dirty="0" smtClean="0"/>
              <a:t>: the number of bits processed in a single instruction</a:t>
            </a:r>
          </a:p>
          <a:p>
            <a:r>
              <a:rPr lang="en-US" dirty="0" smtClean="0">
                <a:solidFill>
                  <a:srgbClr val="00B0F0"/>
                </a:solidFill>
              </a:rPr>
              <a:t>Clock speed</a:t>
            </a:r>
            <a:r>
              <a:rPr lang="en-US" dirty="0" smtClean="0"/>
              <a:t>: given in megahertz (MHz), the clock speed determines how many instruction per second the processor can execute.</a:t>
            </a:r>
          </a:p>
          <a:p>
            <a:r>
              <a:rPr lang="en-US" dirty="0"/>
              <a:t> </a:t>
            </a:r>
            <a:r>
              <a:rPr lang="en-US" dirty="0" smtClean="0"/>
              <a:t>in both cases the higher the value , the more powerful the CPU </a:t>
            </a:r>
          </a:p>
          <a:p>
            <a:endParaRPr lang="en-US" dirty="0" smtClean="0"/>
          </a:p>
          <a:p>
            <a:endParaRPr lang="en-US" dirty="0"/>
          </a:p>
        </p:txBody>
      </p:sp>
    </p:spTree>
    <p:extLst>
      <p:ext uri="{BB962C8B-B14F-4D97-AF65-F5344CB8AC3E}">
        <p14:creationId xmlns:p14="http://schemas.microsoft.com/office/powerpoint/2010/main" val="263219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0800" y="767644"/>
            <a:ext cx="8640064" cy="4972383"/>
          </a:xfrm>
        </p:spPr>
        <p:txBody>
          <a:bodyPr>
            <a:normAutofit lnSpcReduction="10000"/>
          </a:bodyPr>
          <a:lstStyle/>
          <a:p>
            <a:r>
              <a:rPr lang="en-US" sz="2000" dirty="0" smtClean="0"/>
              <a:t>In addition to bandwidth and clock speed , microprocessors are classified as being </a:t>
            </a:r>
            <a:r>
              <a:rPr lang="en-US" sz="2000" dirty="0"/>
              <a:t>either </a:t>
            </a:r>
            <a:r>
              <a:rPr lang="en-US" sz="2000" dirty="0" smtClean="0"/>
              <a:t>RISC or CISC</a:t>
            </a:r>
          </a:p>
          <a:p>
            <a:endParaRPr lang="en-US" sz="2000" dirty="0"/>
          </a:p>
          <a:p>
            <a:endParaRPr lang="en-US" sz="2000" dirty="0" smtClean="0"/>
          </a:p>
          <a:p>
            <a:r>
              <a:rPr lang="en-US" sz="2000" dirty="0" smtClean="0">
                <a:solidFill>
                  <a:srgbClr val="002060"/>
                </a:solidFill>
              </a:rPr>
              <a:t>Reduced  set instruction set architecture </a:t>
            </a:r>
            <a:r>
              <a:rPr lang="en-US" dirty="0" smtClean="0">
                <a:solidFill>
                  <a:srgbClr val="002060"/>
                </a:solidFill>
              </a:rPr>
              <a:t>(RISC)</a:t>
            </a:r>
          </a:p>
          <a:p>
            <a:r>
              <a:rPr lang="en-US" dirty="0" smtClean="0"/>
              <a:t>The main idea behind is to make hardware simpler by using an instruction set composed of a few basic steps for loading evaluating and storing operations just like an addition command will be composed of loading data , evaluating and storing</a:t>
            </a:r>
          </a:p>
          <a:p>
            <a:endParaRPr lang="en-US" dirty="0" smtClean="0"/>
          </a:p>
          <a:p>
            <a:endParaRPr lang="en-US" dirty="0"/>
          </a:p>
          <a:p>
            <a:r>
              <a:rPr lang="en-US" sz="2000" dirty="0" smtClean="0">
                <a:solidFill>
                  <a:srgbClr val="002060"/>
                </a:solidFill>
              </a:rPr>
              <a:t>Complex  instruction set architecture  (CISC</a:t>
            </a:r>
            <a:r>
              <a:rPr lang="en-US" dirty="0" smtClean="0">
                <a:solidFill>
                  <a:srgbClr val="002060"/>
                </a:solidFill>
              </a:rPr>
              <a:t>)</a:t>
            </a:r>
          </a:p>
          <a:p>
            <a:r>
              <a:rPr lang="en-US" dirty="0"/>
              <a:t>The main idea behind is to make hardware </a:t>
            </a:r>
            <a:r>
              <a:rPr lang="en-US" dirty="0" smtClean="0"/>
              <a:t>complex as a single instruction will do all loading , evaluating and storing operations just like a multiplication command will do stuff like loading data, evaluating and storing it</a:t>
            </a:r>
          </a:p>
          <a:p>
            <a:endParaRPr lang="en-US" b="1" dirty="0"/>
          </a:p>
          <a:p>
            <a:endParaRPr lang="en-US" b="1" dirty="0"/>
          </a:p>
        </p:txBody>
      </p:sp>
    </p:spTree>
    <p:extLst>
      <p:ext uri="{BB962C8B-B14F-4D97-AF65-F5344CB8AC3E}">
        <p14:creationId xmlns:p14="http://schemas.microsoft.com/office/powerpoint/2010/main" val="265701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0489" y="453676"/>
            <a:ext cx="3273778" cy="2169210"/>
          </a:xfrm>
        </p:spPr>
        <p:txBody>
          <a:bodyPr/>
          <a:lstStyle/>
          <a:p>
            <a:pPr marL="0" indent="0" algn="ctr">
              <a:buNone/>
            </a:pPr>
            <a:r>
              <a:rPr lang="en-US" u="sng" dirty="0" smtClean="0">
                <a:solidFill>
                  <a:srgbClr val="002060"/>
                </a:solidFill>
              </a:rPr>
              <a:t>MICROCONTROLLER </a:t>
            </a:r>
            <a:r>
              <a:rPr lang="en-US" u="sng" dirty="0" smtClean="0"/>
              <a:t>                                       </a:t>
            </a:r>
          </a:p>
          <a:p>
            <a:r>
              <a:rPr lang="en-US" dirty="0" smtClean="0"/>
              <a:t>It is a single chip</a:t>
            </a:r>
          </a:p>
          <a:p>
            <a:r>
              <a:rPr lang="en-US" dirty="0" smtClean="0"/>
              <a:t>Consists memory,</a:t>
            </a:r>
          </a:p>
          <a:p>
            <a:pPr marL="0" indent="0">
              <a:buNone/>
            </a:pPr>
            <a:r>
              <a:rPr lang="en-US" dirty="0" smtClean="0"/>
              <a:t> I\O Ports </a:t>
            </a:r>
            <a:endParaRPr lang="en-US" dirty="0"/>
          </a:p>
        </p:txBody>
      </p:sp>
      <p:sp>
        <p:nvSpPr>
          <p:cNvPr id="4" name="TextBox 3"/>
          <p:cNvSpPr txBox="1"/>
          <p:nvPr/>
        </p:nvSpPr>
        <p:spPr>
          <a:xfrm>
            <a:off x="1519142" y="453676"/>
            <a:ext cx="3459259" cy="1781524"/>
          </a:xfrm>
          <a:prstGeom prst="rect">
            <a:avLst/>
          </a:prstGeom>
          <a:noFill/>
        </p:spPr>
        <p:txBody>
          <a:bodyPr wrap="square" rtlCol="0">
            <a:spAutoFit/>
          </a:bodyPr>
          <a:lstStyle/>
          <a:p>
            <a:pPr algn="ctr"/>
            <a:r>
              <a:rPr lang="en-US" u="sng" dirty="0" smtClean="0">
                <a:solidFill>
                  <a:srgbClr val="002060"/>
                </a:solidFill>
              </a:rPr>
              <a:t>MICROPROCESSOR</a:t>
            </a:r>
          </a:p>
          <a:p>
            <a:r>
              <a:rPr lang="en-US" dirty="0" smtClean="0"/>
              <a:t>It is a CPU </a:t>
            </a:r>
          </a:p>
          <a:p>
            <a:r>
              <a:rPr lang="en-US" dirty="0" smtClean="0"/>
              <a:t>Memory ,  </a:t>
            </a:r>
          </a:p>
          <a:p>
            <a:r>
              <a:rPr lang="en-US" dirty="0" smtClean="0"/>
              <a:t>I\O</a:t>
            </a:r>
            <a:r>
              <a:rPr lang="en-US" dirty="0"/>
              <a:t> </a:t>
            </a:r>
            <a:r>
              <a:rPr lang="en-US" dirty="0" smtClean="0"/>
              <a:t>ports to be connected externally</a:t>
            </a:r>
          </a:p>
          <a:p>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7467" y="2758016"/>
            <a:ext cx="6847339" cy="3851628"/>
          </a:xfrm>
          <a:prstGeom prst="rect">
            <a:avLst/>
          </a:prstGeom>
        </p:spPr>
      </p:pic>
    </p:spTree>
    <p:extLst>
      <p:ext uri="{BB962C8B-B14F-4D97-AF65-F5344CB8AC3E}">
        <p14:creationId xmlns:p14="http://schemas.microsoft.com/office/powerpoint/2010/main" val="2547815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1957" y="508001"/>
            <a:ext cx="4180665" cy="2275136"/>
          </a:xfrm>
        </p:spPr>
      </p:pic>
      <p:sp>
        <p:nvSpPr>
          <p:cNvPr id="5" name="Rectangle 4"/>
          <p:cNvSpPr/>
          <p:nvPr/>
        </p:nvSpPr>
        <p:spPr>
          <a:xfrm>
            <a:off x="5215466" y="705425"/>
            <a:ext cx="6096000" cy="1754326"/>
          </a:xfrm>
          <a:prstGeom prst="rect">
            <a:avLst/>
          </a:prstGeom>
        </p:spPr>
        <p:txBody>
          <a:bodyPr>
            <a:spAutoFit/>
          </a:bodyPr>
          <a:lstStyle/>
          <a:p>
            <a:r>
              <a:rPr lang="en-US" dirty="0"/>
              <a:t>A </a:t>
            </a:r>
            <a:r>
              <a:rPr lang="en-US" dirty="0">
                <a:solidFill>
                  <a:srgbClr val="00B0F0"/>
                </a:solidFill>
              </a:rPr>
              <a:t>microprocessor</a:t>
            </a:r>
            <a:r>
              <a:rPr lang="en-US" dirty="0"/>
              <a:t> consists of an ALU, control unit and register array. Where </a:t>
            </a:r>
            <a:r>
              <a:rPr lang="en-US" dirty="0">
                <a:solidFill>
                  <a:schemeClr val="accent3">
                    <a:lumMod val="75000"/>
                  </a:schemeClr>
                </a:solidFill>
              </a:rPr>
              <a:t>ALU performs arithmetic and logical operations on the data received from an input device or memory</a:t>
            </a:r>
            <a:r>
              <a:rPr lang="en-US" dirty="0"/>
              <a:t>. </a:t>
            </a:r>
            <a:r>
              <a:rPr lang="en-US" dirty="0">
                <a:solidFill>
                  <a:schemeClr val="accent1">
                    <a:lumMod val="60000"/>
                    <a:lumOff val="40000"/>
                  </a:schemeClr>
                </a:solidFill>
              </a:rPr>
              <a:t>Control unit controls the instructions and flow of data within the computer.</a:t>
            </a:r>
            <a:r>
              <a:rPr lang="en-US" dirty="0"/>
              <a:t> And, </a:t>
            </a:r>
            <a:r>
              <a:rPr lang="en-US" dirty="0">
                <a:solidFill>
                  <a:schemeClr val="accent3">
                    <a:lumMod val="75000"/>
                  </a:schemeClr>
                </a:solidFill>
              </a:rPr>
              <a:t>register array consists of registers identified by letters like B, C, D, E, H, L, and accumulator.</a:t>
            </a:r>
          </a:p>
        </p:txBody>
      </p:sp>
      <p:sp>
        <p:nvSpPr>
          <p:cNvPr id="7" name="Rectangle 6"/>
          <p:cNvSpPr/>
          <p:nvPr/>
        </p:nvSpPr>
        <p:spPr>
          <a:xfrm>
            <a:off x="90312" y="2977782"/>
            <a:ext cx="6096000" cy="2031325"/>
          </a:xfrm>
          <a:prstGeom prst="rect">
            <a:avLst/>
          </a:prstGeom>
        </p:spPr>
        <p:txBody>
          <a:bodyPr>
            <a:spAutoFit/>
          </a:bodyPr>
          <a:lstStyle/>
          <a:p>
            <a:r>
              <a:rPr lang="en-US" dirty="0">
                <a:solidFill>
                  <a:srgbClr val="00B0F0"/>
                </a:solidFill>
              </a:rPr>
              <a:t>What Is an ALU?</a:t>
            </a:r>
          </a:p>
          <a:p>
            <a:r>
              <a:rPr lang="en-US" dirty="0"/>
              <a:t>An arithmetic logic unit (ALU) is a digital circuit used to perform arithmetic and logic operations. It represents the fundamental building block of the central processing unit (CPU) of a computer. Modern CPUs contain very powerful and complex ALUs. In addition to ALUs, modern CPUs </a:t>
            </a:r>
            <a:r>
              <a:rPr lang="en-US" dirty="0" smtClean="0"/>
              <a:t>contain</a:t>
            </a:r>
          </a:p>
          <a:p>
            <a:r>
              <a:rPr lang="en-US" dirty="0" smtClean="0"/>
              <a:t> </a:t>
            </a:r>
            <a:r>
              <a:rPr lang="en-US" dirty="0"/>
              <a:t>a control unit (CU).</a:t>
            </a:r>
          </a:p>
        </p:txBody>
      </p:sp>
      <p:sp>
        <p:nvSpPr>
          <p:cNvPr id="8" name="Rectangle 7"/>
          <p:cNvSpPr/>
          <p:nvPr/>
        </p:nvSpPr>
        <p:spPr>
          <a:xfrm>
            <a:off x="5814636" y="4511475"/>
            <a:ext cx="6096000" cy="2031325"/>
          </a:xfrm>
          <a:prstGeom prst="rect">
            <a:avLst/>
          </a:prstGeom>
        </p:spPr>
        <p:txBody>
          <a:bodyPr>
            <a:spAutoFit/>
          </a:bodyPr>
          <a:lstStyle/>
          <a:p>
            <a:r>
              <a:rPr lang="en-US" dirty="0" smtClean="0"/>
              <a:t> </a:t>
            </a:r>
            <a:r>
              <a:rPr lang="en-US" dirty="0" smtClean="0">
                <a:solidFill>
                  <a:srgbClr val="00B0F0"/>
                </a:solidFill>
              </a:rPr>
              <a:t>What is Register?</a:t>
            </a:r>
          </a:p>
          <a:p>
            <a:r>
              <a:rPr lang="en-US" dirty="0" smtClean="0"/>
              <a:t> </a:t>
            </a:r>
            <a:r>
              <a:rPr lang="en-US" dirty="0"/>
              <a:t>basically used to quickly store, accept, transfer, and operate on data based on the instructions that will be immediately used by the CPU</a:t>
            </a:r>
            <a:r>
              <a:rPr lang="en-US" dirty="0" smtClean="0"/>
              <a:t>. </a:t>
            </a:r>
          </a:p>
          <a:p>
            <a:r>
              <a:rPr lang="en-US" dirty="0"/>
              <a:t>For CPU processing these register plays a critical role. When we give the input, these are stored and in register processes and the output is from the register only.</a:t>
            </a:r>
          </a:p>
        </p:txBody>
      </p:sp>
    </p:spTree>
    <p:extLst>
      <p:ext uri="{BB962C8B-B14F-4D97-AF65-F5344CB8AC3E}">
        <p14:creationId xmlns:p14="http://schemas.microsoft.com/office/powerpoint/2010/main" val="140733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0" y="76370"/>
            <a:ext cx="7729728" cy="1188720"/>
          </a:xfrm>
        </p:spPr>
        <p:txBody>
          <a:bodyPr>
            <a:normAutofit fontScale="90000"/>
          </a:bodyPr>
          <a:lstStyle/>
          <a:p>
            <a:r>
              <a:rPr lang="en-US" dirty="0">
                <a:solidFill>
                  <a:srgbClr val="00B0F0"/>
                </a:solidFill>
              </a:rPr>
              <a:t>How does a Microprocessor Work?</a:t>
            </a:r>
            <a:br>
              <a:rPr lang="en-US" dirty="0">
                <a:solidFill>
                  <a:srgbClr val="00B0F0"/>
                </a:solidFill>
              </a:rPr>
            </a:br>
            <a:endParaRPr lang="en-US" dirty="0">
              <a:solidFill>
                <a:srgbClr val="00B0F0"/>
              </a:solidFill>
            </a:endParaRPr>
          </a:p>
        </p:txBody>
      </p:sp>
      <p:sp>
        <p:nvSpPr>
          <p:cNvPr id="3" name="Content Placeholder 2"/>
          <p:cNvSpPr>
            <a:spLocks noGrp="1"/>
          </p:cNvSpPr>
          <p:nvPr>
            <p:ph idx="1"/>
          </p:nvPr>
        </p:nvSpPr>
        <p:spPr>
          <a:xfrm>
            <a:off x="180621" y="1478845"/>
            <a:ext cx="11627555" cy="3685449"/>
          </a:xfrm>
        </p:spPr>
        <p:txBody>
          <a:bodyPr>
            <a:normAutofit/>
          </a:bodyPr>
          <a:lstStyle/>
          <a:p>
            <a:r>
              <a:rPr lang="en-US" sz="2400" dirty="0"/>
              <a:t>The microprocessor follows a sequence: </a:t>
            </a:r>
            <a:r>
              <a:rPr lang="en-US" sz="2400" dirty="0">
                <a:solidFill>
                  <a:srgbClr val="002060"/>
                </a:solidFill>
              </a:rPr>
              <a:t>Fetch, Decode, and then Execute</a:t>
            </a:r>
            <a:r>
              <a:rPr lang="en-US" sz="2400" dirty="0" smtClean="0"/>
              <a:t>.</a:t>
            </a:r>
            <a:endParaRPr lang="en-US" sz="2400" dirty="0"/>
          </a:p>
          <a:p>
            <a:r>
              <a:rPr lang="en-US" sz="2400" dirty="0"/>
              <a:t>Initially, the instructions are stored in the memory in a sequential order. The microprocessor fetches those instructions from the memory, then decodes it and executes those instructions till </a:t>
            </a:r>
            <a:r>
              <a:rPr lang="en-US" sz="2400" dirty="0">
                <a:solidFill>
                  <a:srgbClr val="002060"/>
                </a:solidFill>
              </a:rPr>
              <a:t>STOP</a:t>
            </a:r>
            <a:r>
              <a:rPr lang="en-US" sz="2400" dirty="0"/>
              <a:t> instruction is reached. Later, it sends the result in binary to the output port. Between these processes, the register stores the temporarily data and ALU performs the computing </a:t>
            </a:r>
            <a:r>
              <a:rPr lang="en-US" sz="2400" dirty="0" smtClean="0"/>
              <a:t>functions.</a:t>
            </a:r>
          </a:p>
          <a:p>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4202" y="3512764"/>
            <a:ext cx="6500776" cy="3461103"/>
          </a:xfrm>
          <a:prstGeom prst="rect">
            <a:avLst/>
          </a:prstGeom>
        </p:spPr>
      </p:pic>
    </p:spTree>
    <p:extLst>
      <p:ext uri="{BB962C8B-B14F-4D97-AF65-F5344CB8AC3E}">
        <p14:creationId xmlns:p14="http://schemas.microsoft.com/office/powerpoint/2010/main" val="183005184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1028</TotalTime>
  <Words>2068</Words>
  <Application>Microsoft Office PowerPoint</Application>
  <PresentationFormat>Widescreen</PresentationFormat>
  <Paragraphs>157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Gill Sans MT</vt:lpstr>
      <vt:lpstr>Majalla UI</vt:lpstr>
      <vt:lpstr>urw-din</vt:lpstr>
      <vt:lpstr>Parcel</vt:lpstr>
      <vt:lpstr>Computer architecture</vt:lpstr>
      <vt:lpstr>Computer components</vt:lpstr>
      <vt:lpstr>Operation of computeR components </vt:lpstr>
      <vt:lpstr>PowerPoint Presentation</vt:lpstr>
      <vt:lpstr>microprocessor</vt:lpstr>
      <vt:lpstr>PowerPoint Presentation</vt:lpstr>
      <vt:lpstr>PowerPoint Presentation</vt:lpstr>
      <vt:lpstr>PowerPoint Presentation</vt:lpstr>
      <vt:lpstr>How does a Microprocessor Work? </vt:lpstr>
      <vt:lpstr>What is a computer program?</vt:lpstr>
      <vt:lpstr>8085 microprocessor</vt:lpstr>
      <vt:lpstr>8085 microprocessor</vt:lpstr>
      <vt:lpstr>8085 architecture</vt:lpstr>
      <vt:lpstr>PowerPoint Presentation</vt:lpstr>
      <vt:lpstr>PowerPoint Presentation</vt:lpstr>
      <vt:lpstr>8085 registers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dc:title>
  <dc:creator>NARUTO</dc:creator>
  <cp:lastModifiedBy>NARUTO</cp:lastModifiedBy>
  <cp:revision>65</cp:revision>
  <dcterms:created xsi:type="dcterms:W3CDTF">2023-03-10T09:53:50Z</dcterms:created>
  <dcterms:modified xsi:type="dcterms:W3CDTF">2023-09-27T09:26:02Z</dcterms:modified>
</cp:coreProperties>
</file>