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44" d="100"/>
          <a:sy n="44" d="100"/>
        </p:scale>
        <p:origin x="-2136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viewProps" Target="view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15/01/1443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15/01/1443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15/01/1443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15/01/1443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15/01/1443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15/01/1443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15/01/1443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15/01/1443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15/01/1443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15/01/1443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15/01/1443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15/01/1443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Definition:-</a:t>
            </a:r>
          </a:p>
          <a:p>
            <a:pPr marL="0" indent="0" algn="l" rtl="0">
              <a:buNone/>
            </a:pPr>
            <a:r>
              <a:rPr lang="en-US" sz="2800" dirty="0"/>
              <a:t>Diabetes Mellitus (DM) is characterized by hyperglycemia resulting from defect in insulin secretion, insulin action or both.</a:t>
            </a:r>
          </a:p>
          <a:p>
            <a:pPr marL="0" indent="0" algn="l" rtl="0">
              <a:buNone/>
            </a:pPr>
            <a:r>
              <a:rPr lang="en-US" sz="3600" dirty="0">
                <a:solidFill>
                  <a:schemeClr val="accent6">
                    <a:lumMod val="50000"/>
                  </a:schemeClr>
                </a:solidFill>
              </a:rPr>
              <a:t> Types of DM:-</a:t>
            </a:r>
          </a:p>
          <a:p>
            <a:pPr algn="l" rtl="0">
              <a:buFontTx/>
              <a:buChar char="-"/>
            </a:pPr>
            <a:r>
              <a:rPr lang="en-US" sz="2800" dirty="0"/>
              <a:t>Type 1 (insulin secretion).</a:t>
            </a:r>
          </a:p>
          <a:p>
            <a:pPr algn="l" rtl="0">
              <a:buFontTx/>
              <a:buChar char="-"/>
            </a:pPr>
            <a:r>
              <a:rPr lang="en-US" sz="2800" dirty="0"/>
              <a:t>Type 2 (insulin resistance).</a:t>
            </a:r>
          </a:p>
          <a:p>
            <a:pPr algn="l" rtl="0">
              <a:buFontTx/>
              <a:buChar char="-"/>
            </a:pPr>
            <a:endParaRPr lang="en-US" sz="2800" dirty="0"/>
          </a:p>
          <a:p>
            <a:pPr marL="0" indent="0" algn="l" rtl="0">
              <a:buNone/>
            </a:pP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4061873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/>
            <a:endParaRPr lang="ar-IQ" dirty="0"/>
          </a:p>
        </p:txBody>
      </p:sp>
      <p:pic>
        <p:nvPicPr>
          <p:cNvPr id="10242" name="Picture 2" descr="Mucocormycosis (a serious&#10;fungal infection )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20879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463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 rtl="0"/>
            <a:r>
              <a:rPr lang="en-US" sz="3600" dirty="0">
                <a:solidFill>
                  <a:schemeClr val="accent3">
                    <a:lumMod val="50000"/>
                  </a:schemeClr>
                </a:solidFill>
              </a:rPr>
              <a:t>Criteria for the Diagnosis of DM:-</a:t>
            </a:r>
          </a:p>
          <a:p>
            <a:pPr algn="l" rtl="0">
              <a:buFontTx/>
              <a:buChar char="-"/>
            </a:pPr>
            <a:r>
              <a:rPr lang="en-US" sz="2800" dirty="0"/>
              <a:t>Symptoms of diabetes plus casual plasma glucose level of 200 mg/ dl or grater.</a:t>
            </a:r>
          </a:p>
          <a:p>
            <a:pPr algn="l" rtl="0">
              <a:buFontTx/>
              <a:buChar char="-"/>
            </a:pPr>
            <a:r>
              <a:rPr lang="en-US" sz="2800" dirty="0"/>
              <a:t>Fasting plasma glucose of 126 mg/ dl or grater.</a:t>
            </a:r>
          </a:p>
          <a:p>
            <a:pPr algn="l" rtl="0">
              <a:buFontTx/>
              <a:buChar char="-"/>
            </a:pPr>
            <a:r>
              <a:rPr lang="en-US" sz="2800" dirty="0"/>
              <a:t>2 hours plasma glucose level of 200mg/dl or greater during an oral glucose tolerance test.</a:t>
            </a:r>
          </a:p>
          <a:p>
            <a:pPr marL="0" indent="0" algn="l" rtl="0">
              <a:buNone/>
            </a:pPr>
            <a:r>
              <a:rPr lang="en-US" sz="2800" dirty="0"/>
              <a:t>   the test should be performed using a glucose load containing the equivalent of 75 grams of anhydrous glucose dissolved in water, this test is not recommended for routine clinical use.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2396463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/>
            <a:endParaRPr lang="ar-IQ" dirty="0"/>
          </a:p>
        </p:txBody>
      </p:sp>
      <p:pic>
        <p:nvPicPr>
          <p:cNvPr id="12290" name="Picture 2" descr=" Glycohemoglobin.&#10;Measurement of HbA1c levels is of value in the detection and evaluation of&#10;patients&#10;HbA1c is an electro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208790" cy="684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463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/>
            <a:endParaRPr lang="ar-IQ" dirty="0"/>
          </a:p>
        </p:txBody>
      </p:sp>
      <p:pic>
        <p:nvPicPr>
          <p:cNvPr id="13314" name="Picture 2" descr="treatment&#10;TYPE 1 DIABETES&#10; Diet and physical activity&#10; Insulin&#10; Pancreatic transplant&#10;TYPE 2 DIABETES&#10; Diet and physic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208790" cy="684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463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 rtl="0"/>
            <a:r>
              <a:rPr lang="en-US" sz="4400" b="1" dirty="0">
                <a:solidFill>
                  <a:srgbClr val="C00000"/>
                </a:solidFill>
              </a:rPr>
              <a:t>Dental Management</a:t>
            </a:r>
          </a:p>
          <a:p>
            <a:pPr algn="l" rtl="0"/>
            <a:r>
              <a:rPr lang="en-US" sz="4400" b="1" dirty="0">
                <a:solidFill>
                  <a:srgbClr val="7030A0"/>
                </a:solidFill>
              </a:rPr>
              <a:t>Medical consideration:-</a:t>
            </a:r>
          </a:p>
          <a:p>
            <a:pPr algn="l" rtl="0">
              <a:buFontTx/>
              <a:buChar char="-"/>
            </a:pPr>
            <a:r>
              <a:rPr lang="en-US" sz="3600" dirty="0"/>
              <a:t>Any dental patient whose condition remains undiagnosed but who has the cardinal symptoms of diabetes should be referred to physician.</a:t>
            </a:r>
          </a:p>
          <a:p>
            <a:pPr algn="l" rtl="0">
              <a:buFontTx/>
              <a:buChar char="-"/>
            </a:pPr>
            <a:r>
              <a:rPr lang="en-US" sz="3600" dirty="0"/>
              <a:t> patients with findings that may suggest diabetes should be referred to a clinical laboratory or a physician for screening test.</a:t>
            </a:r>
          </a:p>
          <a:p>
            <a:pPr algn="l" rtl="0">
              <a:buFontTx/>
              <a:buChar char="-"/>
            </a:pP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239646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Known diabetic patient:-</a:t>
            </a:r>
          </a:p>
          <a:p>
            <a:pPr algn="l" rtl="0">
              <a:buFontTx/>
              <a:buChar char="-"/>
            </a:pPr>
            <a:r>
              <a:rPr lang="en-US" sz="2800" dirty="0"/>
              <a:t>All patients with diagnosed diabetes must be identified by history, and the type of medical treatment they are receiving must be established.</a:t>
            </a:r>
          </a:p>
          <a:p>
            <a:pPr algn="l" rtl="0">
              <a:buFontTx/>
              <a:buChar char="-"/>
            </a:pPr>
            <a:r>
              <a:rPr lang="en-US" sz="2800" dirty="0"/>
              <a:t>The type of diabetes ( type1,type2, or other type of diabetes) should be determined, and the presence of complications noted.</a:t>
            </a:r>
          </a:p>
          <a:p>
            <a:pPr algn="l" rtl="0">
              <a:buFontTx/>
              <a:buChar char="-"/>
            </a:pPr>
            <a:r>
              <a:rPr lang="en-US" sz="2800" dirty="0"/>
              <a:t>This provides the dentist with information regarding the severity of diabetes and the level of control that has been attained.</a:t>
            </a:r>
          </a:p>
          <a:p>
            <a:pPr algn="l" rtl="0">
              <a:buFontTx/>
              <a:buChar char="-"/>
            </a:pPr>
            <a:r>
              <a:rPr lang="en-US" sz="2800" dirty="0"/>
              <a:t>Vital signs also serve as a guide to the control and management of the disease in the diabetic patient.</a:t>
            </a:r>
          </a:p>
          <a:p>
            <a:pPr algn="l" rtl="0">
              <a:buFontTx/>
              <a:buChar char="-"/>
            </a:pPr>
            <a:r>
              <a:rPr lang="en-US" sz="2800" dirty="0"/>
              <a:t>Patient with complications or treated with insulin or who are not under good medical management may need to be managed in a special way.</a:t>
            </a:r>
          </a:p>
          <a:p>
            <a:pPr algn="l" rtl="0">
              <a:buFontTx/>
              <a:buChar char="-"/>
            </a:pP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23964634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l" rtl="0">
              <a:buNone/>
            </a:pPr>
            <a:r>
              <a:rPr lang="en-US" dirty="0"/>
              <a:t> </a:t>
            </a:r>
            <a:endParaRPr lang="ar-IQ" dirty="0"/>
          </a:p>
        </p:txBody>
      </p:sp>
      <p:pic>
        <p:nvPicPr>
          <p:cNvPr id="16388" name="Picture 4" descr="Dental management of patient with diabetes&#10; If diabetes is well-controlled, all dental procedures can performed without&#10;s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2483"/>
            <a:ext cx="9180512" cy="6920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4634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/>
            <a:endParaRPr lang="ar-IQ" dirty="0"/>
          </a:p>
        </p:txBody>
      </p:sp>
      <p:pic>
        <p:nvPicPr>
          <p:cNvPr id="17410" name="Picture 2" descr="Dental management of patient with&#10;diabetes&#10; IF Diabetes is poorly controlled I.e fasting blood glucose &lt;70 mg/dL or&#10;&gt;200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36782" cy="684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463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/>
            <a:endParaRPr lang="ar-IQ" dirty="0"/>
          </a:p>
        </p:txBody>
      </p:sp>
      <p:pic>
        <p:nvPicPr>
          <p:cNvPr id="18434" name="Picture 2" descr="Dental Management of the Patient With Diabetes and&#10;Acute Oral Infection&#10; Non–insulin-controlled patients may require insu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36782" cy="684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4634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/>
            <a:r>
              <a:rPr lang="en-US" dirty="0"/>
              <a:t>Patient with brittle diabetes or receiving high insulin dosage should have culture taken from the infected area for antibiotic sensitivity testing:-</a:t>
            </a:r>
          </a:p>
          <a:p>
            <a:pPr marL="0" indent="0" algn="l" rtl="0">
              <a:buNone/>
            </a:pPr>
            <a:r>
              <a:rPr lang="en-US" dirty="0"/>
              <a:t> a - culture sent for testing.</a:t>
            </a:r>
          </a:p>
          <a:p>
            <a:pPr marL="0" indent="0" algn="l" rtl="0">
              <a:buNone/>
            </a:pPr>
            <a:r>
              <a:rPr lang="en-US" dirty="0"/>
              <a:t> b- antibiotic therapy initiated.</a:t>
            </a:r>
          </a:p>
          <a:p>
            <a:pPr marL="0" indent="0" algn="l" rtl="0">
              <a:buNone/>
            </a:pPr>
            <a:r>
              <a:rPr lang="en-US" dirty="0">
                <a:solidFill>
                  <a:srgbClr val="FF0000"/>
                </a:solidFill>
              </a:rPr>
              <a:t>Infection should be treated with the use of standard method:-</a:t>
            </a:r>
          </a:p>
          <a:p>
            <a:pPr algn="l" rtl="0">
              <a:buFontTx/>
              <a:buChar char="-"/>
            </a:pPr>
            <a:r>
              <a:rPr lang="en-US" dirty="0"/>
              <a:t>Warm intraoral rinses.</a:t>
            </a:r>
          </a:p>
          <a:p>
            <a:pPr algn="l" rtl="0">
              <a:buFontTx/>
              <a:buChar char="-"/>
            </a:pPr>
            <a:r>
              <a:rPr lang="en-US" dirty="0"/>
              <a:t>Incision and drainage.</a:t>
            </a:r>
          </a:p>
          <a:p>
            <a:pPr algn="l" rtl="0">
              <a:buFontTx/>
              <a:buChar char="-"/>
            </a:pPr>
            <a:r>
              <a:rPr lang="en-US" dirty="0" err="1"/>
              <a:t>Pulpotomy</a:t>
            </a:r>
            <a:r>
              <a:rPr lang="en-US" dirty="0"/>
              <a:t>, </a:t>
            </a:r>
            <a:r>
              <a:rPr lang="en-US" dirty="0" err="1"/>
              <a:t>pulpectomy</a:t>
            </a:r>
            <a:r>
              <a:rPr lang="en-US" dirty="0"/>
              <a:t>, extractions.</a:t>
            </a:r>
          </a:p>
          <a:p>
            <a:pPr algn="l" rtl="0">
              <a:buFontTx/>
              <a:buChar char="-"/>
            </a:pPr>
            <a:r>
              <a:rPr lang="en-US" dirty="0"/>
              <a:t>Antibiotic.</a:t>
            </a:r>
          </a:p>
          <a:p>
            <a:pPr algn="l" rtl="0">
              <a:buFontTx/>
              <a:buChar char="-"/>
            </a:pPr>
            <a:endParaRPr lang="en-US" dirty="0"/>
          </a:p>
          <a:p>
            <a:pPr algn="l" rtl="0">
              <a:buFontTx/>
              <a:buChar char="-"/>
            </a:pPr>
            <a:endParaRPr lang="en-US" dirty="0"/>
          </a:p>
          <a:p>
            <a:pPr marL="0" indent="0" algn="l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96463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l" rtl="0">
              <a:buNone/>
            </a:pPr>
            <a:r>
              <a:rPr lang="en-US" sz="4000" dirty="0">
                <a:solidFill>
                  <a:schemeClr val="accent3">
                    <a:lumMod val="50000"/>
                  </a:schemeClr>
                </a:solidFill>
              </a:rPr>
              <a:t>Type 1 (insulin secretion):-</a:t>
            </a:r>
          </a:p>
          <a:p>
            <a:pPr marL="0" indent="0" algn="l" rtl="0">
              <a:buNone/>
            </a:pPr>
            <a:r>
              <a:rPr lang="en-US" dirty="0"/>
              <a:t>- It result from the pancreas’ failure to produce enough insulin.</a:t>
            </a:r>
          </a:p>
          <a:p>
            <a:pPr marL="0" indent="0" algn="l" rtl="0">
              <a:buNone/>
            </a:pPr>
            <a:r>
              <a:rPr lang="en-US" dirty="0"/>
              <a:t>- The form was previously referred to as “ insulin dependent DM” (IDDM) or “ juvenile diabetes” .</a:t>
            </a:r>
          </a:p>
          <a:p>
            <a:pPr marL="0" indent="0" algn="l" rtl="0">
              <a:buNone/>
            </a:pPr>
            <a:r>
              <a:rPr lang="en-US" dirty="0"/>
              <a:t>- The cause is unknown.</a:t>
            </a:r>
          </a:p>
          <a:p>
            <a:pPr algn="l" rtl="0"/>
            <a:r>
              <a:rPr lang="en-US" sz="3600" dirty="0">
                <a:solidFill>
                  <a:schemeClr val="accent3">
                    <a:lumMod val="50000"/>
                  </a:schemeClr>
                </a:solidFill>
              </a:rPr>
              <a:t>Type2 DM (insulin resistance):-</a:t>
            </a:r>
          </a:p>
          <a:p>
            <a:pPr marL="0" indent="0" algn="l" rtl="0">
              <a:buNone/>
            </a:pPr>
            <a:r>
              <a:rPr lang="en-US" sz="2800" dirty="0"/>
              <a:t> - It begins with insulin resistance, a condition in which cells fail to respond to insulin properly.</a:t>
            </a:r>
          </a:p>
          <a:p>
            <a:pPr marL="0" indent="0" algn="l" rtl="0">
              <a:buNone/>
            </a:pPr>
            <a:r>
              <a:rPr lang="en-US" sz="2800" dirty="0"/>
              <a:t>- The primary cause is excessive body weight and not enough exercise.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2396463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dirty="0">
                <a:solidFill>
                  <a:srgbClr val="7030A0"/>
                </a:solidFill>
              </a:rPr>
              <a:t>Dental management of a diabetic patient:-</a:t>
            </a:r>
          </a:p>
          <a:p>
            <a:pPr marL="0" indent="0" algn="l" rtl="0">
              <a:buNone/>
            </a:pP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In well controlled diabetic patient:-</a:t>
            </a:r>
          </a:p>
          <a:p>
            <a:pPr marL="0" indent="0" algn="l" rtl="0">
              <a:buNone/>
            </a:pPr>
            <a:r>
              <a:rPr lang="en-US" dirty="0">
                <a:solidFill>
                  <a:srgbClr val="FF0000"/>
                </a:solidFill>
              </a:rPr>
              <a:t>    </a:t>
            </a:r>
            <a:r>
              <a:rPr lang="en-US" u="sng" dirty="0">
                <a:solidFill>
                  <a:srgbClr val="00B050"/>
                </a:solidFill>
              </a:rPr>
              <a:t>Preoperatively:-</a:t>
            </a:r>
          </a:p>
          <a:p>
            <a:pPr algn="l" rtl="0">
              <a:buFontTx/>
              <a:buChar char="-"/>
            </a:pPr>
            <a:r>
              <a:rPr lang="en-US" sz="2800" dirty="0"/>
              <a:t>Use anxiety reduction protocol, but avoid deep sedation.</a:t>
            </a:r>
          </a:p>
          <a:p>
            <a:pPr algn="l" rtl="0">
              <a:buFontTx/>
              <a:buChar char="-"/>
            </a:pPr>
            <a:r>
              <a:rPr lang="en-US" sz="2800" dirty="0"/>
              <a:t>Morning appointment should be given.</a:t>
            </a:r>
          </a:p>
          <a:p>
            <a:pPr algn="l" rtl="0">
              <a:buFontTx/>
              <a:buChar char="-"/>
            </a:pPr>
            <a:r>
              <a:rPr lang="en-US" sz="2800" dirty="0"/>
              <a:t>Patient should come with normal breakfast taken and normal regular dose of insulin taken.</a:t>
            </a:r>
          </a:p>
          <a:p>
            <a:pPr marL="0" indent="0" algn="l" rtl="0">
              <a:buNone/>
            </a:pPr>
            <a:r>
              <a:rPr lang="en-US" u="sng" dirty="0">
                <a:solidFill>
                  <a:srgbClr val="00B050"/>
                </a:solidFill>
              </a:rPr>
              <a:t> At clinic:-</a:t>
            </a:r>
          </a:p>
          <a:p>
            <a:pPr algn="l" rtl="0">
              <a:buFontTx/>
              <a:buChar char="-"/>
            </a:pPr>
            <a:r>
              <a:rPr lang="en-US" sz="2800" dirty="0"/>
              <a:t>Immediate treatment should be provided.</a:t>
            </a:r>
          </a:p>
          <a:p>
            <a:pPr algn="l" rtl="0">
              <a:buFontTx/>
              <a:buChar char="-"/>
            </a:pPr>
            <a:r>
              <a:rPr lang="en-US" sz="2800" dirty="0"/>
              <a:t>A source of glucose such as orange juice should be present in the dental office to avoid hypoglycemic attack.</a:t>
            </a:r>
          </a:p>
          <a:p>
            <a:pPr algn="l" rtl="0">
              <a:buFontTx/>
              <a:buChar char="-"/>
            </a:pPr>
            <a:r>
              <a:rPr lang="en-US" sz="2800" dirty="0"/>
              <a:t>Maintain verbal contact with patient during surgery.</a:t>
            </a:r>
          </a:p>
          <a:p>
            <a:pPr algn="l" rtl="0">
              <a:buFontTx/>
              <a:buChar char="-"/>
            </a:pPr>
            <a:r>
              <a:rPr lang="en-US" sz="2800" dirty="0"/>
              <a:t>A traumatic extraction.</a:t>
            </a:r>
          </a:p>
          <a:p>
            <a:pPr algn="l" rtl="0">
              <a:buFontTx/>
              <a:buChar char="-"/>
            </a:pPr>
            <a:r>
              <a:rPr lang="en-US" sz="2800" dirty="0"/>
              <a:t>Advice patient to inform dentist or staff if symptoms of insulin reaction occur during dental visit. </a:t>
            </a:r>
          </a:p>
          <a:p>
            <a:pPr algn="l" rtl="0">
              <a:buFontTx/>
              <a:buChar char="-"/>
            </a:pPr>
            <a:endParaRPr lang="en-US" sz="2800" dirty="0"/>
          </a:p>
          <a:p>
            <a:pPr algn="l" rtl="0">
              <a:buFontTx/>
              <a:buChar char="-"/>
            </a:pPr>
            <a:endParaRPr lang="en-US" u="sng" dirty="0">
              <a:solidFill>
                <a:schemeClr val="bg2">
                  <a:lumMod val="25000"/>
                </a:schemeClr>
              </a:solidFill>
            </a:endParaRPr>
          </a:p>
          <a:p>
            <a:pPr algn="l" rtl="0">
              <a:buFontTx/>
              <a:buChar char="-"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964634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A major goal in dental management of diabetes is to prevent insulin shock.</a:t>
            </a:r>
          </a:p>
          <a:p>
            <a:pPr marL="0" indent="0" algn="l" rtl="0">
              <a:buNone/>
            </a:pPr>
            <a:r>
              <a:rPr lang="en-US" u="sng" dirty="0">
                <a:solidFill>
                  <a:srgbClr val="0070C0"/>
                </a:solidFill>
              </a:rPr>
              <a:t>Management of insulin shock when occur:-</a:t>
            </a:r>
          </a:p>
          <a:p>
            <a:pPr marL="0" indent="0" algn="l" rtl="0">
              <a:buNone/>
            </a:pPr>
            <a:r>
              <a:rPr lang="en-US" sz="2800" dirty="0"/>
              <a:t>- Most common diabetic emergency which dentist encounter is hypoglycemia.</a:t>
            </a:r>
          </a:p>
          <a:p>
            <a:pPr marL="0" indent="0" algn="l" rtl="0">
              <a:buNone/>
            </a:pPr>
            <a:r>
              <a:rPr lang="en-US" sz="2800" dirty="0"/>
              <a:t>Lead to life threating consequences.</a:t>
            </a:r>
          </a:p>
          <a:p>
            <a:pPr marL="0" indent="0" algn="l" rtl="0">
              <a:buNone/>
            </a:pPr>
            <a:r>
              <a:rPr lang="en-US" sz="2800" dirty="0"/>
              <a:t>It occur when concentration of blood glucose drops below 60 mg/ dl.</a:t>
            </a:r>
          </a:p>
          <a:p>
            <a:pPr marL="0" indent="0" algn="l" rtl="0">
              <a:buNone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 Signs And Symptoms:-</a:t>
            </a:r>
          </a:p>
          <a:p>
            <a:pPr algn="l" rtl="0">
              <a:buFontTx/>
              <a:buChar char="-"/>
            </a:pPr>
            <a:r>
              <a:rPr lang="en-US" sz="2800" dirty="0"/>
              <a:t>confusion.</a:t>
            </a:r>
          </a:p>
          <a:p>
            <a:pPr algn="l" rtl="0">
              <a:buFontTx/>
              <a:buChar char="-"/>
            </a:pPr>
            <a:r>
              <a:rPr lang="en-US" sz="2800" dirty="0"/>
              <a:t>Restlessness.</a:t>
            </a:r>
          </a:p>
          <a:p>
            <a:pPr algn="l" rtl="0">
              <a:buFontTx/>
              <a:buChar char="-"/>
            </a:pPr>
            <a:r>
              <a:rPr lang="en-US" sz="2800" dirty="0"/>
              <a:t>Tremors.</a:t>
            </a:r>
          </a:p>
          <a:p>
            <a:pPr algn="l" rtl="0">
              <a:buFontTx/>
              <a:buChar char="-"/>
            </a:pPr>
            <a:r>
              <a:rPr lang="en-US" sz="2800" dirty="0"/>
              <a:t>Sweating.</a:t>
            </a:r>
          </a:p>
          <a:p>
            <a:pPr algn="l" rtl="0">
              <a:buFontTx/>
              <a:buChar char="-"/>
            </a:pPr>
            <a:r>
              <a:rPr lang="en-US" sz="2800" dirty="0"/>
              <a:t>Tachycardia.</a:t>
            </a:r>
          </a:p>
          <a:p>
            <a:pPr marL="0" indent="0" algn="l" rtl="0">
              <a:buNone/>
            </a:pP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23964634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l" rtl="0">
              <a:buFontTx/>
              <a:buChar char="-"/>
            </a:pPr>
            <a:r>
              <a:rPr lang="en-US" sz="2800" dirty="0"/>
              <a:t>As soon as such signs and symptoms are present the dentist should check the glucose by the glucometer.</a:t>
            </a:r>
          </a:p>
          <a:p>
            <a:pPr algn="l" rtl="0">
              <a:buFontTx/>
              <a:buChar char="-"/>
            </a:pPr>
            <a:r>
              <a:rPr lang="en-US" sz="2800" dirty="0"/>
              <a:t>Establishing airway breathing and circulation.</a:t>
            </a:r>
          </a:p>
          <a:p>
            <a:pPr algn="l" rtl="0">
              <a:buFontTx/>
              <a:buChar char="-"/>
            </a:pPr>
            <a:r>
              <a:rPr lang="en-US" sz="2800" dirty="0"/>
              <a:t>Turn on the fan, conditioners.</a:t>
            </a:r>
          </a:p>
          <a:p>
            <a:pPr algn="l" rtl="0">
              <a:buFontTx/>
              <a:buChar char="-"/>
            </a:pPr>
            <a:r>
              <a:rPr lang="en-US" sz="2800" dirty="0"/>
              <a:t>Place the patient in the supine position.</a:t>
            </a:r>
          </a:p>
          <a:p>
            <a:pPr algn="l" rtl="0">
              <a:buFontTx/>
              <a:buChar char="-"/>
            </a:pPr>
            <a:r>
              <a:rPr lang="en-US" sz="2800" dirty="0"/>
              <a:t>If the patient is conscious and he is able to take his food by mouth so give 15 grams of the carbohydrate in the following forms:-</a:t>
            </a:r>
          </a:p>
          <a:p>
            <a:pPr marL="0" indent="0" algn="l" rtl="0">
              <a:buNone/>
            </a:pPr>
            <a:r>
              <a:rPr lang="en-US" sz="2800" dirty="0"/>
              <a:t>a- orange juice.</a:t>
            </a:r>
          </a:p>
          <a:p>
            <a:pPr marL="0" indent="0" algn="l" rtl="0">
              <a:buNone/>
            </a:pPr>
            <a:r>
              <a:rPr lang="en-US" sz="2800" dirty="0"/>
              <a:t>b- 3 to4 tablespoon of sugar.</a:t>
            </a:r>
          </a:p>
          <a:p>
            <a:pPr marL="0" indent="0" algn="l" rtl="0">
              <a:buNone/>
            </a:pPr>
            <a:r>
              <a:rPr lang="en-US" sz="2800" dirty="0"/>
              <a:t>c- a small amount of sweet honey it can be placed in </a:t>
            </a:r>
            <a:r>
              <a:rPr lang="en-US" sz="2800" dirty="0" err="1"/>
              <a:t>buccal</a:t>
            </a:r>
            <a:r>
              <a:rPr lang="en-US" sz="2800" dirty="0"/>
              <a:t> fold. </a:t>
            </a:r>
          </a:p>
          <a:p>
            <a:pPr marL="0" indent="0" algn="l" rtl="0">
              <a:buNone/>
            </a:pPr>
            <a:r>
              <a:rPr lang="en-US" sz="2800" dirty="0"/>
              <a:t>d- in unconscious patient take 50 ml of the dextrose in 50% of the concentration or 1 mg of the glucagon intravenously or 1 mg of the glucagon intramuscularly. 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2396463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 rtl="0">
              <a:buFontTx/>
              <a:buChar char="-"/>
            </a:pPr>
            <a:r>
              <a:rPr lang="en-US" sz="2800" dirty="0"/>
              <a:t>The sign and symptoms of hypoglycemia should be resolved in 10-15 minutes.</a:t>
            </a:r>
          </a:p>
          <a:p>
            <a:pPr algn="l" rtl="0">
              <a:buFontTx/>
              <a:buChar char="-"/>
            </a:pPr>
            <a:r>
              <a:rPr lang="en-US" sz="2800" dirty="0"/>
              <a:t>The patient should be observed for 30 to 60 minute after recovery. The normal blood glucose level is confirmed by the glucometer before the patient leave.</a:t>
            </a:r>
          </a:p>
          <a:p>
            <a:pPr marL="0" indent="0" algn="l" rtl="0">
              <a:buNone/>
            </a:pPr>
            <a:r>
              <a:rPr lang="en-US" b="1" u="sng" dirty="0">
                <a:solidFill>
                  <a:srgbClr val="00B050"/>
                </a:solidFill>
              </a:rPr>
              <a:t>Post operative period:-</a:t>
            </a:r>
          </a:p>
          <a:p>
            <a:pPr algn="l" rtl="0">
              <a:buFontTx/>
              <a:buChar char="-"/>
            </a:pPr>
            <a:r>
              <a:rPr lang="en-US" sz="2800" dirty="0"/>
              <a:t>If the patient is not able to eat after the dental procedure so he is recommended to eat the soft food and liquid.</a:t>
            </a:r>
          </a:p>
          <a:p>
            <a:pPr algn="l" rtl="0">
              <a:buFontTx/>
              <a:buChar char="-"/>
            </a:pPr>
            <a:r>
              <a:rPr lang="en-US" sz="2800" dirty="0"/>
              <a:t>Consult the patients physician for the post operative diet plan.</a:t>
            </a:r>
          </a:p>
          <a:p>
            <a:pPr algn="l" rtl="0">
              <a:buFontTx/>
              <a:buChar char="-"/>
            </a:pPr>
            <a:r>
              <a:rPr lang="en-US" sz="2800" dirty="0"/>
              <a:t>It is necessary that the total content of the calories protein/ carbohydrate / fats etc.. remain the same.</a:t>
            </a:r>
          </a:p>
          <a:p>
            <a:pPr algn="l" rtl="0">
              <a:buFontTx/>
              <a:buChar char="-"/>
            </a:pPr>
            <a:r>
              <a:rPr lang="en-US" sz="2800" dirty="0"/>
              <a:t>Antibiotic should be given after the surgery.  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2396463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Pathophysiology:-</a:t>
            </a:r>
          </a:p>
          <a:p>
            <a:pPr marL="0" indent="0" algn="l" rtl="0"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/>
              <a:t>Insulin                  uptake of glucose from the blood into the cell</a:t>
            </a: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r>
              <a:rPr lang="en-US" sz="2400" dirty="0"/>
              <a:t>Pancreas</a:t>
            </a:r>
          </a:p>
          <a:p>
            <a:pPr marL="0" indent="0" algn="l" rtl="0">
              <a:buNone/>
            </a:pPr>
            <a:r>
              <a:rPr lang="en-US" sz="2400" dirty="0"/>
              <a:t>( Beta cells found                      in response to rising level of blood glucose</a:t>
            </a:r>
          </a:p>
          <a:p>
            <a:pPr marL="0" indent="0" algn="l" rtl="0">
              <a:buNone/>
            </a:pPr>
            <a:r>
              <a:rPr lang="en-US" sz="2400" dirty="0"/>
              <a:t>In islets of Langerhans)</a:t>
            </a:r>
          </a:p>
          <a:p>
            <a:pPr marL="0" indent="0" algn="l" rtl="0">
              <a:buNone/>
            </a:pPr>
            <a:r>
              <a:rPr lang="en-US" sz="2400" dirty="0"/>
              <a:t>                                           </a:t>
            </a: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r>
              <a:rPr lang="en-US" sz="2400" dirty="0"/>
              <a:t> If the amount of insulin available is insufficient or cells responds poorly to the effect of insulin                Net effect will be high level of blood glucose</a:t>
            </a: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endParaRPr lang="ar-IQ" sz="2400" dirty="0"/>
          </a:p>
        </p:txBody>
      </p:sp>
      <p:sp>
        <p:nvSpPr>
          <p:cNvPr id="2" name="سهم إلى اليمين 1"/>
          <p:cNvSpPr/>
          <p:nvPr/>
        </p:nvSpPr>
        <p:spPr>
          <a:xfrm>
            <a:off x="1202476" y="5486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سهم لأعلى 3"/>
          <p:cNvSpPr/>
          <p:nvPr/>
        </p:nvSpPr>
        <p:spPr>
          <a:xfrm>
            <a:off x="323528" y="1124744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سهم إلى اليسار 4"/>
          <p:cNvSpPr/>
          <p:nvPr/>
        </p:nvSpPr>
        <p:spPr>
          <a:xfrm>
            <a:off x="2483768" y="2728344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سهم للأسفل 5"/>
          <p:cNvSpPr/>
          <p:nvPr/>
        </p:nvSpPr>
        <p:spPr>
          <a:xfrm>
            <a:off x="2843808" y="364502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" name="سهم إلى اليمين 6"/>
          <p:cNvSpPr/>
          <p:nvPr/>
        </p:nvSpPr>
        <p:spPr>
          <a:xfrm>
            <a:off x="2801504" y="486916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96463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600" dirty="0">
                <a:solidFill>
                  <a:schemeClr val="accent5">
                    <a:lumMod val="50000"/>
                  </a:schemeClr>
                </a:solidFill>
              </a:rPr>
              <a:t>Patient with Cardinal Signs of Diabetes:-</a:t>
            </a:r>
          </a:p>
          <a:p>
            <a:pPr algn="l" rtl="0">
              <a:buFontTx/>
              <a:buChar char="-"/>
            </a:pPr>
            <a:r>
              <a:rPr lang="en-US" sz="3600" dirty="0"/>
              <a:t>Polydipsia</a:t>
            </a:r>
          </a:p>
          <a:p>
            <a:pPr algn="l" rtl="0">
              <a:buFontTx/>
              <a:buChar char="-"/>
            </a:pPr>
            <a:r>
              <a:rPr lang="en-US" sz="3600" dirty="0"/>
              <a:t>Polyuria</a:t>
            </a:r>
          </a:p>
          <a:p>
            <a:pPr algn="l" rtl="0">
              <a:buFontTx/>
              <a:buChar char="-"/>
            </a:pPr>
            <a:r>
              <a:rPr lang="en-US" sz="3600" dirty="0"/>
              <a:t> polyphagia</a:t>
            </a:r>
          </a:p>
          <a:p>
            <a:pPr algn="l" rtl="0">
              <a:buFontTx/>
              <a:buChar char="-"/>
            </a:pPr>
            <a:r>
              <a:rPr lang="en-US" sz="3600" dirty="0"/>
              <a:t>Weigh loss</a:t>
            </a:r>
          </a:p>
          <a:p>
            <a:pPr algn="l" rtl="0">
              <a:buFontTx/>
              <a:buChar char="-"/>
            </a:pPr>
            <a:r>
              <a:rPr lang="en-US" sz="3600" dirty="0"/>
              <a:t>Poor wound healing</a:t>
            </a:r>
          </a:p>
          <a:p>
            <a:pPr algn="l" rtl="0">
              <a:buFontTx/>
              <a:buChar char="-"/>
            </a:pPr>
            <a:r>
              <a:rPr lang="en-US" sz="3600" dirty="0"/>
              <a:t>Sever infection</a:t>
            </a:r>
          </a:p>
          <a:p>
            <a:pPr algn="l" rtl="0">
              <a:buFontTx/>
              <a:buChar char="-"/>
            </a:pPr>
            <a:r>
              <a:rPr lang="en-US" sz="3600" dirty="0"/>
              <a:t>Obesity</a:t>
            </a:r>
          </a:p>
          <a:p>
            <a:pPr algn="l" rtl="0">
              <a:buFontTx/>
              <a:buChar char="-"/>
            </a:pPr>
            <a:r>
              <a:rPr lang="en-US" sz="3600" dirty="0"/>
              <a:t>weakness</a:t>
            </a:r>
          </a:p>
          <a:p>
            <a:pPr algn="l" rtl="0">
              <a:buFontTx/>
              <a:buChar char="-"/>
            </a:pP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2396463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/>
            <a:endParaRPr lang="ar-IQ" dirty="0"/>
          </a:p>
        </p:txBody>
      </p:sp>
      <p:pic>
        <p:nvPicPr>
          <p:cNvPr id="5122" name="Picture 2" descr="General complications&#10; Ketoacidosis&#10; Hyperosmolar nonketotic coma (type 2 diabetes)&#10; Diabetic retinopathy/blindness&#10; D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401" y="-62483"/>
            <a:ext cx="9276191" cy="6920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463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/>
            <a:endParaRPr lang="ar-IQ" dirty="0"/>
          </a:p>
        </p:txBody>
      </p:sp>
      <p:pic>
        <p:nvPicPr>
          <p:cNvPr id="6146" name="Picture 2" descr="Diabetic gangrene of the feet.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208790" cy="684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463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 rtl="0"/>
            <a:r>
              <a:rPr lang="en-US" sz="3600" dirty="0">
                <a:solidFill>
                  <a:srgbClr val="0070C0"/>
                </a:solidFill>
              </a:rPr>
              <a:t>Oral complication of poorly controlled DM:-</a:t>
            </a:r>
          </a:p>
          <a:p>
            <a:pPr algn="l" rtl="0">
              <a:buFontTx/>
              <a:buChar char="-"/>
            </a:pPr>
            <a:r>
              <a:rPr lang="en-US" sz="2800" dirty="0" err="1"/>
              <a:t>Xerostomia</a:t>
            </a:r>
            <a:r>
              <a:rPr lang="en-US" sz="2800" dirty="0"/>
              <a:t>.</a:t>
            </a:r>
          </a:p>
          <a:p>
            <a:pPr algn="l" rtl="0">
              <a:buFontTx/>
              <a:buChar char="-"/>
            </a:pPr>
            <a:r>
              <a:rPr lang="en-US" sz="2800" dirty="0"/>
              <a:t>Burning sensation.</a:t>
            </a:r>
          </a:p>
          <a:p>
            <a:pPr algn="l" rtl="0">
              <a:buFontTx/>
              <a:buChar char="-"/>
            </a:pPr>
            <a:r>
              <a:rPr lang="en-US" sz="2800" dirty="0"/>
              <a:t>Gingivitis and periodontitis.</a:t>
            </a:r>
          </a:p>
          <a:p>
            <a:pPr algn="l" rtl="0">
              <a:buFontTx/>
              <a:buChar char="-"/>
            </a:pPr>
            <a:r>
              <a:rPr lang="en-US" sz="2800" dirty="0"/>
              <a:t> Dental caries.</a:t>
            </a:r>
          </a:p>
          <a:p>
            <a:pPr algn="l" rtl="0">
              <a:buFontTx/>
              <a:buChar char="-"/>
            </a:pPr>
            <a:r>
              <a:rPr lang="en-US" sz="2800" dirty="0"/>
              <a:t>Bacterial, viral and fungal infections.</a:t>
            </a:r>
          </a:p>
          <a:p>
            <a:pPr algn="l" rtl="0">
              <a:buFontTx/>
              <a:buChar char="-"/>
            </a:pPr>
            <a:r>
              <a:rPr lang="en-US" sz="2800" dirty="0" err="1"/>
              <a:t>Periapical</a:t>
            </a:r>
            <a:r>
              <a:rPr lang="en-US" sz="2800" dirty="0"/>
              <a:t> abscess.</a:t>
            </a:r>
          </a:p>
          <a:p>
            <a:pPr algn="l" rtl="0">
              <a:buFontTx/>
              <a:buChar char="-"/>
            </a:pPr>
            <a:endParaRPr lang="en-US" sz="2800" dirty="0"/>
          </a:p>
          <a:p>
            <a:pPr algn="l" rtl="0">
              <a:buFontTx/>
              <a:buChar char="-"/>
            </a:pP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2396463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/>
            <a:endParaRPr lang="ar-IQ" dirty="0"/>
          </a:p>
        </p:txBody>
      </p:sp>
      <p:pic>
        <p:nvPicPr>
          <p:cNvPr id="8194" name="Picture 2" descr="SEVERE PROGRESSIVE PERIODONTIS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208790" cy="684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463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rtl="0"/>
            <a:endParaRPr lang="ar-IQ" dirty="0"/>
          </a:p>
        </p:txBody>
      </p:sp>
      <p:pic>
        <p:nvPicPr>
          <p:cNvPr id="9218" name="Picture 2" descr="Oral moniliasis in a patient&#10;with diabetes(Multiple white&#10;lesions)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208790" cy="684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46346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969</Words>
  <Application>Microsoft Office PowerPoint</Application>
  <PresentationFormat>عرض على الشاشة (4:3)</PresentationFormat>
  <Paragraphs>109</Paragraphs>
  <Slides>23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23</vt:i4>
      </vt:variant>
    </vt:vector>
  </HeadingPairs>
  <TitlesOfParts>
    <vt:vector size="24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Dental management of Diabetic Mellitus</dc:title>
  <dc:creator>hamza</dc:creator>
  <cp:lastModifiedBy>مستخدم غير معروف</cp:lastModifiedBy>
  <cp:revision>28</cp:revision>
  <dcterms:created xsi:type="dcterms:W3CDTF">2020-04-11T16:45:45Z</dcterms:created>
  <dcterms:modified xsi:type="dcterms:W3CDTF">2021-08-23T12:41:05Z</dcterms:modified>
</cp:coreProperties>
</file>