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1"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notesMaster" Target="notesMasters/notesMaster1.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4D82412-D7CB-48A3-A254-F8EB3285D3D1}" type="datetimeFigureOut">
              <a:rPr lang="ar-IQ" smtClean="0"/>
              <a:t>15/01/1443</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00EBD5F-1DFD-4546-8FAF-3844D5D861EA}" type="slidenum">
              <a:rPr lang="ar-IQ" smtClean="0"/>
              <a:t>‹#›</a:t>
            </a:fld>
            <a:endParaRPr lang="ar-IQ"/>
          </a:p>
        </p:txBody>
      </p:sp>
    </p:spTree>
    <p:extLst>
      <p:ext uri="{BB962C8B-B14F-4D97-AF65-F5344CB8AC3E}">
        <p14:creationId xmlns:p14="http://schemas.microsoft.com/office/powerpoint/2010/main" val="309790837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100EBD5F-1DFD-4546-8FAF-3844D5D861EA}" type="slidenum">
              <a:rPr lang="ar-IQ" smtClean="0"/>
              <a:t>7</a:t>
            </a:fld>
            <a:endParaRPr lang="ar-IQ"/>
          </a:p>
        </p:txBody>
      </p:sp>
    </p:spTree>
    <p:extLst>
      <p:ext uri="{BB962C8B-B14F-4D97-AF65-F5344CB8AC3E}">
        <p14:creationId xmlns:p14="http://schemas.microsoft.com/office/powerpoint/2010/main" val="4234759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15/01/1443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15/01/1443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15/01/1443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15/01/1443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15/01/1443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15/01/1443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15/01/1443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15/01/1443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dirty="0"/>
          </a:p>
        </p:txBody>
      </p:sp>
      <p:sp>
        <p:nvSpPr>
          <p:cNvPr id="3" name="عنوان فرعي 2"/>
          <p:cNvSpPr>
            <a:spLocks noGrp="1"/>
          </p:cNvSpPr>
          <p:nvPr>
            <p:ph type="subTitle" idx="1"/>
          </p:nvPr>
        </p:nvSpPr>
        <p:spPr/>
        <p:txBody>
          <a:bodyPr>
            <a:normAutofit fontScale="77500" lnSpcReduction="20000"/>
          </a:bodyPr>
          <a:lstStyle/>
          <a:p>
            <a:r>
              <a:rPr lang="ar-IQ" sz="4800" b="1" dirty="0">
                <a:solidFill>
                  <a:schemeClr val="tx1"/>
                </a:solidFill>
                <a:latin typeface="Times New Roman" pitchFamily="18" charset="0"/>
                <a:cs typeface="Times New Roman" pitchFamily="18" charset="0"/>
              </a:rPr>
              <a:t>داء الانسداد الرئوي المزمن</a:t>
            </a:r>
          </a:p>
          <a:p>
            <a:endParaRPr lang="ar-IQ" sz="3000" b="1" dirty="0">
              <a:solidFill>
                <a:schemeClr val="tx1"/>
              </a:solidFill>
              <a:latin typeface="Times New Roman" pitchFamily="18" charset="0"/>
              <a:cs typeface="Times New Roman" pitchFamily="18" charset="0"/>
            </a:endParaRPr>
          </a:p>
          <a:p>
            <a:r>
              <a:rPr lang="ar-IQ" sz="3000" b="1" dirty="0">
                <a:solidFill>
                  <a:schemeClr val="tx1"/>
                </a:solidFill>
                <a:latin typeface="Times New Roman" pitchFamily="18" charset="0"/>
                <a:cs typeface="Times New Roman" pitchFamily="18" charset="0"/>
              </a:rPr>
              <a:t>احمد عبد الله </a:t>
            </a:r>
            <a:r>
              <a:rPr lang="ar-IQ" sz="3000" b="1" dirty="0" err="1">
                <a:solidFill>
                  <a:schemeClr val="tx1"/>
                </a:solidFill>
                <a:latin typeface="Times New Roman" pitchFamily="18" charset="0"/>
                <a:cs typeface="Times New Roman" pitchFamily="18" charset="0"/>
              </a:rPr>
              <a:t>عجرش</a:t>
            </a:r>
            <a:r>
              <a:rPr lang="ar-IQ" sz="3000" b="1" dirty="0">
                <a:solidFill>
                  <a:schemeClr val="tx1"/>
                </a:solidFill>
                <a:latin typeface="Times New Roman" pitchFamily="18" charset="0"/>
                <a:cs typeface="Times New Roman" pitchFamily="18" charset="0"/>
              </a:rPr>
              <a:t>/ دكتوراه </a:t>
            </a:r>
            <a:r>
              <a:rPr lang="ar-IQ" sz="3000" b="1" dirty="0" err="1">
                <a:solidFill>
                  <a:schemeClr val="tx1"/>
                </a:solidFill>
                <a:latin typeface="Times New Roman" pitchFamily="18" charset="0"/>
                <a:cs typeface="Times New Roman" pitchFamily="18" charset="0"/>
              </a:rPr>
              <a:t>فسلجة</a:t>
            </a:r>
            <a:endParaRPr lang="ar-IQ" sz="3000" b="1" dirty="0">
              <a:solidFill>
                <a:schemeClr val="tx1"/>
              </a:solidFill>
              <a:latin typeface="Times New Roman" pitchFamily="18" charset="0"/>
              <a:cs typeface="Times New Roman" pitchFamily="18" charset="0"/>
            </a:endParaRPr>
          </a:p>
          <a:p>
            <a:r>
              <a:rPr lang="ar-IQ" sz="3500" b="1" dirty="0">
                <a:solidFill>
                  <a:schemeClr val="tx1"/>
                </a:solidFill>
                <a:latin typeface="Times New Roman" pitchFamily="18" charset="0"/>
                <a:cs typeface="Times New Roman" pitchFamily="18" charset="0"/>
              </a:rPr>
              <a:t>كلية الطب / المرحلة الرابعة </a:t>
            </a:r>
          </a:p>
        </p:txBody>
      </p:sp>
      <p:pic>
        <p:nvPicPr>
          <p:cNvPr id="5" name="صورة 4" descr="Smoking Is the Single Most Important &#10;Risk Factor for COPD &#10;Global Strategy for the Diagnosis, Management, and Prevention ..."/>
          <p:cNvPicPr/>
          <p:nvPr/>
        </p:nvPicPr>
        <p:blipFill>
          <a:blip r:embed="rId2">
            <a:extLst>
              <a:ext uri="{28A0092B-C50C-407E-A947-70E740481C1C}">
                <a14:useLocalDpi xmlns:a14="http://schemas.microsoft.com/office/drawing/2010/main" val="0"/>
              </a:ext>
            </a:extLst>
          </a:blip>
          <a:srcRect/>
          <a:stretch>
            <a:fillRect/>
          </a:stretch>
        </p:blipFill>
        <p:spPr bwMode="auto">
          <a:xfrm>
            <a:off x="539552" y="260648"/>
            <a:ext cx="7704855" cy="3240360"/>
          </a:xfrm>
          <a:prstGeom prst="rect">
            <a:avLst/>
          </a:prstGeom>
          <a:noFill/>
          <a:ln>
            <a:noFill/>
          </a:ln>
        </p:spPr>
      </p:pic>
    </p:spTree>
    <p:extLst>
      <p:ext uri="{BB962C8B-B14F-4D97-AF65-F5344CB8AC3E}">
        <p14:creationId xmlns:p14="http://schemas.microsoft.com/office/powerpoint/2010/main" val="1464980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
            <a:ext cx="7918648" cy="548679"/>
          </a:xfrm>
        </p:spPr>
        <p:txBody>
          <a:bodyPr>
            <a:normAutofit fontScale="90000"/>
          </a:bodyPr>
          <a:lstStyle/>
          <a:p>
            <a:endParaRPr lang="ar-IQ" dirty="0"/>
          </a:p>
        </p:txBody>
      </p:sp>
      <p:sp>
        <p:nvSpPr>
          <p:cNvPr id="3" name="عنوان فرعي 2"/>
          <p:cNvSpPr>
            <a:spLocks noGrp="1"/>
          </p:cNvSpPr>
          <p:nvPr>
            <p:ph type="subTitle" idx="1"/>
          </p:nvPr>
        </p:nvSpPr>
        <p:spPr/>
        <p:txBody>
          <a:bodyPr/>
          <a:lstStyle/>
          <a:p>
            <a:endParaRPr lang="ar-IQ" dirty="0"/>
          </a:p>
        </p:txBody>
      </p:sp>
      <p:pic>
        <p:nvPicPr>
          <p:cNvPr id="4" name="صورة 3" descr="COPD: Reality &#10;Under &#10;diagnosed &#10;perceived &#10;treated &#10; "/>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8280920" cy="6192688"/>
          </a:xfrm>
          <a:prstGeom prst="rect">
            <a:avLst/>
          </a:prstGeom>
          <a:noFill/>
          <a:ln>
            <a:noFill/>
          </a:ln>
        </p:spPr>
      </p:pic>
    </p:spTree>
    <p:extLst>
      <p:ext uri="{BB962C8B-B14F-4D97-AF65-F5344CB8AC3E}">
        <p14:creationId xmlns:p14="http://schemas.microsoft.com/office/powerpoint/2010/main" val="3700874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990656" cy="1080119"/>
          </a:xfrm>
        </p:spPr>
        <p:txBody>
          <a:bodyPr>
            <a:normAutofit/>
          </a:bodyPr>
          <a:lstStyle/>
          <a:p>
            <a:pPr algn="l" rtl="0">
              <a:lnSpc>
                <a:spcPct val="115000"/>
              </a:lnSpc>
              <a:spcAft>
                <a:spcPts val="1800"/>
              </a:spcAft>
            </a:pPr>
            <a:r>
              <a:rPr lang="en-US" sz="3600" b="1" dirty="0">
                <a:solidFill>
                  <a:srgbClr val="111111"/>
                </a:solidFill>
                <a:latin typeface="Times New Roman" pitchFamily="18" charset="0"/>
                <a:ea typeface="Times New Roman"/>
                <a:cs typeface="Times New Roman" pitchFamily="18" charset="0"/>
              </a:rPr>
              <a:t>Prevention</a:t>
            </a:r>
            <a:endParaRPr lang="en-US" sz="3600" b="1" dirty="0">
              <a:latin typeface="Times New Roman" pitchFamily="18" charset="0"/>
              <a:ea typeface="Calibri"/>
              <a:cs typeface="Times New Roman" pitchFamily="18" charset="0"/>
            </a:endParaRPr>
          </a:p>
        </p:txBody>
      </p:sp>
      <p:sp>
        <p:nvSpPr>
          <p:cNvPr id="3" name="عنوان فرعي 2"/>
          <p:cNvSpPr>
            <a:spLocks noGrp="1"/>
          </p:cNvSpPr>
          <p:nvPr>
            <p:ph type="subTitle" idx="1"/>
          </p:nvPr>
        </p:nvSpPr>
        <p:spPr>
          <a:xfrm>
            <a:off x="827584" y="1268760"/>
            <a:ext cx="7200800" cy="5184576"/>
          </a:xfrm>
        </p:spPr>
        <p:txBody>
          <a:bodyPr>
            <a:normAutofit/>
          </a:bodyPr>
          <a:lstStyle/>
          <a:p>
            <a:pPr marL="457200" indent="-457200" algn="just" rtl="0">
              <a:buFont typeface="Wingdings" pitchFamily="2" charset="2"/>
              <a:buChar char="Ø"/>
            </a:pPr>
            <a:r>
              <a:rPr lang="en-US" b="1" dirty="0">
                <a:solidFill>
                  <a:schemeClr val="tx1"/>
                </a:solidFill>
                <a:latin typeface="Times New Roman" pitchFamily="18" charset="0"/>
                <a:cs typeface="Times New Roman" pitchFamily="18" charset="0"/>
              </a:rPr>
              <a:t>The majority of cases are directly related to cigarette smoking, and the best way to prevent COPD is to never smoke — or to stop smoking now it's critical to find a tobacco cessation program that can help you quit for good. It's your best chance for preventing damage to your lungs.            </a:t>
            </a:r>
            <a:endParaRPr lang="ar-IQ"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068079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990656" cy="720079"/>
          </a:xfrm>
        </p:spPr>
        <p:txBody>
          <a:bodyPr>
            <a:normAutofit fontScale="90000"/>
          </a:bodyPr>
          <a:lstStyle/>
          <a:p>
            <a:endParaRPr lang="ar-IQ" dirty="0"/>
          </a:p>
        </p:txBody>
      </p:sp>
      <p:sp>
        <p:nvSpPr>
          <p:cNvPr id="3" name="عنوان فرعي 2"/>
          <p:cNvSpPr>
            <a:spLocks noGrp="1"/>
          </p:cNvSpPr>
          <p:nvPr>
            <p:ph type="subTitle" idx="1"/>
          </p:nvPr>
        </p:nvSpPr>
        <p:spPr>
          <a:xfrm>
            <a:off x="899592" y="1628800"/>
            <a:ext cx="7344816" cy="4082008"/>
          </a:xfrm>
        </p:spPr>
        <p:txBody>
          <a:bodyPr/>
          <a:lstStyle/>
          <a:p>
            <a:pPr marL="457200" indent="-457200" algn="just" rtl="0">
              <a:buFont typeface="Wingdings" pitchFamily="2" charset="2"/>
              <a:buChar char="Ø"/>
            </a:pPr>
            <a:r>
              <a:rPr lang="en-US" b="1" dirty="0">
                <a:solidFill>
                  <a:schemeClr val="tx1"/>
                </a:solidFill>
                <a:latin typeface="Times New Roman" pitchFamily="18" charset="0"/>
                <a:cs typeface="Times New Roman" pitchFamily="18" charset="0"/>
              </a:rPr>
              <a:t> Exposure to chemical fumes and dust is another risk factor for COPD. If you work with this type of lung irritant, talk to your supervisor about the best ways to protect yourself, such as using respiratory protective equipment</a:t>
            </a:r>
            <a:r>
              <a:rPr lang="en-US" dirty="0"/>
              <a:t>.</a:t>
            </a:r>
            <a:endParaRPr lang="ar-IQ" dirty="0"/>
          </a:p>
        </p:txBody>
      </p:sp>
    </p:spTree>
    <p:extLst>
      <p:ext uri="{BB962C8B-B14F-4D97-AF65-F5344CB8AC3E}">
        <p14:creationId xmlns:p14="http://schemas.microsoft.com/office/powerpoint/2010/main" val="3523371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60649"/>
            <a:ext cx="8062664" cy="1080119"/>
          </a:xfrm>
        </p:spPr>
        <p:txBody>
          <a:bodyPr/>
          <a:lstStyle/>
          <a:p>
            <a:r>
              <a:rPr lang="en-US" b="1" dirty="0">
                <a:latin typeface="Times New Roman" pitchFamily="18" charset="0"/>
                <a:cs typeface="Times New Roman" pitchFamily="18" charset="0"/>
              </a:rPr>
              <a:t>Treatment</a:t>
            </a:r>
            <a:endParaRPr lang="ar-IQ" b="1" dirty="0">
              <a:latin typeface="Times New Roman" pitchFamily="18" charset="0"/>
              <a:cs typeface="Times New Roman" pitchFamily="18" charset="0"/>
            </a:endParaRPr>
          </a:p>
        </p:txBody>
      </p:sp>
      <p:sp>
        <p:nvSpPr>
          <p:cNvPr id="3" name="عنوان فرعي 2"/>
          <p:cNvSpPr>
            <a:spLocks noGrp="1"/>
          </p:cNvSpPr>
          <p:nvPr>
            <p:ph type="subTitle" idx="1"/>
          </p:nvPr>
        </p:nvSpPr>
        <p:spPr/>
        <p:txBody>
          <a:bodyPr/>
          <a:lstStyle/>
          <a:p>
            <a:endParaRPr lang="ar-IQ" dirty="0"/>
          </a:p>
        </p:txBody>
      </p:sp>
      <p:pic>
        <p:nvPicPr>
          <p:cNvPr id="4" name="صورة 3" descr="ÙØªÙØ¬Ø© Ø¨Ø­Ø« Ø§ÙØµÙØ± Ø¹Ù âªtypes and cause and treatment of COPDâ¬â"/>
          <p:cNvPicPr/>
          <p:nvPr/>
        </p:nvPicPr>
        <p:blipFill>
          <a:blip r:embed="rId2">
            <a:extLst>
              <a:ext uri="{28A0092B-C50C-407E-A947-70E740481C1C}">
                <a14:useLocalDpi xmlns:a14="http://schemas.microsoft.com/office/drawing/2010/main" val="0"/>
              </a:ext>
            </a:extLst>
          </a:blip>
          <a:srcRect/>
          <a:stretch>
            <a:fillRect/>
          </a:stretch>
        </p:blipFill>
        <p:spPr bwMode="auto">
          <a:xfrm>
            <a:off x="683568" y="1556792"/>
            <a:ext cx="7920879" cy="4824535"/>
          </a:xfrm>
          <a:prstGeom prst="rect">
            <a:avLst/>
          </a:prstGeom>
          <a:noFill/>
          <a:ln>
            <a:noFill/>
          </a:ln>
        </p:spPr>
      </p:pic>
    </p:spTree>
    <p:extLst>
      <p:ext uri="{BB962C8B-B14F-4D97-AF65-F5344CB8AC3E}">
        <p14:creationId xmlns:p14="http://schemas.microsoft.com/office/powerpoint/2010/main" val="4103715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332657"/>
            <a:ext cx="7918648" cy="720079"/>
          </a:xfrm>
        </p:spPr>
        <p:txBody>
          <a:bodyPr>
            <a:normAutofit fontScale="90000"/>
          </a:bodyPr>
          <a:lstStyle/>
          <a:p>
            <a:r>
              <a:rPr lang="en-US" b="1" dirty="0">
                <a:latin typeface="Times New Roman" pitchFamily="18" charset="0"/>
                <a:cs typeface="Times New Roman" pitchFamily="18" charset="0"/>
              </a:rPr>
              <a:t>Reference</a:t>
            </a:r>
            <a:endParaRPr lang="ar-IQ" b="1" dirty="0">
              <a:latin typeface="Times New Roman" pitchFamily="18" charset="0"/>
              <a:cs typeface="Times New Roman" pitchFamily="18" charset="0"/>
            </a:endParaRPr>
          </a:p>
        </p:txBody>
      </p:sp>
      <p:sp>
        <p:nvSpPr>
          <p:cNvPr id="3" name="عنوان فرعي 2"/>
          <p:cNvSpPr>
            <a:spLocks noGrp="1"/>
          </p:cNvSpPr>
          <p:nvPr>
            <p:ph type="subTitle" idx="1"/>
          </p:nvPr>
        </p:nvSpPr>
        <p:spPr>
          <a:xfrm>
            <a:off x="539552" y="1340768"/>
            <a:ext cx="8208912" cy="4608512"/>
          </a:xfrm>
        </p:spPr>
        <p:txBody>
          <a:bodyPr>
            <a:normAutofit/>
          </a:bodyPr>
          <a:lstStyle/>
          <a:p>
            <a:pPr algn="just"/>
            <a:endParaRPr lang="en-US" b="1" dirty="0">
              <a:solidFill>
                <a:schemeClr val="tx1"/>
              </a:solidFill>
              <a:latin typeface="Times New Roman" pitchFamily="18" charset="0"/>
              <a:cs typeface="Times New Roman" pitchFamily="18" charset="0"/>
            </a:endParaRPr>
          </a:p>
          <a:p>
            <a:pPr algn="just"/>
            <a:r>
              <a:rPr lang="en-US" sz="2800" b="1" dirty="0" err="1">
                <a:solidFill>
                  <a:schemeClr val="tx1"/>
                </a:solidFill>
                <a:latin typeface="Times New Roman" pitchFamily="18" charset="0"/>
                <a:cs typeface="Times New Roman" pitchFamily="18" charset="0"/>
              </a:rPr>
              <a:t>Vogelmeier</a:t>
            </a:r>
            <a:r>
              <a:rPr lang="en-US" sz="2800" b="1" dirty="0">
                <a:solidFill>
                  <a:schemeClr val="tx1"/>
                </a:solidFill>
                <a:latin typeface="Times New Roman" pitchFamily="18" charset="0"/>
                <a:cs typeface="Times New Roman" pitchFamily="18" charset="0"/>
              </a:rPr>
              <a:t>, CF; </a:t>
            </a:r>
            <a:r>
              <a:rPr lang="en-US" sz="2800" b="1" dirty="0" err="1">
                <a:solidFill>
                  <a:schemeClr val="tx1"/>
                </a:solidFill>
                <a:latin typeface="Times New Roman" pitchFamily="18" charset="0"/>
                <a:cs typeface="Times New Roman" pitchFamily="18" charset="0"/>
              </a:rPr>
              <a:t>Criner</a:t>
            </a:r>
            <a:r>
              <a:rPr lang="en-US" sz="2800" b="1" dirty="0">
                <a:solidFill>
                  <a:schemeClr val="tx1"/>
                </a:solidFill>
                <a:latin typeface="Times New Roman" pitchFamily="18" charset="0"/>
                <a:cs typeface="Times New Roman" pitchFamily="18" charset="0"/>
              </a:rPr>
              <a:t>, GJ; Martinez, FJ; </a:t>
            </a:r>
            <a:r>
              <a:rPr lang="en-US" sz="2800" b="1" i="1" dirty="0">
                <a:solidFill>
                  <a:schemeClr val="tx1"/>
                </a:solidFill>
                <a:latin typeface="Times New Roman" pitchFamily="18" charset="0"/>
                <a:cs typeface="Times New Roman" pitchFamily="18" charset="0"/>
              </a:rPr>
              <a:t>et </a:t>
            </a:r>
            <a:r>
              <a:rPr lang="en-US" b="1" i="1" dirty="0">
                <a:solidFill>
                  <a:schemeClr val="tx1"/>
                </a:solidFill>
                <a:latin typeface="Times New Roman" pitchFamily="18" charset="0"/>
                <a:cs typeface="Times New Roman" pitchFamily="18" charset="0"/>
              </a:rPr>
              <a:t>al</a:t>
            </a:r>
            <a:r>
              <a:rPr lang="en-US" b="1" dirty="0">
                <a:solidFill>
                  <a:schemeClr val="tx1"/>
                </a:solidFill>
                <a:latin typeface="Times New Roman" pitchFamily="18" charset="0"/>
                <a:cs typeface="Times New Roman" pitchFamily="18" charset="0"/>
              </a:rPr>
              <a:t> </a:t>
            </a:r>
            <a:r>
              <a:rPr lang="en-US" sz="2800" b="1" dirty="0">
                <a:solidFill>
                  <a:schemeClr val="tx1"/>
                </a:solidFill>
                <a:latin typeface="Times New Roman" pitchFamily="18" charset="0"/>
                <a:cs typeface="Times New Roman" pitchFamily="18" charset="0"/>
              </a:rPr>
              <a:t>(April 2017). </a:t>
            </a:r>
            <a:r>
              <a:rPr lang="en-US" b="1" dirty="0">
                <a:solidFill>
                  <a:schemeClr val="tx1"/>
                </a:solidFill>
                <a:latin typeface="Times New Roman" pitchFamily="18" charset="0"/>
                <a:cs typeface="Times New Roman" pitchFamily="18" charset="0"/>
              </a:rPr>
              <a:t>"</a:t>
            </a:r>
            <a:r>
              <a:rPr lang="en-US" sz="2800" b="1" dirty="0">
                <a:solidFill>
                  <a:schemeClr val="tx1"/>
                </a:solidFill>
                <a:latin typeface="Times New Roman" pitchFamily="18" charset="0"/>
                <a:cs typeface="Times New Roman" pitchFamily="18" charset="0"/>
              </a:rPr>
              <a:t>Global Strategy for the Diagnosis, Management and Prevention of Chronic Obstructive Lung Disease (Carlton, Vic.). 22 (3): 575–601.doi:10.1111/resp.13012</a:t>
            </a:r>
          </a:p>
          <a:p>
            <a:pPr algn="just"/>
            <a:r>
              <a:rPr lang="en-US" sz="2800" b="1" dirty="0">
                <a:solidFill>
                  <a:schemeClr val="tx1"/>
                </a:solidFill>
                <a:latin typeface="Times New Roman" pitchFamily="18" charset="0"/>
                <a:cs typeface="Times New Roman" pitchFamily="18" charset="0"/>
              </a:rPr>
              <a:t>                                                             </a:t>
            </a:r>
            <a:endParaRPr lang="ar-IQ" sz="28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94804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548681"/>
            <a:ext cx="7702624" cy="1512167"/>
          </a:xfrm>
        </p:spPr>
        <p:txBody>
          <a:bodyPr>
            <a:normAutofit/>
          </a:bodyPr>
          <a:lstStyle/>
          <a:p>
            <a:pPr marL="571500" indent="-571500" algn="l" rtl="0">
              <a:buFont typeface="Arial" pitchFamily="34" charset="0"/>
              <a:buChar char="•"/>
            </a:pPr>
            <a:r>
              <a:rPr lang="en-US" sz="3600" b="1" dirty="0">
                <a:latin typeface="Times New Roman" pitchFamily="18" charset="0"/>
                <a:cs typeface="Times New Roman" pitchFamily="18" charset="0"/>
              </a:rPr>
              <a:t>Outline</a:t>
            </a:r>
            <a:endParaRPr lang="ar-IQ" sz="3600" b="1" dirty="0">
              <a:latin typeface="Times New Roman" pitchFamily="18" charset="0"/>
              <a:cs typeface="Times New Roman" pitchFamily="18" charset="0"/>
            </a:endParaRPr>
          </a:p>
        </p:txBody>
      </p:sp>
      <p:sp>
        <p:nvSpPr>
          <p:cNvPr id="3" name="عنوان فرعي 2"/>
          <p:cNvSpPr>
            <a:spLocks noGrp="1"/>
          </p:cNvSpPr>
          <p:nvPr>
            <p:ph type="subTitle" idx="1"/>
          </p:nvPr>
        </p:nvSpPr>
        <p:spPr>
          <a:xfrm>
            <a:off x="899592" y="1844824"/>
            <a:ext cx="7632848" cy="4032448"/>
          </a:xfrm>
        </p:spPr>
        <p:txBody>
          <a:bodyPr>
            <a:normAutofit/>
          </a:bodyPr>
          <a:lstStyle/>
          <a:p>
            <a:pPr marL="457200" indent="-457200" algn="l" rtl="0">
              <a:buFont typeface="Wingdings" pitchFamily="2" charset="2"/>
              <a:buChar char="Ø"/>
            </a:pPr>
            <a:r>
              <a:rPr lang="en-US" b="1" dirty="0">
                <a:solidFill>
                  <a:schemeClr val="tx1"/>
                </a:solidFill>
                <a:latin typeface="Times New Roman" pitchFamily="18" charset="0"/>
                <a:cs typeface="Times New Roman" pitchFamily="18" charset="0"/>
              </a:rPr>
              <a:t>Definition of COPD</a:t>
            </a:r>
          </a:p>
          <a:p>
            <a:pPr marL="457200" indent="-457200" algn="l" rtl="0">
              <a:buFont typeface="Wingdings" pitchFamily="2" charset="2"/>
              <a:buChar char="Ø"/>
            </a:pPr>
            <a:r>
              <a:rPr lang="en-US" b="1" dirty="0">
                <a:solidFill>
                  <a:schemeClr val="tx1"/>
                </a:solidFill>
                <a:latin typeface="Times New Roman" pitchFamily="18" charset="0"/>
                <a:cs typeface="Times New Roman" pitchFamily="18" charset="0"/>
              </a:rPr>
              <a:t>Emphysema and chronic bronchitis</a:t>
            </a:r>
          </a:p>
          <a:p>
            <a:pPr marL="457200" indent="-457200" algn="l" rtl="0">
              <a:buFont typeface="Wingdings" pitchFamily="2" charset="2"/>
              <a:buChar char="Ø"/>
            </a:pPr>
            <a:r>
              <a:rPr lang="en-US" b="1" dirty="0">
                <a:solidFill>
                  <a:schemeClr val="tx1"/>
                </a:solidFill>
                <a:latin typeface="Times New Roman" pitchFamily="18" charset="0"/>
                <a:cs typeface="Times New Roman" pitchFamily="18" charset="0"/>
              </a:rPr>
              <a:t>Causes and risk factors  of COPD </a:t>
            </a:r>
          </a:p>
          <a:p>
            <a:pPr marL="457200" indent="-457200" algn="l" rtl="0">
              <a:buFont typeface="Wingdings" pitchFamily="2" charset="2"/>
              <a:buChar char="Ø"/>
            </a:pPr>
            <a:r>
              <a:rPr lang="en-US" b="1" dirty="0">
                <a:solidFill>
                  <a:schemeClr val="tx1"/>
                </a:solidFill>
                <a:latin typeface="Times New Roman" pitchFamily="18" charset="0"/>
                <a:cs typeface="Times New Roman" pitchFamily="18" charset="0"/>
              </a:rPr>
              <a:t>Signs &amp; symptoms</a:t>
            </a:r>
          </a:p>
          <a:p>
            <a:pPr marL="457200" indent="-457200" algn="l" rtl="0">
              <a:buFont typeface="Wingdings" pitchFamily="2" charset="2"/>
              <a:buChar char="Ø"/>
            </a:pPr>
            <a:r>
              <a:rPr lang="en-US" b="1" dirty="0">
                <a:solidFill>
                  <a:schemeClr val="tx1"/>
                </a:solidFill>
                <a:latin typeface="Times New Roman" pitchFamily="18" charset="0"/>
                <a:cs typeface="Times New Roman" pitchFamily="18" charset="0"/>
              </a:rPr>
              <a:t>Prevention &amp; treatment </a:t>
            </a:r>
          </a:p>
          <a:p>
            <a:pPr marL="457200" indent="-457200" algn="l" rtl="0">
              <a:buFont typeface="Wingdings" pitchFamily="2" charset="2"/>
              <a:buChar char="Ø"/>
            </a:pPr>
            <a:r>
              <a:rPr lang="en-US" b="1" dirty="0">
                <a:solidFill>
                  <a:schemeClr val="tx1"/>
                </a:solidFill>
                <a:latin typeface="Times New Roman" pitchFamily="18" charset="0"/>
                <a:cs typeface="Times New Roman" pitchFamily="18" charset="0"/>
              </a:rPr>
              <a:t>Reference </a:t>
            </a:r>
          </a:p>
          <a:p>
            <a:pPr marL="457200" indent="-457200" rtl="0">
              <a:buFont typeface="Wingdings" pitchFamily="2" charset="2"/>
              <a:buChar char="Ø"/>
            </a:pPr>
            <a:endParaRPr lang="ar-IQ" dirty="0"/>
          </a:p>
        </p:txBody>
      </p:sp>
    </p:spTree>
    <p:extLst>
      <p:ext uri="{BB962C8B-B14F-4D97-AF65-F5344CB8AC3E}">
        <p14:creationId xmlns:p14="http://schemas.microsoft.com/office/powerpoint/2010/main" val="4008926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60649"/>
            <a:ext cx="7630616" cy="3339802"/>
          </a:xfrm>
        </p:spPr>
        <p:txBody>
          <a:bodyPr>
            <a:normAutofit/>
          </a:bodyPr>
          <a:lstStyle/>
          <a:p>
            <a:pPr marL="457200" indent="-457200" algn="l" rtl="0">
              <a:buFont typeface="Arial" pitchFamily="34" charset="0"/>
              <a:buChar char="•"/>
            </a:pPr>
            <a:r>
              <a:rPr lang="en-US" sz="4000" b="1" dirty="0">
                <a:latin typeface="Times New Roman" pitchFamily="18" charset="0"/>
                <a:cs typeface="Times New Roman" pitchFamily="18" charset="0"/>
              </a:rPr>
              <a:t>Chronic obstructive pulmonary disease (COPD </a:t>
            </a:r>
            <a:r>
              <a:rPr lang="en-US" sz="3200" b="1" dirty="0">
                <a:latin typeface="Times New Roman" pitchFamily="18" charset="0"/>
                <a:cs typeface="Times New Roman" pitchFamily="18" charset="0"/>
              </a:rPr>
              <a:t>is a chronic inflammatory lung disease that causes obstructed airflow of the lungs </a:t>
            </a:r>
            <a:r>
              <a:rPr lang="en-US" sz="3200" b="1" dirty="0" err="1">
                <a:latin typeface="Times New Roman" pitchFamily="18" charset="0"/>
                <a:cs typeface="Times New Roman" pitchFamily="18" charset="0"/>
              </a:rPr>
              <a:t>characterised</a:t>
            </a:r>
            <a:r>
              <a:rPr lang="en-US" sz="3200" b="1" dirty="0">
                <a:latin typeface="Times New Roman" pitchFamily="18" charset="0"/>
                <a:cs typeface="Times New Roman" pitchFamily="18" charset="0"/>
              </a:rPr>
              <a:t> by:</a:t>
            </a:r>
            <a:br>
              <a:rPr lang="en-US" sz="3200" b="1" dirty="0">
                <a:latin typeface="Times New Roman" pitchFamily="18" charset="0"/>
                <a:cs typeface="Times New Roman" pitchFamily="18" charset="0"/>
              </a:rPr>
            </a:br>
            <a:endParaRPr lang="ar-IQ" sz="3200" b="1" dirty="0">
              <a:latin typeface="Times New Roman" pitchFamily="18" charset="0"/>
              <a:cs typeface="Times New Roman" pitchFamily="18" charset="0"/>
            </a:endParaRPr>
          </a:p>
        </p:txBody>
      </p:sp>
      <p:sp>
        <p:nvSpPr>
          <p:cNvPr id="3" name="عنوان فرعي 2"/>
          <p:cNvSpPr>
            <a:spLocks noGrp="1"/>
          </p:cNvSpPr>
          <p:nvPr>
            <p:ph type="subTitle" idx="1"/>
          </p:nvPr>
        </p:nvSpPr>
        <p:spPr>
          <a:xfrm>
            <a:off x="755576" y="3140968"/>
            <a:ext cx="7632848" cy="2497832"/>
          </a:xfrm>
        </p:spPr>
        <p:txBody>
          <a:bodyPr>
            <a:noAutofit/>
          </a:bodyPr>
          <a:lstStyle/>
          <a:p>
            <a:r>
              <a:rPr lang="ar-IQ" b="1" dirty="0">
                <a:solidFill>
                  <a:schemeClr val="tx1"/>
                </a:solidFill>
                <a:latin typeface="Times New Roman" pitchFamily="18" charset="0"/>
                <a:cs typeface="Times New Roman" pitchFamily="18" charset="0"/>
              </a:rPr>
              <a:t> </a:t>
            </a:r>
            <a:r>
              <a:rPr lang="ar-IQ" b="1" dirty="0" err="1">
                <a:solidFill>
                  <a:schemeClr val="tx1"/>
                </a:solidFill>
                <a:latin typeface="Times New Roman" pitchFamily="18" charset="0"/>
                <a:cs typeface="Times New Roman" pitchFamily="18" charset="0"/>
              </a:rPr>
              <a:t>Not</a:t>
            </a:r>
            <a:r>
              <a:rPr lang="ar-IQ" b="1" dirty="0">
                <a:solidFill>
                  <a:schemeClr val="tx1"/>
                </a:solidFill>
                <a:latin typeface="Times New Roman" pitchFamily="18" charset="0"/>
                <a:cs typeface="Times New Roman" pitchFamily="18" charset="0"/>
              </a:rPr>
              <a:t> </a:t>
            </a:r>
            <a:r>
              <a:rPr lang="ar-IQ" b="1" dirty="0" err="1">
                <a:solidFill>
                  <a:schemeClr val="tx1"/>
                </a:solidFill>
                <a:latin typeface="Times New Roman" pitchFamily="18" charset="0"/>
                <a:cs typeface="Times New Roman" pitchFamily="18" charset="0"/>
              </a:rPr>
              <a:t>fully</a:t>
            </a:r>
            <a:r>
              <a:rPr lang="ar-IQ" b="1" dirty="0">
                <a:solidFill>
                  <a:schemeClr val="tx1"/>
                </a:solidFill>
                <a:latin typeface="Times New Roman" pitchFamily="18" charset="0"/>
                <a:cs typeface="Times New Roman" pitchFamily="18" charset="0"/>
              </a:rPr>
              <a:t> </a:t>
            </a:r>
            <a:r>
              <a:rPr lang="ar-IQ" b="1" dirty="0" err="1">
                <a:solidFill>
                  <a:schemeClr val="tx1"/>
                </a:solidFill>
                <a:latin typeface="Times New Roman" pitchFamily="18" charset="0"/>
                <a:cs typeface="Times New Roman" pitchFamily="18" charset="0"/>
              </a:rPr>
              <a:t>reversible</a:t>
            </a:r>
            <a:r>
              <a:rPr lang="ar-IQ" b="1" dirty="0">
                <a:solidFill>
                  <a:schemeClr val="tx1"/>
                </a:solidFill>
                <a:latin typeface="Times New Roman" pitchFamily="18" charset="0"/>
                <a:cs typeface="Times New Roman" pitchFamily="18" charset="0"/>
              </a:rPr>
              <a:t>  -</a:t>
            </a:r>
          </a:p>
          <a:p>
            <a:r>
              <a:rPr lang="en-US" b="1" dirty="0">
                <a:solidFill>
                  <a:schemeClr val="tx1"/>
                </a:solidFill>
                <a:latin typeface="Times New Roman" pitchFamily="18" charset="0"/>
                <a:cs typeface="Times New Roman" pitchFamily="18" charset="0"/>
              </a:rPr>
              <a:t>-</a:t>
            </a:r>
            <a:r>
              <a:rPr lang="ar-IQ" b="1" dirty="0" err="1">
                <a:solidFill>
                  <a:schemeClr val="tx1"/>
                </a:solidFill>
                <a:latin typeface="Times New Roman" pitchFamily="18" charset="0"/>
                <a:cs typeface="Times New Roman" pitchFamily="18" charset="0"/>
              </a:rPr>
              <a:t>Not</a:t>
            </a:r>
            <a:r>
              <a:rPr lang="ar-IQ" b="1" dirty="0">
                <a:solidFill>
                  <a:schemeClr val="tx1"/>
                </a:solidFill>
                <a:latin typeface="Times New Roman" pitchFamily="18" charset="0"/>
                <a:cs typeface="Times New Roman" pitchFamily="18" charset="0"/>
              </a:rPr>
              <a:t> </a:t>
            </a:r>
            <a:r>
              <a:rPr lang="ar-IQ" b="1" dirty="0" err="1">
                <a:solidFill>
                  <a:schemeClr val="tx1"/>
                </a:solidFill>
                <a:latin typeface="Times New Roman" pitchFamily="18" charset="0"/>
                <a:cs typeface="Times New Roman" pitchFamily="18" charset="0"/>
              </a:rPr>
              <a:t>change</a:t>
            </a:r>
            <a:r>
              <a:rPr lang="ar-IQ" b="1" dirty="0">
                <a:solidFill>
                  <a:schemeClr val="tx1"/>
                </a:solidFill>
                <a:latin typeface="Times New Roman" pitchFamily="18" charset="0"/>
                <a:cs typeface="Times New Roman" pitchFamily="18" charset="0"/>
              </a:rPr>
              <a:t> </a:t>
            </a:r>
            <a:r>
              <a:rPr lang="ar-IQ" b="1" dirty="0" err="1">
                <a:solidFill>
                  <a:schemeClr val="tx1"/>
                </a:solidFill>
                <a:latin typeface="Times New Roman" pitchFamily="18" charset="0"/>
                <a:cs typeface="Times New Roman" pitchFamily="18" charset="0"/>
              </a:rPr>
              <a:t>markedly</a:t>
            </a:r>
            <a:r>
              <a:rPr lang="ar-IQ" b="1" dirty="0">
                <a:solidFill>
                  <a:schemeClr val="tx1"/>
                </a:solidFill>
                <a:latin typeface="Times New Roman" pitchFamily="18" charset="0"/>
                <a:cs typeface="Times New Roman" pitchFamily="18" charset="0"/>
              </a:rPr>
              <a:t> </a:t>
            </a:r>
            <a:r>
              <a:rPr lang="ar-IQ" b="1" dirty="0" err="1">
                <a:solidFill>
                  <a:schemeClr val="tx1"/>
                </a:solidFill>
                <a:latin typeface="Times New Roman" pitchFamily="18" charset="0"/>
                <a:cs typeface="Times New Roman" pitchFamily="18" charset="0"/>
              </a:rPr>
              <a:t>over</a:t>
            </a:r>
            <a:r>
              <a:rPr lang="ar-IQ" b="1" dirty="0">
                <a:solidFill>
                  <a:schemeClr val="tx1"/>
                </a:solidFill>
                <a:latin typeface="Times New Roman" pitchFamily="18" charset="0"/>
                <a:cs typeface="Times New Roman" pitchFamily="18" charset="0"/>
              </a:rPr>
              <a:t> </a:t>
            </a:r>
            <a:r>
              <a:rPr lang="ar-IQ" b="1" dirty="0" err="1">
                <a:solidFill>
                  <a:schemeClr val="tx1"/>
                </a:solidFill>
                <a:latin typeface="Times New Roman" pitchFamily="18" charset="0"/>
                <a:cs typeface="Times New Roman" pitchFamily="18" charset="0"/>
              </a:rPr>
              <a:t>several</a:t>
            </a:r>
            <a:r>
              <a:rPr lang="ar-IQ" b="1" dirty="0">
                <a:solidFill>
                  <a:schemeClr val="tx1"/>
                </a:solidFill>
                <a:latin typeface="Times New Roman" pitchFamily="18" charset="0"/>
                <a:cs typeface="Times New Roman" pitchFamily="18" charset="0"/>
              </a:rPr>
              <a:t> </a:t>
            </a:r>
            <a:r>
              <a:rPr lang="ar-IQ" b="1" dirty="0" err="1">
                <a:solidFill>
                  <a:schemeClr val="tx1"/>
                </a:solidFill>
                <a:latin typeface="Times New Roman" pitchFamily="18" charset="0"/>
                <a:cs typeface="Times New Roman" pitchFamily="18" charset="0"/>
              </a:rPr>
              <a:t>months</a:t>
            </a:r>
            <a:endParaRPr lang="ar-IQ"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01423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5"/>
            <a:ext cx="8062664" cy="2160239"/>
          </a:xfrm>
        </p:spPr>
        <p:txBody>
          <a:bodyPr>
            <a:normAutofit/>
          </a:bodyPr>
          <a:lstStyle/>
          <a:p>
            <a:r>
              <a:rPr lang="en-US" sz="3600" b="1" dirty="0">
                <a:latin typeface="Times New Roman" pitchFamily="18" charset="0"/>
                <a:cs typeface="Times New Roman" pitchFamily="18" charset="0"/>
              </a:rPr>
              <a:t>Emphysema and chronic bronchitis are the two most common conditions that contribute to COPD. </a:t>
            </a:r>
            <a:endParaRPr lang="ar-IQ" sz="3600" b="1" dirty="0">
              <a:latin typeface="Times New Roman" pitchFamily="18" charset="0"/>
              <a:cs typeface="Times New Roman" pitchFamily="18" charset="0"/>
            </a:endParaRPr>
          </a:p>
        </p:txBody>
      </p:sp>
      <p:sp>
        <p:nvSpPr>
          <p:cNvPr id="3" name="عنوان فرعي 2"/>
          <p:cNvSpPr>
            <a:spLocks noGrp="1"/>
          </p:cNvSpPr>
          <p:nvPr>
            <p:ph type="subTitle" idx="1"/>
          </p:nvPr>
        </p:nvSpPr>
        <p:spPr/>
        <p:txBody>
          <a:bodyPr/>
          <a:lstStyle/>
          <a:p>
            <a:endParaRPr lang="ar-IQ" dirty="0"/>
          </a:p>
        </p:txBody>
      </p:sp>
      <p:pic>
        <p:nvPicPr>
          <p:cNvPr id="4" name="صورة 3" descr="ÙØªÙØ¬Ø© Ø¨Ø­Ø« Ø§ÙØµÙØ± Ø¹Ù âªtypes and cause and treatment of COPDâ¬â"/>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780928"/>
            <a:ext cx="6696743" cy="3384376"/>
          </a:xfrm>
          <a:prstGeom prst="rect">
            <a:avLst/>
          </a:prstGeom>
          <a:noFill/>
          <a:ln>
            <a:noFill/>
          </a:ln>
        </p:spPr>
      </p:pic>
    </p:spTree>
    <p:extLst>
      <p:ext uri="{BB962C8B-B14F-4D97-AF65-F5344CB8AC3E}">
        <p14:creationId xmlns:p14="http://schemas.microsoft.com/office/powerpoint/2010/main" val="4173992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5" y="260648"/>
            <a:ext cx="8064894" cy="2736303"/>
          </a:xfrm>
        </p:spPr>
        <p:txBody>
          <a:bodyPr>
            <a:normAutofit fontScale="90000"/>
          </a:bodyPr>
          <a:lstStyle/>
          <a:p>
            <a:br>
              <a:rPr lang="en-US" dirty="0"/>
            </a:br>
            <a:r>
              <a:rPr lang="en-US" b="1" dirty="0">
                <a:latin typeface="Times New Roman" pitchFamily="18" charset="0"/>
                <a:cs typeface="Times New Roman" pitchFamily="18" charset="0"/>
              </a:rPr>
              <a:t>Emphysema:</a:t>
            </a:r>
            <a:r>
              <a:rPr lang="en-US" sz="3600" b="1" dirty="0">
                <a:latin typeface="Times New Roman" pitchFamily="18" charset="0"/>
                <a:cs typeface="Times New Roman" pitchFamily="18" charset="0"/>
              </a:rPr>
              <a:t> damages the inner walls of the lungs' air sacs (alveoli), causing them to be rupture. This creates one larger air space instead of many small ones and reduces the surface area available for gas exchange</a:t>
            </a:r>
          </a:p>
        </p:txBody>
      </p:sp>
      <p:sp>
        <p:nvSpPr>
          <p:cNvPr id="3" name="عنوان فرعي 2"/>
          <p:cNvSpPr>
            <a:spLocks noGrp="1"/>
          </p:cNvSpPr>
          <p:nvPr>
            <p:ph type="subTitle" idx="1"/>
          </p:nvPr>
        </p:nvSpPr>
        <p:spPr/>
        <p:txBody>
          <a:bodyPr/>
          <a:lstStyle/>
          <a:p>
            <a:endParaRPr lang="ar-IQ" dirty="0"/>
          </a:p>
        </p:txBody>
      </p:sp>
      <p:pic>
        <p:nvPicPr>
          <p:cNvPr id="4" name="صورة 3" descr="Normal lung tissue and lung tissue damaged by emphysema"/>
          <p:cNvPicPr/>
          <p:nvPr/>
        </p:nvPicPr>
        <p:blipFill>
          <a:blip r:embed="rId2">
            <a:extLst>
              <a:ext uri="{28A0092B-C50C-407E-A947-70E740481C1C}">
                <a14:useLocalDpi xmlns:a14="http://schemas.microsoft.com/office/drawing/2010/main" val="0"/>
              </a:ext>
            </a:extLst>
          </a:blip>
          <a:srcRect/>
          <a:stretch>
            <a:fillRect/>
          </a:stretch>
        </p:blipFill>
        <p:spPr bwMode="auto">
          <a:xfrm>
            <a:off x="1187624" y="3429000"/>
            <a:ext cx="6912768" cy="3240360"/>
          </a:xfrm>
          <a:prstGeom prst="rect">
            <a:avLst/>
          </a:prstGeom>
          <a:noFill/>
          <a:ln>
            <a:noFill/>
          </a:ln>
        </p:spPr>
      </p:pic>
    </p:spTree>
    <p:extLst>
      <p:ext uri="{BB962C8B-B14F-4D97-AF65-F5344CB8AC3E}">
        <p14:creationId xmlns:p14="http://schemas.microsoft.com/office/powerpoint/2010/main" val="1973223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332656"/>
            <a:ext cx="8640960" cy="2592289"/>
          </a:xfrm>
        </p:spPr>
        <p:txBody>
          <a:bodyPr>
            <a:normAutofit fontScale="90000"/>
          </a:bodyPr>
          <a:lstStyle/>
          <a:p>
            <a:pPr algn="l" rtl="0">
              <a:lnSpc>
                <a:spcPct val="115000"/>
              </a:lnSpc>
              <a:spcAft>
                <a:spcPts val="600"/>
              </a:spcAft>
            </a:pPr>
            <a:br>
              <a:rPr lang="en-US" sz="4000" dirty="0">
                <a:ea typeface="Calibri"/>
                <a:cs typeface="Arial"/>
              </a:rPr>
            </a:br>
            <a:r>
              <a:rPr lang="en-US" b="1" dirty="0">
                <a:solidFill>
                  <a:srgbClr val="111111"/>
                </a:solidFill>
                <a:latin typeface="Times New Roman" pitchFamily="18" charset="0"/>
                <a:ea typeface="Times New Roman"/>
                <a:cs typeface="Times New Roman" pitchFamily="18" charset="0"/>
              </a:rPr>
              <a:t>Bronchitis</a:t>
            </a:r>
            <a:r>
              <a:rPr lang="en-US" sz="3600" b="1" dirty="0">
                <a:solidFill>
                  <a:srgbClr val="111111"/>
                </a:solidFill>
                <a:latin typeface="Times New Roman" pitchFamily="18" charset="0"/>
                <a:ea typeface="Times New Roman"/>
                <a:cs typeface="Times New Roman" pitchFamily="18" charset="0"/>
              </a:rPr>
              <a:t> :is an inflammation of the lining of  bronchial tubes, which carry air to and from lungs. People who have bronchitis often cough up thickened mucus, which can be discolored.</a:t>
            </a:r>
            <a:endParaRPr lang="en-US" sz="3600" b="1" dirty="0">
              <a:latin typeface="Times New Roman" pitchFamily="18" charset="0"/>
              <a:ea typeface="Calibri"/>
              <a:cs typeface="Times New Roman" pitchFamily="18" charset="0"/>
            </a:endParaRPr>
          </a:p>
        </p:txBody>
      </p:sp>
      <p:sp>
        <p:nvSpPr>
          <p:cNvPr id="3" name="عنوان فرعي 2"/>
          <p:cNvSpPr>
            <a:spLocks noGrp="1"/>
          </p:cNvSpPr>
          <p:nvPr>
            <p:ph type="subTitle" idx="1"/>
          </p:nvPr>
        </p:nvSpPr>
        <p:spPr/>
        <p:txBody>
          <a:bodyPr/>
          <a:lstStyle/>
          <a:p>
            <a:pPr marL="514350" indent="-514350">
              <a:buFont typeface="+mj-lt"/>
              <a:buAutoNum type="arabicPeriod"/>
            </a:pPr>
            <a:endParaRPr lang="ar-IQ" dirty="0"/>
          </a:p>
        </p:txBody>
      </p:sp>
      <p:pic>
        <p:nvPicPr>
          <p:cNvPr id="4" name="صورة 3" descr="Illustration of bronchitis"/>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284984"/>
            <a:ext cx="6264696" cy="3384376"/>
          </a:xfrm>
          <a:prstGeom prst="rect">
            <a:avLst/>
          </a:prstGeom>
          <a:noFill/>
          <a:ln>
            <a:noFill/>
          </a:ln>
        </p:spPr>
      </p:pic>
    </p:spTree>
    <p:extLst>
      <p:ext uri="{BB962C8B-B14F-4D97-AF65-F5344CB8AC3E}">
        <p14:creationId xmlns:p14="http://schemas.microsoft.com/office/powerpoint/2010/main" val="3403140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0"/>
            <a:ext cx="7630616" cy="2016224"/>
          </a:xfrm>
        </p:spPr>
        <p:txBody>
          <a:bodyPr>
            <a:noAutofit/>
          </a:bodyPr>
          <a:lstStyle/>
          <a:p>
            <a:pPr algn="just" rtl="0">
              <a:lnSpc>
                <a:spcPct val="115000"/>
              </a:lnSpc>
              <a:spcAft>
                <a:spcPts val="1800"/>
              </a:spcAft>
            </a:pPr>
            <a:r>
              <a:rPr lang="en-US" sz="4000" b="1" dirty="0">
                <a:solidFill>
                  <a:srgbClr val="111111"/>
                </a:solidFill>
                <a:latin typeface="Times New Roman" pitchFamily="18" charset="0"/>
                <a:ea typeface="Times New Roman"/>
                <a:cs typeface="Times New Roman" pitchFamily="18" charset="0"/>
              </a:rPr>
              <a:t>Causes</a:t>
            </a:r>
            <a:br>
              <a:rPr lang="en-US" sz="3200" dirty="0">
                <a:ea typeface="Calibri"/>
                <a:cs typeface="Arial"/>
              </a:rPr>
            </a:br>
            <a:r>
              <a:rPr lang="en-US" sz="3200" b="1" dirty="0">
                <a:solidFill>
                  <a:srgbClr val="111111"/>
                </a:solidFill>
                <a:latin typeface="Times New Roman" pitchFamily="18" charset="0"/>
                <a:ea typeface="Times New Roman"/>
                <a:cs typeface="Times New Roman" pitchFamily="18" charset="0"/>
              </a:rPr>
              <a:t>The main cause of COPD in developed countries is long-term tobacco smoking. </a:t>
            </a:r>
            <a:endParaRPr lang="en-US" sz="3200" b="1" dirty="0">
              <a:latin typeface="Times New Roman" pitchFamily="18" charset="0"/>
              <a:ea typeface="Calibri"/>
              <a:cs typeface="Times New Roman" pitchFamily="18" charset="0"/>
            </a:endParaRPr>
          </a:p>
        </p:txBody>
      </p:sp>
      <p:sp>
        <p:nvSpPr>
          <p:cNvPr id="3" name="عنوان فرعي 2"/>
          <p:cNvSpPr>
            <a:spLocks noGrp="1"/>
          </p:cNvSpPr>
          <p:nvPr>
            <p:ph type="subTitle" idx="1"/>
          </p:nvPr>
        </p:nvSpPr>
        <p:spPr>
          <a:xfrm>
            <a:off x="1371600" y="5157192"/>
            <a:ext cx="6152728" cy="481608"/>
          </a:xfrm>
        </p:spPr>
        <p:txBody>
          <a:bodyPr>
            <a:normAutofit fontScale="92500" lnSpcReduction="20000"/>
          </a:bodyPr>
          <a:lstStyle/>
          <a:p>
            <a:endParaRPr lang="ar-IQ" dirty="0"/>
          </a:p>
        </p:txBody>
      </p:sp>
      <p:pic>
        <p:nvPicPr>
          <p:cNvPr id="5" name="صورة 4" descr="COPD Mortality Worldwide &#10; "/>
          <p:cNvPicPr/>
          <p:nvPr/>
        </p:nvPicPr>
        <p:blipFill>
          <a:blip r:embed="rId3">
            <a:extLst>
              <a:ext uri="{28A0092B-C50C-407E-A947-70E740481C1C}">
                <a14:useLocalDpi xmlns:a14="http://schemas.microsoft.com/office/drawing/2010/main" val="0"/>
              </a:ext>
            </a:extLst>
          </a:blip>
          <a:srcRect/>
          <a:stretch>
            <a:fillRect/>
          </a:stretch>
        </p:blipFill>
        <p:spPr bwMode="auto">
          <a:xfrm>
            <a:off x="611560" y="2420888"/>
            <a:ext cx="7806186" cy="3528392"/>
          </a:xfrm>
          <a:prstGeom prst="rect">
            <a:avLst/>
          </a:prstGeom>
          <a:noFill/>
          <a:ln>
            <a:noFill/>
          </a:ln>
        </p:spPr>
      </p:pic>
    </p:spTree>
    <p:extLst>
      <p:ext uri="{BB962C8B-B14F-4D97-AF65-F5344CB8AC3E}">
        <p14:creationId xmlns:p14="http://schemas.microsoft.com/office/powerpoint/2010/main" val="884297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5"/>
            <a:ext cx="7774632" cy="1224135"/>
          </a:xfrm>
        </p:spPr>
        <p:txBody>
          <a:bodyPr>
            <a:noAutofit/>
          </a:bodyPr>
          <a:lstStyle/>
          <a:p>
            <a:pPr algn="l" rtl="0">
              <a:lnSpc>
                <a:spcPct val="115000"/>
              </a:lnSpc>
              <a:spcAft>
                <a:spcPts val="1800"/>
              </a:spcAft>
            </a:pPr>
            <a:r>
              <a:rPr lang="en-US" sz="3600" b="1" dirty="0">
                <a:solidFill>
                  <a:srgbClr val="111111"/>
                </a:solidFill>
                <a:latin typeface="Times New Roman" pitchFamily="18" charset="0"/>
                <a:ea typeface="Times New Roman"/>
                <a:cs typeface="Times New Roman" pitchFamily="18" charset="0"/>
              </a:rPr>
              <a:t>Risk factors</a:t>
            </a:r>
            <a:br>
              <a:rPr lang="en-US" sz="3600" b="1" dirty="0">
                <a:latin typeface="Times New Roman" pitchFamily="18" charset="0"/>
                <a:ea typeface="Calibri"/>
                <a:cs typeface="Times New Roman" pitchFamily="18" charset="0"/>
              </a:rPr>
            </a:br>
            <a:endParaRPr lang="ar-IQ" sz="3600" b="1" dirty="0">
              <a:latin typeface="Times New Roman" pitchFamily="18" charset="0"/>
              <a:cs typeface="Times New Roman" pitchFamily="18" charset="0"/>
            </a:endParaRPr>
          </a:p>
        </p:txBody>
      </p:sp>
      <p:sp>
        <p:nvSpPr>
          <p:cNvPr id="3" name="عنوان فرعي 2"/>
          <p:cNvSpPr>
            <a:spLocks noGrp="1"/>
          </p:cNvSpPr>
          <p:nvPr>
            <p:ph type="subTitle" idx="1"/>
          </p:nvPr>
        </p:nvSpPr>
        <p:spPr>
          <a:xfrm>
            <a:off x="395536" y="1700808"/>
            <a:ext cx="8208912" cy="3937992"/>
          </a:xfrm>
        </p:spPr>
        <p:txBody>
          <a:bodyPr>
            <a:normAutofit fontScale="77500" lnSpcReduction="20000"/>
          </a:bodyPr>
          <a:lstStyle/>
          <a:p>
            <a:pPr marL="457200" indent="-457200" algn="l" rtl="0">
              <a:buFont typeface="Wingdings" pitchFamily="2" charset="2"/>
              <a:buChar char="Ø"/>
            </a:pPr>
            <a:r>
              <a:rPr lang="en-US" b="1" dirty="0">
                <a:solidFill>
                  <a:srgbClr val="111111"/>
                </a:solidFill>
                <a:latin typeface="Times New Roman" pitchFamily="18" charset="0"/>
                <a:ea typeface="Times New Roman"/>
                <a:cs typeface="Times New Roman" pitchFamily="18" charset="0"/>
              </a:rPr>
              <a:t>Exposure to tobacco smoke</a:t>
            </a:r>
          </a:p>
          <a:p>
            <a:pPr marL="457200" indent="-457200" algn="l" rtl="0">
              <a:buFont typeface="Wingdings" pitchFamily="2" charset="2"/>
              <a:buChar char="Ø"/>
            </a:pPr>
            <a:r>
              <a:rPr lang="en-US" b="1" dirty="0">
                <a:solidFill>
                  <a:srgbClr val="111111"/>
                </a:solidFill>
                <a:latin typeface="Times New Roman" pitchFamily="18" charset="0"/>
                <a:ea typeface="Times New Roman"/>
                <a:cs typeface="Times New Roman" pitchFamily="18" charset="0"/>
              </a:rPr>
              <a:t> Exposure to dusts and chemicals</a:t>
            </a:r>
          </a:p>
          <a:p>
            <a:pPr marL="1371600" lvl="2" indent="-457200" rtl="0">
              <a:buFont typeface="Wingdings" pitchFamily="2" charset="2"/>
              <a:buChar char="Ø"/>
            </a:pPr>
            <a:endParaRPr lang="ar-IQ" b="1" dirty="0">
              <a:solidFill>
                <a:srgbClr val="111111"/>
              </a:solidFill>
              <a:latin typeface="Times New Roman" pitchFamily="18" charset="0"/>
              <a:ea typeface="Times New Roman"/>
              <a:cs typeface="Times New Roman" pitchFamily="18" charset="0"/>
            </a:endParaRPr>
          </a:p>
          <a:p>
            <a:pPr marL="457200" indent="-457200" algn="l" rtl="0">
              <a:buFont typeface="Wingdings" pitchFamily="2" charset="2"/>
              <a:buChar char="Ø"/>
            </a:pPr>
            <a:r>
              <a:rPr lang="en-US" b="1" dirty="0">
                <a:solidFill>
                  <a:srgbClr val="111111"/>
                </a:solidFill>
                <a:latin typeface="Times New Roman" pitchFamily="18" charset="0"/>
                <a:ea typeface="Times New Roman"/>
                <a:cs typeface="Times New Roman" pitchFamily="18" charset="0"/>
              </a:rPr>
              <a:t>Exposure to fumes from burning fuel</a:t>
            </a:r>
          </a:p>
          <a:p>
            <a:pPr marL="457200" indent="-457200" algn="l" rtl="0">
              <a:buFont typeface="Wingdings" pitchFamily="2" charset="2"/>
              <a:buChar char="Ø"/>
            </a:pPr>
            <a:r>
              <a:rPr lang="en-US" b="1" dirty="0">
                <a:solidFill>
                  <a:srgbClr val="111111"/>
                </a:solidFill>
                <a:latin typeface="Times New Roman" pitchFamily="18" charset="0"/>
                <a:ea typeface="Times New Roman"/>
                <a:cs typeface="Times New Roman" pitchFamily="18" charset="0"/>
              </a:rPr>
              <a:t>People with asthma who smoke</a:t>
            </a:r>
          </a:p>
          <a:p>
            <a:pPr marL="457200" indent="-457200" algn="l" rtl="0">
              <a:buFont typeface="Wingdings" pitchFamily="2" charset="2"/>
              <a:buChar char="Ø"/>
            </a:pPr>
            <a:r>
              <a:rPr lang="en-US" b="1" dirty="0">
                <a:solidFill>
                  <a:schemeClr val="tx1"/>
                </a:solidFill>
                <a:latin typeface="Times New Roman" pitchFamily="18" charset="0"/>
                <a:cs typeface="Times New Roman" pitchFamily="18" charset="0"/>
              </a:rPr>
              <a:t>Age, COPD develops slowly over years, so most people are at least 40 years old when symptoms begin</a:t>
            </a:r>
          </a:p>
          <a:p>
            <a:pPr marL="457200" indent="-457200" algn="l" rtl="0">
              <a:buFont typeface="Wingdings" pitchFamily="2" charset="2"/>
              <a:buChar char="Ø"/>
            </a:pPr>
            <a:r>
              <a:rPr lang="en-US" b="1" dirty="0">
                <a:solidFill>
                  <a:schemeClr val="tx1"/>
                </a:solidFill>
                <a:latin typeface="Times New Roman" pitchFamily="18" charset="0"/>
                <a:cs typeface="Times New Roman" pitchFamily="18" charset="0"/>
              </a:rPr>
              <a:t>Genetics,  The uncommon genetic disorder alpha-1-antitrypsin deficiency is the cause of some cases of COPD</a:t>
            </a:r>
          </a:p>
          <a:p>
            <a:pPr marL="457200" indent="-457200" algn="l" rtl="0">
              <a:buFont typeface="Wingdings" pitchFamily="2" charset="2"/>
              <a:buChar char="Ø"/>
            </a:pPr>
            <a:endParaRPr lang="en-US" b="1" dirty="0">
              <a:solidFill>
                <a:schemeClr val="tx1"/>
              </a:solidFill>
              <a:latin typeface="Times New Roman" pitchFamily="18" charset="0"/>
              <a:cs typeface="Times New Roman" pitchFamily="18" charset="0"/>
            </a:endParaRPr>
          </a:p>
          <a:p>
            <a:pPr marL="457200" indent="-457200" algn="l" rtl="0">
              <a:buFont typeface="Wingdings" pitchFamily="2" charset="2"/>
              <a:buChar char="Ø"/>
            </a:pPr>
            <a:endParaRPr lang="ar-IQ"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59227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332657"/>
            <a:ext cx="7704856" cy="1584176"/>
          </a:xfrm>
        </p:spPr>
        <p:txBody>
          <a:bodyPr/>
          <a:lstStyle/>
          <a:p>
            <a:r>
              <a:rPr lang="en-US" b="1" dirty="0">
                <a:latin typeface="Times New Roman" pitchFamily="18" charset="0"/>
                <a:cs typeface="Times New Roman" pitchFamily="18" charset="0"/>
              </a:rPr>
              <a:t>Signs &amp; symptoms </a:t>
            </a:r>
            <a:endParaRPr lang="ar-IQ" b="1" dirty="0">
              <a:latin typeface="Times New Roman" pitchFamily="18" charset="0"/>
              <a:cs typeface="Times New Roman" pitchFamily="18" charset="0"/>
            </a:endParaRPr>
          </a:p>
        </p:txBody>
      </p:sp>
      <p:sp>
        <p:nvSpPr>
          <p:cNvPr id="3" name="عنوان فرعي 2"/>
          <p:cNvSpPr>
            <a:spLocks noGrp="1"/>
          </p:cNvSpPr>
          <p:nvPr>
            <p:ph type="subTitle" idx="1"/>
          </p:nvPr>
        </p:nvSpPr>
        <p:spPr/>
        <p:txBody>
          <a:bodyPr/>
          <a:lstStyle/>
          <a:p>
            <a:endParaRPr lang="ar-IQ" dirty="0"/>
          </a:p>
        </p:txBody>
      </p:sp>
      <p:pic>
        <p:nvPicPr>
          <p:cNvPr id="4" name="صورة 3" descr="ÙØªÙØ¬Ø© Ø¨Ø­Ø« Ø§ÙØµÙØ± Ø¹Ù âªtypes and cause and treatment of COPDâ¬â"/>
          <p:cNvPicPr/>
          <p:nvPr/>
        </p:nvPicPr>
        <p:blipFill>
          <a:blip r:embed="rId2">
            <a:extLst>
              <a:ext uri="{28A0092B-C50C-407E-A947-70E740481C1C}">
                <a14:useLocalDpi xmlns:a14="http://schemas.microsoft.com/office/drawing/2010/main" val="0"/>
              </a:ext>
            </a:extLst>
          </a:blip>
          <a:srcRect/>
          <a:stretch>
            <a:fillRect/>
          </a:stretch>
        </p:blipFill>
        <p:spPr bwMode="auto">
          <a:xfrm>
            <a:off x="467544" y="1972944"/>
            <a:ext cx="7920879" cy="4480391"/>
          </a:xfrm>
          <a:prstGeom prst="rect">
            <a:avLst/>
          </a:prstGeom>
          <a:noFill/>
          <a:ln>
            <a:noFill/>
          </a:ln>
        </p:spPr>
      </p:pic>
    </p:spTree>
    <p:extLst>
      <p:ext uri="{BB962C8B-B14F-4D97-AF65-F5344CB8AC3E}">
        <p14:creationId xmlns:p14="http://schemas.microsoft.com/office/powerpoint/2010/main" val="82042999"/>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293</Words>
  <Application>Microsoft Office PowerPoint</Application>
  <PresentationFormat>عرض على الشاشة (4:3)</PresentationFormat>
  <Paragraphs>36</Paragraphs>
  <Slides>14</Slides>
  <Notes>1</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سمة Office</vt:lpstr>
      <vt:lpstr>عرض تقديمي في PowerPoint</vt:lpstr>
      <vt:lpstr>Outline</vt:lpstr>
      <vt:lpstr>Chronic obstructive pulmonary disease (COPD is a chronic inflammatory lung disease that causes obstructed airflow of the lungs characterised by: </vt:lpstr>
      <vt:lpstr>Emphysema and chronic bronchitis are the two most common conditions that contribute to COPD. </vt:lpstr>
      <vt:lpstr> Emphysema: damages the inner walls of the lungs' air sacs (alveoli), causing them to be rupture. This creates one larger air space instead of many small ones and reduces the surface area available for gas exchange</vt:lpstr>
      <vt:lpstr> Bronchitis :is an inflammation of the lining of  bronchial tubes, which carry air to and from lungs. People who have bronchitis often cough up thickened mucus, which can be discolored.</vt:lpstr>
      <vt:lpstr>Causes The main cause of COPD in developed countries is long-term tobacco smoking. </vt:lpstr>
      <vt:lpstr>Risk factors </vt:lpstr>
      <vt:lpstr>Signs &amp; symptoms </vt:lpstr>
      <vt:lpstr>عرض تقديمي في PowerPoint</vt:lpstr>
      <vt:lpstr>Prevention</vt:lpstr>
      <vt:lpstr>عرض تقديمي في PowerPoint</vt:lpstr>
      <vt:lpstr>Treatment</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alnaseem</dc:creator>
  <cp:lastModifiedBy>مستخدم غير معروف</cp:lastModifiedBy>
  <cp:revision>27</cp:revision>
  <dcterms:created xsi:type="dcterms:W3CDTF">2019-05-24T20:11:01Z</dcterms:created>
  <dcterms:modified xsi:type="dcterms:W3CDTF">2021-08-23T14:13:33Z</dcterms:modified>
</cp:coreProperties>
</file>