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298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dirty="0">
                <a:solidFill>
                  <a:srgbClr val="7030A0"/>
                </a:solidFill>
                <a:cs typeface="+mj-cs"/>
              </a:rPr>
              <a:t>Introduction:- </a:t>
            </a:r>
          </a:p>
          <a:p>
            <a:pPr algn="l" rtl="0"/>
            <a:r>
              <a:rPr lang="en-US" dirty="0">
                <a:cs typeface="+mj-cs"/>
              </a:rPr>
              <a:t>Anemia is Greek word- with out blood.</a:t>
            </a:r>
          </a:p>
          <a:p>
            <a:pPr algn="l" rtl="0"/>
            <a:r>
              <a:rPr lang="en-US" dirty="0">
                <a:cs typeface="+mj-cs"/>
              </a:rPr>
              <a:t>Anemia is a general term for most common blood disorder in the world.</a:t>
            </a:r>
          </a:p>
          <a:p>
            <a:pPr algn="l" rtl="0"/>
            <a:r>
              <a:rPr lang="en-US" dirty="0">
                <a:cs typeface="+mj-cs"/>
              </a:rPr>
              <a:t>Anemia is a symptoms of a wide variety of mild to serious diseases, disorder and conditions.</a:t>
            </a:r>
          </a:p>
          <a:p>
            <a:pPr algn="l" rtl="0"/>
            <a:r>
              <a:rPr lang="en-US" dirty="0">
                <a:cs typeface="+mj-cs"/>
              </a:rPr>
              <a:t>Anemia is defined as:-</a:t>
            </a: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 - A reduction below normal in the volume of </a:t>
            </a:r>
            <a:r>
              <a:rPr lang="en-US" dirty="0">
                <a:solidFill>
                  <a:srgbClr val="FF0000"/>
                </a:solidFill>
                <a:cs typeface="+mj-cs"/>
              </a:rPr>
              <a:t>packed red cells  (PCV) </a:t>
            </a:r>
            <a:r>
              <a:rPr lang="en-US" dirty="0">
                <a:cs typeface="+mj-cs"/>
              </a:rPr>
              <a:t>as measured by </a:t>
            </a:r>
            <a:r>
              <a:rPr lang="en-US">
                <a:cs typeface="+mj-cs"/>
              </a:rPr>
              <a:t>the hematocrit.</a:t>
            </a:r>
            <a:endParaRPr lang="en-US" dirty="0">
              <a:cs typeface="+mj-cs"/>
            </a:endParaRPr>
          </a:p>
          <a:p>
            <a:pPr algn="l" rtl="0">
              <a:buFontTx/>
              <a:buChar char="-"/>
            </a:pPr>
            <a:r>
              <a:rPr lang="en-US" dirty="0">
                <a:cs typeface="+mj-cs"/>
              </a:rPr>
              <a:t> A reduction in the </a:t>
            </a:r>
            <a:r>
              <a:rPr lang="en-US" dirty="0">
                <a:solidFill>
                  <a:srgbClr val="FF0000"/>
                </a:solidFill>
                <a:cs typeface="+mj-cs"/>
              </a:rPr>
              <a:t>hemoglobin concentration </a:t>
            </a:r>
            <a:r>
              <a:rPr lang="en-US" dirty="0">
                <a:cs typeface="+mj-cs"/>
              </a:rPr>
              <a:t>of the blood.</a:t>
            </a:r>
          </a:p>
          <a:p>
            <a:pPr algn="l" rtl="0">
              <a:buFontTx/>
              <a:buChar char="-"/>
            </a:pPr>
            <a:r>
              <a:rPr lang="en-US" dirty="0">
                <a:cs typeface="+mj-cs"/>
              </a:rPr>
              <a:t>Or a deficiency of </a:t>
            </a:r>
            <a:r>
              <a:rPr lang="en-US" dirty="0">
                <a:solidFill>
                  <a:srgbClr val="FF0000"/>
                </a:solidFill>
                <a:cs typeface="+mj-cs"/>
              </a:rPr>
              <a:t>red blood cells (RBCs)</a:t>
            </a:r>
            <a:r>
              <a:rPr lang="en-US" dirty="0">
                <a:cs typeface="+mj-cs"/>
              </a:rPr>
              <a:t>  count or </a:t>
            </a:r>
            <a:r>
              <a:rPr lang="en-US" dirty="0">
                <a:solidFill>
                  <a:srgbClr val="FF0000"/>
                </a:solidFill>
                <a:cs typeface="+mj-cs"/>
              </a:rPr>
              <a:t>hemoglobin.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  <a:cs typeface="+mj-cs"/>
              </a:rPr>
              <a:t>****Hemoglobin</a:t>
            </a:r>
            <a:r>
              <a:rPr lang="en-US" dirty="0">
                <a:cs typeface="+mj-cs"/>
              </a:rPr>
              <a:t> ( the oxygen – carrying protein) has to be present to ensure adequate oxygenation of all body tissue and organs</a:t>
            </a:r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271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4338" name="Picture 2" descr="SIGNS AND SYMPTOMS OF ANEMIA&#10;SKIN AND MUCOUS MEMBRANE:&#10;• Colour of the skin and mucous membrane becomes pale.&#10;• Palene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5362" name="Picture 2" descr="CARDIOVASCULAR SYSTEM&#10;• There is an increase in heart rate (tachycardia) and cardiac&#10;output.&#10;• Heart is dilated and car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6386" name="Picture 2" descr="DIGESTION&#10;• Anorexia, nausea, vomiting, abdominal discomfort and&#10;constipation are common.&#10;• In pernicious anemia, ther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7410" name="Picture 2" descr="REPRODUCTIVE SYSTEM&#10;• In females, the menstrual cycle is disturbed.&#10;• There may be menorrhagia, oligomenorrhea or amenor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1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8434" name="Picture 2" descr="Diagno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9458" name="Picture 2" descr="Anemia as a laboratory diagnosis&#10;Men Women&#10;Hemoglobin (g/dL) 14-17.4 12.3-15.3&#10;Hematocrit (%) 42-50% 36-44%&#10;RBC Count (106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0482" name="Picture 2" descr="Symptoms of Anemia&#10;Hemoglobin/HematocritNormal or High&#10;Check other&#10;Causes of symptoms&#10;e.g. Cardiac Pulmonary Low&#10;RBC ind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1506" name="Picture 2" descr="Clinically Significant Variants&#10;• Iron deficiency anemia&#10;• Pernicious anemia or Addison’s anemia&#10;• Megaloblastic anemia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2530" name="Picture 2" descr="Iron deficiency anemia&#10;• Iron deficiency anemia is the most common type of anemia.&#10;• It develops due to inadequate avail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3554" name="Picture 2" descr="• Causes of iron deficiency anemia:&#10;i. Loss of blood&#10;ii. Decreased intake of iron&#10;iii. Poor absorption of iron from inte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LASSIFICATION OF ANEMIA&#10;• Anemia is classified by three methods:&#10;1. Morphological Classification&#10;2. Etiological Classif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5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4578" name="Picture 2" descr="Pernicious anemia or Addison’s anemia&#10;• Pernicious anemia is the anemia due to deficiency of vitamin B12. It is&#10;also cal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1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5602" name="Picture 2" descr="• Pernicious anemia is common in old age and it is more common in&#10;females than in males.&#10;• It is associated with other au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6626" name="Picture 2" descr="Megaloblastic anemia&#10;• Megaloblastic anemia is due to the deficiency of another&#10;maturation factor called folic acid. Here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7650" name="Picture 2" descr="Megaloblastic anemi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8674" name="Picture 2" descr="Sickle cell anemia&#10;• Sickle cell anemia is an inherited blood&#10;disorder, characterized by sickle shaped&#10;red blood cells.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7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29698" name="Picture 2" descr="Thalassemia&#10;• Thalassemia is an inherited disorder, characterized by&#10;abnormal hemoglobin.&#10;• It is also known as Cooley’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1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0722" name="Picture 2" descr="α-Thalassemia&#10;• α -thalassemia occurs in fetal life or infancy.&#10;• In this α-chains are less, absent or abnormal.&#10;• In ad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1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1746" name="Picture 2" descr="β-Thalassemia&#10;• More common type of thalassemia.&#10;• In β-thalassemia, β-chains are less in number, absent&#10;or abnormal 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2770" name="Picture 2" descr="Iron deficiency anaemia&#10;Determine and treat underlying caus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3794" name="Picture 2" descr="Iron therapy&#10;• The recommended daily dose for the treatment of iron&#10;deficiency in adults is in the range of 150 to 200 mg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6146" name="Picture 2" descr="MORPHOLOGICAL CLASSIFICATION&#10;• Depends upon the size and color of RBC.&#10;• Size of RBC is determined by mean corpuscular v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4818" name="Picture 2" descr="Iron therapy contd&#10;• The iron preparation used should be based on cost and effectiveness&#10;with minimal side effects. The 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5842" name="Picture 2" descr="Side effects&#10;• 10 to 20 percent of patients complain of nausea,&#10;epigastric distress and/or vomiting after taking oral ir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6866" name="Picture 2" descr="Duration of treatment&#10;• Some physicians stop when the hemoglobin level becomes&#10;normal, so that further blood loss will ca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7890" name="Picture 2" descr="Failure to respond to oral iron&#10;• Incorrect diagnosis (eg, thalassemia)&#10;• Presence of a coexisting disease interfering w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8914" name="Picture 2" descr="Parenteral Iron Therapy&#10;• Parenteral iron, given IM or IV, is used in the rare patient who&#10;is unable to tolerate even mo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39938" name="Picture 2" descr="Intramuscular iron&#10;• Mobilization of iron from intramuscular sites is slow and&#10;occasionally incomplete&#10;• As a result,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40962" name="Picture 2" descr="Iron overload&#10;• Venesection eg haemochromatosis&#10;• Iron chelators&#10;• Complex with trivalent ions (ferric ions) to form fer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41986" name="Picture 2" descr="B12 &amp; Folate deficiency&#10;• Macrocytosis, with or without anemia&#10;• Examination of the peripheral blood smear, looking&#10;speci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0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3010" name="Picture 2" descr="Sickle cell anemia&#10;• The dentist should monitor preventive dental care at routine follow-&#10;up visits.&#10;• A three-month rec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06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4" name="Picture 2" descr="Public health Scenario&#10;• A moderate degree of iron-deficiency anemia affected&#10;approximately 610 million people worldwide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4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8194" name="Picture 2" descr="Hyperchromic Hypochromic Macrocytic Microcytic&#10;MORPHOLOGICAL CLASSIFIC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5058" name="Picture 2" descr="Anemia in India&#10;• Infants, Pre-school Children, Adolescents and Women of&#10;Childbearing age, particularly Pregnant Women, 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9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9218" name="Picture 2" descr="ETIOLOGICAL CLASSIFICATION&#10;• On the basis of etiology (study of cause or origin), anemia is&#10;divided into five types:&#10;1. 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1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0242" name="Picture 2" descr="QUANTITATIVE CLASSIFICATION:&#10;• Hematocrit&#10;• Hemoglobin&#10;• Blood cell indices (MCV, MCH, MCHC).&#10;• Reticulocytes count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1"/>
            <a:ext cx="9208790" cy="6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1266" name="Picture 2" descr="Red cell indices&#10;• MCV (mean corpuscular volume)&#10;▫ The average volume of RBC&#10;PCV&#10;=  10 (fl)&#10;RBC count (m/µL)&#10;e.g. PCV= 4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2290" name="Picture 2" descr="• MCH (mean corpuscular hemoglobin)&#10;▫ The average content of Hb in average RBC.&#10;▫ It is directly proportional to the amo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36782" cy="68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3314" name="Picture 2" descr="• MCHC (mean corpuscular hemoglobin&#10;concentration)&#10;▫ Express the average concentration of hemoglobin per&#10;unit volume of R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2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47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164</Words>
  <Application>Microsoft Office PowerPoint</Application>
  <PresentationFormat>عرض على الشاشة (4:3)</PresentationFormat>
  <Paragraphs>48</Paragraphs>
  <Slides>40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Public Health</dc:title>
  <dc:creator>Dr.Salam</dc:creator>
  <cp:lastModifiedBy>مستخدم غير معروف</cp:lastModifiedBy>
  <cp:revision>124</cp:revision>
  <dcterms:created xsi:type="dcterms:W3CDTF">2018-11-23T19:20:38Z</dcterms:created>
  <dcterms:modified xsi:type="dcterms:W3CDTF">2021-08-23T12:39:50Z</dcterms:modified>
</cp:coreProperties>
</file>