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258" r:id="rId3"/>
    <p:sldId id="282" r:id="rId4"/>
    <p:sldId id="285" r:id="rId5"/>
    <p:sldId id="284" r:id="rId6"/>
    <p:sldId id="286" r:id="rId7"/>
    <p:sldId id="287" r:id="rId8"/>
    <p:sldId id="288" r:id="rId9"/>
    <p:sldId id="289" r:id="rId10"/>
    <p:sldId id="290" r:id="rId11"/>
    <p:sldId id="292" r:id="rId12"/>
    <p:sldId id="293" r:id="rId13"/>
    <p:sldId id="294" r:id="rId14"/>
    <p:sldId id="295" r:id="rId15"/>
    <p:sldId id="296" r:id="rId16"/>
    <p:sldId id="297" r:id="rId17"/>
    <p:sldId id="281" r:id="rId18"/>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85" autoAdjust="0"/>
  </p:normalViewPr>
  <p:slideViewPr>
    <p:cSldViewPr>
      <p:cViewPr varScale="1">
        <p:scale>
          <a:sx n="82" d="100"/>
          <a:sy n="82" d="100"/>
        </p:scale>
        <p:origin x="72" y="91"/>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10/14/2024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10</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11</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12</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13</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14</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15</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16</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7</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8</a:t>
            </a:fld>
            <a:endParaRPr lang="en-US"/>
          </a:p>
        </p:txBody>
      </p:sp>
    </p:spTree>
    <p:extLst>
      <p:ext uri="{BB962C8B-B14F-4D97-AF65-F5344CB8AC3E}">
        <p14:creationId xmlns:p14="http://schemas.microsoft.com/office/powerpoint/2010/main" val="2599258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9</a:t>
            </a:fld>
            <a:endParaRPr lang="en-US"/>
          </a:p>
        </p:txBody>
      </p:sp>
    </p:spTree>
    <p:extLst>
      <p:ext uri="{BB962C8B-B14F-4D97-AF65-F5344CB8AC3E}">
        <p14:creationId xmlns:p14="http://schemas.microsoft.com/office/powerpoint/2010/main" val="2599258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smtClean="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smtClean="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8"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smtClean="0">
                <a:solidFill>
                  <a:srgbClr val="000000"/>
                </a:solidFill>
              </a:rPr>
              <a:t>  </a:t>
            </a:r>
            <a:r>
              <a:rPr lang="en-US" spc="-15" dirty="0" smtClean="0">
                <a:solidFill>
                  <a:srgbClr val="000000"/>
                </a:solidFill>
              </a:rPr>
              <a:t>AL-</a:t>
            </a:r>
            <a:r>
              <a:rPr lang="en-US" spc="-15" dirty="0" err="1" smtClean="0">
                <a:solidFill>
                  <a:srgbClr val="000000"/>
                </a:solidFill>
              </a:rPr>
              <a:t>Mustaqbal</a:t>
            </a:r>
            <a:r>
              <a:rPr lang="en-US" spc="-15" dirty="0" smtClean="0">
                <a:solidFill>
                  <a:srgbClr val="000000"/>
                </a:solidFill>
              </a:rPr>
              <a:t> University</a:t>
            </a:r>
            <a:endParaRPr lang="en-US" spc="-15" dirty="0">
              <a:solidFill>
                <a:srgbClr val="000000"/>
              </a:solidFill>
            </a:endParaRPr>
          </a:p>
        </p:txBody>
      </p:sp>
      <p:sp>
        <p:nvSpPr>
          <p:cNvPr id="4" name="object 4"/>
          <p:cNvSpPr txBox="1"/>
          <p:nvPr/>
        </p:nvSpPr>
        <p:spPr>
          <a:xfrm>
            <a:off x="5638800" y="4707147"/>
            <a:ext cx="5662454" cy="1256754"/>
          </a:xfrm>
          <a:prstGeom prst="rect">
            <a:avLst/>
          </a:prstGeom>
        </p:spPr>
        <p:txBody>
          <a:bodyPr vert="horz" wrap="square" lIns="0" tIns="12700" rIns="0" bIns="0" rtlCol="0">
            <a:spAutoFit/>
          </a:bodyPr>
          <a:lstStyle/>
          <a:p>
            <a:pPr marL="12700" marR="5080" indent="5715" algn="ctr">
              <a:lnSpc>
                <a:spcPct val="100000"/>
              </a:lnSpc>
              <a:spcBef>
                <a:spcPts val="100"/>
              </a:spcBef>
            </a:pPr>
            <a:r>
              <a:rPr lang="en-US" sz="2000" spc="-15" dirty="0">
                <a:solidFill>
                  <a:prstClr val="black"/>
                </a:solidFill>
              </a:rPr>
              <a:t>By</a:t>
            </a:r>
            <a:r>
              <a:rPr lang="en-US" sz="2000"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a:t>Shahlaa</a:t>
            </a:r>
            <a:r>
              <a:rPr lang="en-US" sz="2000" b="1" spc="-20" dirty="0"/>
              <a:t> </a:t>
            </a:r>
            <a:r>
              <a:rPr lang="en-US" sz="2000" b="1" spc="-20" dirty="0" err="1"/>
              <a:t>yaseen</a:t>
            </a:r>
            <a:endParaRPr lang="ar-IQ" sz="2000" b="1" spc="-20"/>
          </a:p>
          <a:p>
            <a:pPr marL="12700" marR="5080" lvl="0" indent="5715" algn="ctr">
              <a:spcBef>
                <a:spcPts val="100"/>
              </a:spcBef>
            </a:pPr>
            <a:r>
              <a:rPr lang="en-US" sz="2000" b="1" spc="-20" smtClean="0">
                <a:solidFill>
                  <a:prstClr val="black"/>
                </a:solidFill>
              </a:rPr>
              <a:t>College </a:t>
            </a:r>
            <a:r>
              <a:rPr lang="en-US" sz="2000" b="1" spc="-20" dirty="0">
                <a:solidFill>
                  <a:prstClr val="black"/>
                </a:solidFill>
              </a:rPr>
              <a:t>of Engineering and Technology</a:t>
            </a:r>
          </a:p>
          <a:p>
            <a:pPr lvl="0" algn="ctr"/>
            <a:r>
              <a:rPr lang="en-US" sz="2000" b="1" dirty="0">
                <a:solidFill>
                  <a:prstClr val="black"/>
                </a:solidFill>
              </a:rPr>
              <a:t>Department of Medical Instrumentation Techniques Engineering</a:t>
            </a:r>
            <a:endParaRPr lang="en-US" sz="2000" dirty="0">
              <a:solidFill>
                <a:prstClr val="black"/>
              </a:solidFill>
            </a:endParaRPr>
          </a:p>
        </p:txBody>
      </p:sp>
      <p:sp>
        <p:nvSpPr>
          <p:cNvPr id="6" name="object 6"/>
          <p:cNvSpPr txBox="1"/>
          <p:nvPr/>
        </p:nvSpPr>
        <p:spPr>
          <a:xfrm>
            <a:off x="5486400" y="1849861"/>
            <a:ext cx="6095999" cy="2255105"/>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a:t>
            </a:r>
            <a:r>
              <a:rPr lang="en-US" sz="2800" b="1" spc="-5" dirty="0" smtClean="0">
                <a:solidFill>
                  <a:prstClr val="black"/>
                </a:solidFill>
                <a:cs typeface="Calibri"/>
              </a:rPr>
              <a:t>2</a:t>
            </a:r>
            <a:endParaRPr lang="en-US" sz="2800" b="1" spc="-5" dirty="0">
              <a:solidFill>
                <a:prstClr val="black"/>
              </a:solidFill>
              <a:cs typeface="Calibri"/>
            </a:endParaRPr>
          </a:p>
          <a:p>
            <a:pPr marL="1347470" marR="5080" lvl="0" indent="-1335405" algn="ctr">
              <a:lnSpc>
                <a:spcPct val="150000"/>
              </a:lnSpc>
              <a:spcBef>
                <a:spcPts val="105"/>
              </a:spcBef>
            </a:pPr>
            <a:r>
              <a:rPr lang="en-US" sz="2800" b="1" spc="-5" dirty="0">
                <a:solidFill>
                  <a:prstClr val="black"/>
                </a:solidFill>
                <a:cs typeface="Calibri"/>
              </a:rPr>
              <a:t>Home Tab – Styling your Presentation</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smtClean="0"/>
              <a:t>Department of Medical Instrumentation Techniques Engineering</a:t>
            </a:r>
            <a:endParaRPr lang="en-US" spc="-10" dirty="0"/>
          </a:p>
        </p:txBody>
      </p:sp>
      <p:pic>
        <p:nvPicPr>
          <p:cNvPr id="2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4"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5"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048" r="1617"/>
          <a:stretch/>
        </p:blipFill>
        <p:spPr bwMode="auto">
          <a:xfrm>
            <a:off x="9870358" y="3124200"/>
            <a:ext cx="1971793" cy="2032350"/>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10</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Font Group</a:t>
            </a:r>
            <a:endParaRPr sz="4000" dirty="0">
              <a:latin typeface="Times New Roman" pitchFamily="18" charset="0"/>
              <a:cs typeface="Times New Roman" pitchFamily="18" charset="0"/>
            </a:endParaRPr>
          </a:p>
        </p:txBody>
      </p:sp>
      <p:sp>
        <p:nvSpPr>
          <p:cNvPr id="17" name="object 7"/>
          <p:cNvSpPr txBox="1"/>
          <p:nvPr/>
        </p:nvSpPr>
        <p:spPr>
          <a:xfrm>
            <a:off x="381000" y="1386480"/>
            <a:ext cx="11125200" cy="936154"/>
          </a:xfrm>
          <a:prstGeom prst="rect">
            <a:avLst/>
          </a:prstGeom>
        </p:spPr>
        <p:txBody>
          <a:bodyPr vert="horz" wrap="square" lIns="0" tIns="12700" rIns="0" bIns="0" rtlCol="0">
            <a:spAutoFit/>
          </a:bodyPr>
          <a:lstStyle/>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smtClean="0">
                <a:solidFill>
                  <a:srgbClr val="C55A11"/>
                </a:solidFill>
                <a:latin typeface="Times New Roman" pitchFamily="18" charset="0"/>
                <a:ea typeface="+mj-ea"/>
                <a:cs typeface="Times New Roman" pitchFamily="18" charset="0"/>
              </a:rPr>
              <a:t>Character Spacing</a:t>
            </a:r>
            <a:r>
              <a:rPr lang="en-US" sz="1900" dirty="0" smtClean="0">
                <a:latin typeface="Times New Roman" pitchFamily="18" charset="0"/>
                <a:cs typeface="Times New Roman" pitchFamily="18" charset="0"/>
              </a:rPr>
              <a:t>: Modify the space between individual characters in the selected text.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Change Case</a:t>
            </a:r>
            <a:r>
              <a:rPr lang="en-US" sz="2000" dirty="0" smtClean="0"/>
              <a:t>: </a:t>
            </a:r>
            <a:r>
              <a:rPr lang="en-US" sz="2000" dirty="0"/>
              <a:t> </a:t>
            </a:r>
            <a:r>
              <a:rPr lang="en-US" sz="2000" dirty="0">
                <a:latin typeface="Times New Roman" panose="02020603050405020304" pitchFamily="18" charset="0"/>
                <a:cs typeface="Times New Roman" panose="02020603050405020304" pitchFamily="18" charset="0"/>
              </a:rPr>
              <a:t>Modify the capitalization of selected text. </a:t>
            </a:r>
          </a:p>
        </p:txBody>
      </p:sp>
      <p:sp>
        <p:nvSpPr>
          <p:cNvPr id="19" name="object 7"/>
          <p:cNvSpPr txBox="1"/>
          <p:nvPr/>
        </p:nvSpPr>
        <p:spPr>
          <a:xfrm>
            <a:off x="381000" y="2286000"/>
            <a:ext cx="9336958" cy="3244478"/>
          </a:xfrm>
          <a:prstGeom prst="rect">
            <a:avLst/>
          </a:prstGeom>
        </p:spPr>
        <p:txBody>
          <a:bodyPr vert="horz" wrap="square" lIns="0" tIns="12700" rIns="0" bIns="0" rtlCol="0">
            <a:spAutoFit/>
          </a:bodyPr>
          <a:lstStyle/>
          <a:p>
            <a:pPr marL="914400" indent="-18288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dirty="0">
                <a:solidFill>
                  <a:srgbClr val="0070C0"/>
                </a:solidFill>
                <a:latin typeface="Times New Roman" panose="02020603050405020304" pitchFamily="18" charset="0"/>
                <a:cs typeface="Times New Roman" panose="02020603050405020304" pitchFamily="18" charset="0"/>
              </a:rPr>
              <a:t>Sentence case: </a:t>
            </a:r>
            <a:r>
              <a:rPr lang="en-US" sz="2000" dirty="0">
                <a:latin typeface="Times New Roman" panose="02020603050405020304" pitchFamily="18" charset="0"/>
                <a:cs typeface="Times New Roman" panose="02020603050405020304" pitchFamily="18" charset="0"/>
              </a:rPr>
              <a:t>Capitalizes the first letter of each sentence and converts </a:t>
            </a:r>
            <a:r>
              <a:rPr lang="en-US" sz="2000" dirty="0" smtClean="0">
                <a:latin typeface="Times New Roman" panose="02020603050405020304" pitchFamily="18" charset="0"/>
                <a:cs typeface="Times New Roman" panose="02020603050405020304" pitchFamily="18" charset="0"/>
              </a:rPr>
              <a:t>              the </a:t>
            </a:r>
            <a:r>
              <a:rPr lang="en-US" sz="2000" dirty="0">
                <a:latin typeface="Times New Roman" panose="02020603050405020304" pitchFamily="18" charset="0"/>
                <a:cs typeface="Times New Roman" panose="02020603050405020304" pitchFamily="18" charset="0"/>
              </a:rPr>
              <a:t>remaining text to lowercase.</a:t>
            </a:r>
          </a:p>
          <a:p>
            <a:pPr marL="914400" indent="-18288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dirty="0">
                <a:solidFill>
                  <a:srgbClr val="0070C0"/>
                </a:solidFill>
                <a:latin typeface="Times New Roman" panose="02020603050405020304" pitchFamily="18" charset="0"/>
                <a:cs typeface="Times New Roman" panose="02020603050405020304" pitchFamily="18" charset="0"/>
              </a:rPr>
              <a:t>Lowercase: </a:t>
            </a:r>
            <a:r>
              <a:rPr lang="en-US" sz="2000" dirty="0">
                <a:latin typeface="Times New Roman" panose="02020603050405020304" pitchFamily="18" charset="0"/>
                <a:cs typeface="Times New Roman" panose="02020603050405020304" pitchFamily="18" charset="0"/>
              </a:rPr>
              <a:t>Converts all the selected text to lowercase.</a:t>
            </a:r>
          </a:p>
          <a:p>
            <a:pPr marL="914400" indent="-18288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dirty="0">
                <a:solidFill>
                  <a:srgbClr val="0070C0"/>
                </a:solidFill>
                <a:latin typeface="Times New Roman" panose="02020603050405020304" pitchFamily="18" charset="0"/>
                <a:cs typeface="Times New Roman" panose="02020603050405020304" pitchFamily="18" charset="0"/>
              </a:rPr>
              <a:t>Uppercase: </a:t>
            </a:r>
            <a:r>
              <a:rPr lang="en-US" sz="2000" dirty="0">
                <a:latin typeface="Times New Roman" panose="02020603050405020304" pitchFamily="18" charset="0"/>
                <a:cs typeface="Times New Roman" panose="02020603050405020304" pitchFamily="18" charset="0"/>
              </a:rPr>
              <a:t>Converts all the selected text to uppercase.</a:t>
            </a:r>
          </a:p>
          <a:p>
            <a:pPr marL="914400" indent="-18288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dirty="0">
                <a:solidFill>
                  <a:srgbClr val="0070C0"/>
                </a:solidFill>
                <a:latin typeface="Times New Roman" panose="02020603050405020304" pitchFamily="18" charset="0"/>
                <a:cs typeface="Times New Roman" panose="02020603050405020304" pitchFamily="18" charset="0"/>
              </a:rPr>
              <a:t>Capitalize Each Word: </a:t>
            </a:r>
            <a:r>
              <a:rPr lang="en-US" sz="2000" dirty="0">
                <a:latin typeface="Times New Roman" panose="02020603050405020304" pitchFamily="18" charset="0"/>
                <a:cs typeface="Times New Roman" panose="02020603050405020304" pitchFamily="18" charset="0"/>
              </a:rPr>
              <a:t>Capitalize the first letter of each word in the selected text.</a:t>
            </a:r>
          </a:p>
          <a:p>
            <a:pPr marL="914400" indent="-18288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dirty="0">
                <a:solidFill>
                  <a:srgbClr val="0070C0"/>
                </a:solidFill>
                <a:latin typeface="Times New Roman" panose="02020603050405020304" pitchFamily="18" charset="0"/>
                <a:cs typeface="Times New Roman" panose="02020603050405020304" pitchFamily="18" charset="0"/>
              </a:rPr>
              <a:t>Toggle Case: </a:t>
            </a:r>
            <a:r>
              <a:rPr lang="en-US" sz="2000" dirty="0">
                <a:latin typeface="Times New Roman" panose="02020603050405020304" pitchFamily="18" charset="0"/>
                <a:cs typeface="Times New Roman" panose="02020603050405020304" pitchFamily="18" charset="0"/>
              </a:rPr>
              <a:t>Toggles the case of each character in the selected text, converting uppercase letters to lowercase and vice versa</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04115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11</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Font Group</a:t>
            </a:r>
            <a:endParaRPr sz="4000" dirty="0">
              <a:latin typeface="Times New Roman" pitchFamily="18" charset="0"/>
              <a:cs typeface="Times New Roman" pitchFamily="18" charset="0"/>
            </a:endParaRPr>
          </a:p>
        </p:txBody>
      </p:sp>
      <p:sp>
        <p:nvSpPr>
          <p:cNvPr id="17" name="object 7"/>
          <p:cNvSpPr txBox="1"/>
          <p:nvPr/>
        </p:nvSpPr>
        <p:spPr>
          <a:xfrm>
            <a:off x="381000" y="1524000"/>
            <a:ext cx="10896600" cy="1408975"/>
          </a:xfrm>
          <a:prstGeom prst="rect">
            <a:avLst/>
          </a:prstGeom>
        </p:spPr>
        <p:txBody>
          <a:bodyPr vert="horz" wrap="square" lIns="0" tIns="12700" rIns="0" bIns="0" rtlCol="0">
            <a:spAutoFit/>
          </a:bodyPr>
          <a:lstStyle/>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100" b="1" spc="-35" dirty="0" smtClean="0">
                <a:solidFill>
                  <a:srgbClr val="C55A11"/>
                </a:solidFill>
                <a:latin typeface="Times New Roman" pitchFamily="18" charset="0"/>
                <a:cs typeface="Times New Roman" pitchFamily="18" charset="0"/>
              </a:rPr>
              <a:t>Font </a:t>
            </a:r>
            <a:r>
              <a:rPr lang="en-US" sz="2100" b="1" spc="-35" dirty="0">
                <a:solidFill>
                  <a:srgbClr val="C55A11"/>
                </a:solidFill>
                <a:latin typeface="Times New Roman" pitchFamily="18" charset="0"/>
                <a:cs typeface="Times New Roman" pitchFamily="18" charset="0"/>
              </a:rPr>
              <a:t>Color</a:t>
            </a:r>
            <a:r>
              <a:rPr lang="en-US" sz="2100" dirty="0">
                <a:latin typeface="Times New Roman" pitchFamily="18" charset="0"/>
                <a:cs typeface="Times New Roman" pitchFamily="18" charset="0"/>
              </a:rPr>
              <a:t>: Allows you to select a specific color for the selected text</a:t>
            </a:r>
            <a:r>
              <a:rPr lang="en-US" sz="2100" dirty="0" smtClean="0">
                <a:latin typeface="Times New Roman" pitchFamily="18" charset="0"/>
                <a:cs typeface="Times New Roman" pitchFamily="18" charset="0"/>
              </a:rPr>
              <a: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Clear All Formatting</a:t>
            </a:r>
            <a:r>
              <a:rPr lang="en-US" sz="2100" dirty="0">
                <a:latin typeface="Times New Roman" panose="02020603050405020304" pitchFamily="18" charset="0"/>
                <a:cs typeface="Times New Roman" panose="02020603050405020304" pitchFamily="18" charset="0"/>
              </a:rPr>
              <a:t>: </a:t>
            </a:r>
            <a:r>
              <a:rPr lang="en-US" sz="2100" dirty="0" smtClean="0">
                <a:latin typeface="Times New Roman" panose="02020603050405020304" pitchFamily="18" charset="0"/>
                <a:cs typeface="Times New Roman" panose="02020603050405020304" pitchFamily="18" charset="0"/>
              </a:rPr>
              <a:t>Clear all formatting from </a:t>
            </a:r>
            <a:r>
              <a:rPr lang="en-US" sz="2100" dirty="0">
                <a:latin typeface="Times New Roman" panose="02020603050405020304" pitchFamily="18" charset="0"/>
                <a:cs typeface="Times New Roman" panose="02020603050405020304" pitchFamily="18" charset="0"/>
              </a:rPr>
              <a:t>selected text and restore it to its default formatting</a:t>
            </a:r>
            <a:r>
              <a:rPr lang="en-US" sz="2100" dirty="0" smtClean="0">
                <a:latin typeface="Times New Roman" panose="02020603050405020304" pitchFamily="18" charset="0"/>
                <a:cs typeface="Times New Roman" panose="02020603050405020304" pitchFamily="18" charset="0"/>
              </a:rPr>
              <a:t>.</a:t>
            </a:r>
            <a:endParaRPr lang="en-US" sz="2100" dirty="0">
              <a:latin typeface="Times New Roman" pitchFamily="18" charset="0"/>
              <a:cs typeface="Times New Roman" pitchFamily="18" charset="0"/>
            </a:endParaRPr>
          </a:p>
        </p:txBody>
      </p:sp>
    </p:spTree>
    <p:extLst>
      <p:ext uri="{BB962C8B-B14F-4D97-AF65-F5344CB8AC3E}">
        <p14:creationId xmlns:p14="http://schemas.microsoft.com/office/powerpoint/2010/main" val="6259152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Paragraph Group</a:t>
            </a:r>
            <a:endParaRPr sz="4000" dirty="0">
              <a:latin typeface="Times New Roman" pitchFamily="18" charset="0"/>
              <a:cs typeface="Times New Roman" pitchFamily="18" charset="0"/>
            </a:endParaRPr>
          </a:p>
        </p:txBody>
      </p:sp>
      <p:sp>
        <p:nvSpPr>
          <p:cNvPr id="17" name="object 7"/>
          <p:cNvSpPr txBox="1"/>
          <p:nvPr/>
        </p:nvSpPr>
        <p:spPr>
          <a:xfrm>
            <a:off x="372023" y="1482968"/>
            <a:ext cx="11415861" cy="1408975"/>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anose="02020603050405020304" pitchFamily="18" charset="0"/>
                <a:cs typeface="Times New Roman" pitchFamily="18" charset="0"/>
              </a:rPr>
              <a:t> The Paragraph group provides several options for formatting and manipulating text within a slide. </a:t>
            </a:r>
            <a:r>
              <a:rPr lang="en-US" sz="2100" dirty="0" smtClean="0">
                <a:latin typeface="Times New Roman" panose="02020603050405020304" pitchFamily="18" charset="0"/>
                <a:cs typeface="Times New Roman" pitchFamily="18" charset="0"/>
              </a:rPr>
              <a:t>The commonly used options within the paragraph group are:</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endParaRPr lang="en-US" sz="2100" dirty="0" smtClean="0">
              <a:latin typeface="Times New Roman" panose="02020603050405020304" pitchFamily="18" charset="0"/>
              <a:cs typeface="Times New Roman"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4046" y="3586468"/>
            <a:ext cx="6398154" cy="169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1902149" y="3868626"/>
            <a:ext cx="1743203" cy="338554"/>
          </a:xfrm>
          <a:prstGeom prst="rect">
            <a:avLst/>
          </a:prstGeom>
          <a:noFill/>
        </p:spPr>
        <p:txBody>
          <a:bodyPr wrap="square" rtlCol="0">
            <a:spAutoFit/>
          </a:bodyPr>
          <a:lstStyle/>
          <a:p>
            <a:pPr algn="ctr"/>
            <a:r>
              <a:rPr lang="en-US" sz="1600" dirty="0" smtClean="0">
                <a:solidFill>
                  <a:srgbClr val="FF0000"/>
                </a:solidFill>
              </a:rPr>
              <a:t>Bullets</a:t>
            </a:r>
            <a:endParaRPr lang="en-US" sz="1600" dirty="0">
              <a:solidFill>
                <a:srgbClr val="FF0000"/>
              </a:solidFill>
            </a:endParaRPr>
          </a:p>
        </p:txBody>
      </p:sp>
      <p:cxnSp>
        <p:nvCxnSpPr>
          <p:cNvPr id="18" name="Straight Connector 17"/>
          <p:cNvCxnSpPr/>
          <p:nvPr/>
        </p:nvCxnSpPr>
        <p:spPr>
          <a:xfrm>
            <a:off x="3126846" y="4037903"/>
            <a:ext cx="500761" cy="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cxnSp>
        <p:nvCxnSpPr>
          <p:cNvPr id="19" name="Straight Connector 18"/>
          <p:cNvCxnSpPr/>
          <p:nvPr/>
        </p:nvCxnSpPr>
        <p:spPr>
          <a:xfrm>
            <a:off x="4384146" y="3505200"/>
            <a:ext cx="114300" cy="36576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0" name="TextBox 19"/>
          <p:cNvSpPr txBox="1"/>
          <p:nvPr/>
        </p:nvSpPr>
        <p:spPr>
          <a:xfrm>
            <a:off x="3512544" y="3247914"/>
            <a:ext cx="1743203" cy="338554"/>
          </a:xfrm>
          <a:prstGeom prst="rect">
            <a:avLst/>
          </a:prstGeom>
          <a:noFill/>
        </p:spPr>
        <p:txBody>
          <a:bodyPr wrap="square" rtlCol="0">
            <a:spAutoFit/>
          </a:bodyPr>
          <a:lstStyle/>
          <a:p>
            <a:pPr algn="ctr"/>
            <a:r>
              <a:rPr lang="en-US" sz="1600" dirty="0" smtClean="0">
                <a:solidFill>
                  <a:srgbClr val="FF0000"/>
                </a:solidFill>
              </a:rPr>
              <a:t>Numbering</a:t>
            </a:r>
            <a:endParaRPr lang="en-US" sz="1600" dirty="0">
              <a:solidFill>
                <a:srgbClr val="FF0000"/>
              </a:solidFill>
            </a:endParaRPr>
          </a:p>
        </p:txBody>
      </p:sp>
      <p:sp>
        <p:nvSpPr>
          <p:cNvPr id="21" name="TextBox 20"/>
          <p:cNvSpPr txBox="1"/>
          <p:nvPr/>
        </p:nvSpPr>
        <p:spPr>
          <a:xfrm>
            <a:off x="1969656" y="4720031"/>
            <a:ext cx="1743203" cy="338554"/>
          </a:xfrm>
          <a:prstGeom prst="rect">
            <a:avLst/>
          </a:prstGeom>
          <a:noFill/>
        </p:spPr>
        <p:txBody>
          <a:bodyPr wrap="square" rtlCol="0">
            <a:spAutoFit/>
          </a:bodyPr>
          <a:lstStyle/>
          <a:p>
            <a:pPr algn="ctr"/>
            <a:r>
              <a:rPr lang="en-US" sz="1600" dirty="0" smtClean="0">
                <a:solidFill>
                  <a:srgbClr val="FF0000"/>
                </a:solidFill>
              </a:rPr>
              <a:t>Left </a:t>
            </a:r>
            <a:r>
              <a:rPr lang="en-US" sz="1600" dirty="0">
                <a:solidFill>
                  <a:srgbClr val="FF0000"/>
                </a:solidFill>
              </a:rPr>
              <a:t>Align </a:t>
            </a:r>
          </a:p>
        </p:txBody>
      </p:sp>
      <p:cxnSp>
        <p:nvCxnSpPr>
          <p:cNvPr id="22" name="Straight Connector 21"/>
          <p:cNvCxnSpPr/>
          <p:nvPr/>
        </p:nvCxnSpPr>
        <p:spPr>
          <a:xfrm flipV="1">
            <a:off x="3262163" y="4574092"/>
            <a:ext cx="500761" cy="226508"/>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3" name="TextBox 22"/>
          <p:cNvSpPr txBox="1"/>
          <p:nvPr/>
        </p:nvSpPr>
        <p:spPr>
          <a:xfrm>
            <a:off x="2490763" y="5300246"/>
            <a:ext cx="1743203" cy="338554"/>
          </a:xfrm>
          <a:prstGeom prst="rect">
            <a:avLst/>
          </a:prstGeom>
          <a:noFill/>
        </p:spPr>
        <p:txBody>
          <a:bodyPr wrap="square" rtlCol="0">
            <a:spAutoFit/>
          </a:bodyPr>
          <a:lstStyle/>
          <a:p>
            <a:pPr algn="ctr"/>
            <a:r>
              <a:rPr lang="en-US" sz="1600" dirty="0" smtClean="0">
                <a:solidFill>
                  <a:srgbClr val="FF0000"/>
                </a:solidFill>
              </a:rPr>
              <a:t>Center </a:t>
            </a:r>
            <a:r>
              <a:rPr lang="en-US" sz="1600" dirty="0">
                <a:solidFill>
                  <a:srgbClr val="FF0000"/>
                </a:solidFill>
              </a:rPr>
              <a:t>Align </a:t>
            </a:r>
          </a:p>
        </p:txBody>
      </p:sp>
      <p:cxnSp>
        <p:nvCxnSpPr>
          <p:cNvPr id="24" name="Straight Connector 23"/>
          <p:cNvCxnSpPr/>
          <p:nvPr/>
        </p:nvCxnSpPr>
        <p:spPr>
          <a:xfrm flipV="1">
            <a:off x="3627607" y="4808761"/>
            <a:ext cx="609600" cy="54864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9" name="TextBox 28"/>
          <p:cNvSpPr txBox="1"/>
          <p:nvPr/>
        </p:nvSpPr>
        <p:spPr>
          <a:xfrm>
            <a:off x="3660246" y="5304615"/>
            <a:ext cx="1743203" cy="338554"/>
          </a:xfrm>
          <a:prstGeom prst="rect">
            <a:avLst/>
          </a:prstGeom>
          <a:noFill/>
        </p:spPr>
        <p:txBody>
          <a:bodyPr wrap="square" rtlCol="0">
            <a:spAutoFit/>
          </a:bodyPr>
          <a:lstStyle/>
          <a:p>
            <a:pPr algn="ctr"/>
            <a:r>
              <a:rPr lang="en-US" sz="1600" dirty="0" smtClean="0">
                <a:solidFill>
                  <a:srgbClr val="FF0000"/>
                </a:solidFill>
              </a:rPr>
              <a:t>Right </a:t>
            </a:r>
            <a:r>
              <a:rPr lang="en-US" sz="1600" dirty="0">
                <a:solidFill>
                  <a:srgbClr val="FF0000"/>
                </a:solidFill>
              </a:rPr>
              <a:t>Align </a:t>
            </a:r>
          </a:p>
        </p:txBody>
      </p:sp>
      <p:cxnSp>
        <p:nvCxnSpPr>
          <p:cNvPr id="30" name="Straight Connector 29"/>
          <p:cNvCxnSpPr>
            <a:stCxn id="29" idx="0"/>
          </p:cNvCxnSpPr>
          <p:nvPr/>
        </p:nvCxnSpPr>
        <p:spPr>
          <a:xfrm flipV="1">
            <a:off x="4531848" y="4800601"/>
            <a:ext cx="227837" cy="504014"/>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33" name="TextBox 32"/>
          <p:cNvSpPr txBox="1"/>
          <p:nvPr/>
        </p:nvSpPr>
        <p:spPr>
          <a:xfrm>
            <a:off x="4523736" y="5357401"/>
            <a:ext cx="1743203" cy="338554"/>
          </a:xfrm>
          <a:prstGeom prst="rect">
            <a:avLst/>
          </a:prstGeom>
          <a:noFill/>
        </p:spPr>
        <p:txBody>
          <a:bodyPr wrap="square" rtlCol="0">
            <a:spAutoFit/>
          </a:bodyPr>
          <a:lstStyle/>
          <a:p>
            <a:pPr algn="ctr"/>
            <a:r>
              <a:rPr lang="en-US" sz="1600" dirty="0" smtClean="0">
                <a:solidFill>
                  <a:srgbClr val="FF0000"/>
                </a:solidFill>
              </a:rPr>
              <a:t>Justify</a:t>
            </a:r>
            <a:endParaRPr lang="en-US" sz="1600" dirty="0">
              <a:solidFill>
                <a:srgbClr val="FF0000"/>
              </a:solidFill>
            </a:endParaRPr>
          </a:p>
        </p:txBody>
      </p:sp>
      <p:cxnSp>
        <p:nvCxnSpPr>
          <p:cNvPr id="34" name="Straight Connector 33"/>
          <p:cNvCxnSpPr>
            <a:stCxn id="33" idx="0"/>
          </p:cNvCxnSpPr>
          <p:nvPr/>
        </p:nvCxnSpPr>
        <p:spPr>
          <a:xfrm flipH="1" flipV="1">
            <a:off x="5255747" y="4808761"/>
            <a:ext cx="139591" cy="54864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cxnSp>
        <p:nvCxnSpPr>
          <p:cNvPr id="37" name="Straight Connector 36"/>
          <p:cNvCxnSpPr/>
          <p:nvPr/>
        </p:nvCxnSpPr>
        <p:spPr>
          <a:xfrm>
            <a:off x="6403446" y="3444240"/>
            <a:ext cx="0" cy="36576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38" name="TextBox 37"/>
          <p:cNvSpPr txBox="1"/>
          <p:nvPr/>
        </p:nvSpPr>
        <p:spPr>
          <a:xfrm>
            <a:off x="5571997" y="3124200"/>
            <a:ext cx="1743203" cy="338554"/>
          </a:xfrm>
          <a:prstGeom prst="rect">
            <a:avLst/>
          </a:prstGeom>
          <a:noFill/>
        </p:spPr>
        <p:txBody>
          <a:bodyPr wrap="square" rtlCol="0">
            <a:spAutoFit/>
          </a:bodyPr>
          <a:lstStyle/>
          <a:p>
            <a:pPr algn="ctr"/>
            <a:r>
              <a:rPr lang="en-US" sz="1600" dirty="0" smtClean="0">
                <a:solidFill>
                  <a:srgbClr val="FF0000"/>
                </a:solidFill>
              </a:rPr>
              <a:t>Line Spacing</a:t>
            </a:r>
            <a:endParaRPr lang="en-US" sz="1600" dirty="0">
              <a:solidFill>
                <a:srgbClr val="FF0000"/>
              </a:solidFill>
            </a:endParaRPr>
          </a:p>
        </p:txBody>
      </p:sp>
      <p:cxnSp>
        <p:nvCxnSpPr>
          <p:cNvPr id="40" name="Straight Connector 39"/>
          <p:cNvCxnSpPr/>
          <p:nvPr/>
        </p:nvCxnSpPr>
        <p:spPr>
          <a:xfrm flipH="1" flipV="1">
            <a:off x="6022446" y="4861560"/>
            <a:ext cx="139591" cy="54864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41" name="TextBox 40"/>
          <p:cNvSpPr txBox="1"/>
          <p:nvPr/>
        </p:nvSpPr>
        <p:spPr>
          <a:xfrm>
            <a:off x="5489046" y="5407928"/>
            <a:ext cx="1743203" cy="338554"/>
          </a:xfrm>
          <a:prstGeom prst="rect">
            <a:avLst/>
          </a:prstGeom>
          <a:noFill/>
        </p:spPr>
        <p:txBody>
          <a:bodyPr wrap="square" rtlCol="0">
            <a:spAutoFit/>
          </a:bodyPr>
          <a:lstStyle/>
          <a:p>
            <a:pPr algn="ctr"/>
            <a:r>
              <a:rPr lang="en-US" sz="1600" dirty="0" smtClean="0">
                <a:solidFill>
                  <a:srgbClr val="FF0000"/>
                </a:solidFill>
              </a:rPr>
              <a:t>Left to Right</a:t>
            </a:r>
            <a:endParaRPr lang="en-US" sz="1600" dirty="0">
              <a:solidFill>
                <a:srgbClr val="FF0000"/>
              </a:solidFill>
            </a:endParaRPr>
          </a:p>
        </p:txBody>
      </p:sp>
      <p:cxnSp>
        <p:nvCxnSpPr>
          <p:cNvPr id="42" name="Straight Connector 41"/>
          <p:cNvCxnSpPr/>
          <p:nvPr/>
        </p:nvCxnSpPr>
        <p:spPr>
          <a:xfrm flipH="1" flipV="1">
            <a:off x="6464406" y="4720031"/>
            <a:ext cx="1005840" cy="692441"/>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43" name="TextBox 42"/>
          <p:cNvSpPr txBox="1"/>
          <p:nvPr/>
        </p:nvSpPr>
        <p:spPr>
          <a:xfrm>
            <a:off x="6783123" y="5410200"/>
            <a:ext cx="1743203" cy="338554"/>
          </a:xfrm>
          <a:prstGeom prst="rect">
            <a:avLst/>
          </a:prstGeom>
          <a:noFill/>
        </p:spPr>
        <p:txBody>
          <a:bodyPr wrap="square" rtlCol="0">
            <a:spAutoFit/>
          </a:bodyPr>
          <a:lstStyle/>
          <a:p>
            <a:pPr algn="ctr"/>
            <a:r>
              <a:rPr lang="en-US" sz="1600" dirty="0" smtClean="0">
                <a:solidFill>
                  <a:srgbClr val="FF0000"/>
                </a:solidFill>
              </a:rPr>
              <a:t>Right to Left</a:t>
            </a:r>
            <a:endParaRPr lang="en-US" sz="1600" dirty="0">
              <a:solidFill>
                <a:srgbClr val="FF0000"/>
              </a:solidFill>
            </a:endParaRPr>
          </a:p>
        </p:txBody>
      </p:sp>
    </p:spTree>
    <p:extLst>
      <p:ext uri="{BB962C8B-B14F-4D97-AF65-F5344CB8AC3E}">
        <p14:creationId xmlns:p14="http://schemas.microsoft.com/office/powerpoint/2010/main" val="2612951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Paragraph Group</a:t>
            </a:r>
            <a:endParaRPr sz="4000" dirty="0">
              <a:latin typeface="Times New Roman" pitchFamily="18" charset="0"/>
              <a:cs typeface="Times New Roman" pitchFamily="18" charset="0"/>
            </a:endParaRPr>
          </a:p>
        </p:txBody>
      </p:sp>
      <p:sp>
        <p:nvSpPr>
          <p:cNvPr id="17" name="object 7"/>
          <p:cNvSpPr txBox="1"/>
          <p:nvPr/>
        </p:nvSpPr>
        <p:spPr>
          <a:xfrm>
            <a:off x="372023" y="1482968"/>
            <a:ext cx="11415861" cy="3890809"/>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anose="02020603050405020304" pitchFamily="18" charset="0"/>
                <a:cs typeface="Times New Roman" pitchFamily="18" charset="0"/>
              </a:rPr>
              <a:t> The Paragraph group provides several options for formatting and manipulating text within a slide. </a:t>
            </a:r>
            <a:r>
              <a:rPr lang="en-US" sz="2100" dirty="0" smtClean="0">
                <a:latin typeface="Times New Roman" panose="02020603050405020304" pitchFamily="18" charset="0"/>
                <a:cs typeface="Times New Roman" pitchFamily="18" charset="0"/>
              </a:rPr>
              <a:t>The commonly used options within the paragraph group are:</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Bullets and Numbering</a:t>
            </a:r>
            <a:r>
              <a:rPr lang="en-US" sz="2100" dirty="0">
                <a:latin typeface="Times New Roman" pitchFamily="18" charset="0"/>
                <a:cs typeface="Times New Roman" pitchFamily="18" charset="0"/>
              </a:rPr>
              <a:t>: Bullets and Numbering: This button allows you to apply bullet points or </a:t>
            </a:r>
            <a:r>
              <a:rPr lang="en-US" sz="2100" dirty="0">
                <a:solidFill>
                  <a:prstClr val="black"/>
                </a:solidFill>
                <a:latin typeface="Times New Roman" pitchFamily="18" charset="0"/>
                <a:cs typeface="Times New Roman" pitchFamily="18" charset="0"/>
              </a:rPr>
              <a:t>numbering to your paragraphs. You can choose different bullet styles, create custom bullets, or modify the numbering </a:t>
            </a:r>
            <a:r>
              <a:rPr lang="en-US" sz="2100" dirty="0" smtClean="0">
                <a:solidFill>
                  <a:prstClr val="black"/>
                </a:solidFill>
                <a:latin typeface="Times New Roman" pitchFamily="18" charset="0"/>
                <a:cs typeface="Times New Roman" pitchFamily="18" charset="0"/>
              </a:rPr>
              <a:t>format</a:t>
            </a:r>
            <a:r>
              <a:rPr lang="en-US" sz="2100" dirty="0" smtClean="0">
                <a:latin typeface="Times New Roman" pitchFamily="18" charset="0"/>
                <a:cs typeface="Times New Roman" pitchFamily="18" charset="0"/>
              </a:rPr>
              <a: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Text Alignment: </a:t>
            </a:r>
            <a:r>
              <a:rPr lang="en-US" sz="2100" dirty="0">
                <a:latin typeface="Times New Roman" pitchFamily="18" charset="0"/>
                <a:cs typeface="Times New Roman" pitchFamily="18" charset="0"/>
              </a:rPr>
              <a:t>This set of buttons lets you align your text within a text box or placeholder. You can choose from options like </a:t>
            </a:r>
            <a:r>
              <a:rPr lang="en-US" sz="2100" b="1" dirty="0">
                <a:latin typeface="Times New Roman" pitchFamily="18" charset="0"/>
                <a:cs typeface="Times New Roman" pitchFamily="18" charset="0"/>
              </a:rPr>
              <a:t>left align</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center align</a:t>
            </a: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right align</a:t>
            </a:r>
            <a:r>
              <a:rPr lang="en-US" sz="2100" dirty="0">
                <a:latin typeface="Times New Roman" pitchFamily="18" charset="0"/>
                <a:cs typeface="Times New Roman" pitchFamily="18" charset="0"/>
              </a:rPr>
              <a:t>, or </a:t>
            </a:r>
            <a:r>
              <a:rPr lang="en-US" sz="2100" b="1" dirty="0">
                <a:latin typeface="Times New Roman" pitchFamily="18" charset="0"/>
                <a:cs typeface="Times New Roman" pitchFamily="18" charset="0"/>
              </a:rPr>
              <a:t>justify</a:t>
            </a:r>
            <a:r>
              <a:rPr lang="en-US" sz="2100" dirty="0">
                <a:latin typeface="Times New Roman" pitchFamily="18" charset="0"/>
                <a:cs typeface="Times New Roman" pitchFamily="18" charset="0"/>
              </a:rPr>
              <a:t> (align text to both left and right margins).</a:t>
            </a:r>
            <a:endParaRPr lang="en-US" sz="2100" dirty="0" smtClean="0">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12150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Paragraph Group</a:t>
            </a:r>
            <a:endParaRPr sz="4000" dirty="0">
              <a:latin typeface="Times New Roman" pitchFamily="18" charset="0"/>
              <a:cs typeface="Times New Roman" pitchFamily="18" charset="0"/>
            </a:endParaRPr>
          </a:p>
        </p:txBody>
      </p:sp>
      <p:sp>
        <p:nvSpPr>
          <p:cNvPr id="17" name="object 7"/>
          <p:cNvSpPr txBox="1"/>
          <p:nvPr/>
        </p:nvSpPr>
        <p:spPr>
          <a:xfrm>
            <a:off x="372023" y="1482968"/>
            <a:ext cx="11415861" cy="3960058"/>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 Line Spacing</a:t>
            </a:r>
            <a:r>
              <a:rPr lang="en-US" sz="2100" dirty="0">
                <a:latin typeface="Times New Roman" panose="02020603050405020304" pitchFamily="18" charset="0"/>
                <a:cs typeface="Times New Roman" pitchFamily="18" charset="0"/>
              </a:rPr>
              <a:t>: This button allows you to adjust the spacing between lines in a paragraph. You can choose options like single spacing, 1.5 spacing, or double spacing. Additionally, you can select "Line Spacing Options" to customize the spacing further. </a:t>
            </a:r>
            <a:endParaRPr lang="en-US" sz="2100" dirty="0" smtClean="0">
              <a:latin typeface="Times New Roman" panose="02020603050405020304" pitchFamily="18" charset="0"/>
              <a:cs typeface="Times New Roman" pitchFamily="18" charset="0"/>
            </a:endParaRP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Left to Right Text Direction</a:t>
            </a:r>
            <a:r>
              <a:rPr lang="en-US" sz="2100" dirty="0">
                <a:latin typeface="Times New Roman" panose="02020603050405020304" pitchFamily="18" charset="0"/>
                <a:cs typeface="Times New Roman" pitchFamily="18" charset="0"/>
              </a:rPr>
              <a:t>: Set the direction of text to be displayed  from left to right.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Right </a:t>
            </a:r>
            <a:r>
              <a:rPr lang="en-US" sz="2100" b="1" spc="-35" dirty="0" smtClean="0">
                <a:solidFill>
                  <a:srgbClr val="C55A11"/>
                </a:solidFill>
                <a:latin typeface="Times New Roman" pitchFamily="18" charset="0"/>
                <a:cs typeface="Times New Roman" pitchFamily="18" charset="0"/>
              </a:rPr>
              <a:t>to </a:t>
            </a:r>
            <a:r>
              <a:rPr lang="en-US" sz="2100" b="1" spc="-35" dirty="0">
                <a:solidFill>
                  <a:srgbClr val="C55A11"/>
                </a:solidFill>
                <a:latin typeface="Times New Roman" pitchFamily="18" charset="0"/>
                <a:cs typeface="Times New Roman" pitchFamily="18" charset="0"/>
              </a:rPr>
              <a:t>Left </a:t>
            </a:r>
            <a:r>
              <a:rPr lang="en-US" sz="2100" b="1" spc="-35" dirty="0" smtClean="0">
                <a:solidFill>
                  <a:srgbClr val="C55A11"/>
                </a:solidFill>
                <a:latin typeface="Times New Roman" pitchFamily="18" charset="0"/>
                <a:cs typeface="Times New Roman" pitchFamily="18" charset="0"/>
              </a:rPr>
              <a:t>Text </a:t>
            </a:r>
            <a:r>
              <a:rPr lang="en-US" sz="2100" b="1" spc="-35" dirty="0">
                <a:solidFill>
                  <a:srgbClr val="C55A11"/>
                </a:solidFill>
                <a:latin typeface="Times New Roman" pitchFamily="18" charset="0"/>
                <a:cs typeface="Times New Roman" pitchFamily="18" charset="0"/>
              </a:rPr>
              <a:t>Direction</a:t>
            </a:r>
            <a:r>
              <a:rPr lang="en-US" sz="2100" dirty="0">
                <a:latin typeface="Times New Roman" panose="02020603050405020304" pitchFamily="18" charset="0"/>
                <a:cs typeface="Times New Roman" pitchFamily="18" charset="0"/>
              </a:rPr>
              <a:t>: Set the direction of text to be displayed  </a:t>
            </a:r>
            <a:r>
              <a:rPr lang="en-US" sz="2100" dirty="0" smtClean="0">
                <a:latin typeface="Times New Roman" panose="02020603050405020304" pitchFamily="18" charset="0"/>
                <a:cs typeface="Times New Roman" pitchFamily="18" charset="0"/>
              </a:rPr>
              <a:t>from </a:t>
            </a:r>
            <a:r>
              <a:rPr lang="en-US" sz="2100" dirty="0">
                <a:latin typeface="Times New Roman" panose="02020603050405020304" pitchFamily="18" charset="0"/>
                <a:cs typeface="Times New Roman" pitchFamily="18" charset="0"/>
              </a:rPr>
              <a:t>right</a:t>
            </a:r>
            <a:r>
              <a:rPr lang="en-US" sz="2100" dirty="0" smtClean="0">
                <a:latin typeface="Times New Roman" panose="02020603050405020304" pitchFamily="18" charset="0"/>
                <a:cs typeface="Times New Roman" pitchFamily="18" charset="0"/>
              </a:rPr>
              <a:t> to left.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Text Direction</a:t>
            </a:r>
            <a:r>
              <a:rPr lang="en-US" sz="2100" dirty="0">
                <a:latin typeface="Times New Roman" panose="02020603050405020304" pitchFamily="18" charset="0"/>
                <a:cs typeface="Times New Roman" pitchFamily="18" charset="0"/>
              </a:rPr>
              <a:t>:</a:t>
            </a:r>
            <a:r>
              <a:rPr lang="en-US" sz="2100" b="1" spc="-35" dirty="0">
                <a:solidFill>
                  <a:srgbClr val="C55A11"/>
                </a:solidFill>
                <a:latin typeface="Times New Roman" pitchFamily="18" charset="0"/>
                <a:cs typeface="Times New Roman" pitchFamily="18" charset="0"/>
              </a:rPr>
              <a:t> </a:t>
            </a:r>
            <a:r>
              <a:rPr lang="en-US" sz="2100" dirty="0">
                <a:latin typeface="Times New Roman" panose="02020603050405020304" pitchFamily="18" charset="0"/>
                <a:cs typeface="Times New Roman" pitchFamily="18" charset="0"/>
              </a:rPr>
              <a:t>This button allows you to change the direction of the text in a text box or placeholder. You can choose options like horizontal, vertical, or rotate the text</a:t>
            </a:r>
            <a:r>
              <a:rPr lang="en-US" sz="2100" dirty="0" smtClean="0">
                <a:latin typeface="Times New Roman" panose="02020603050405020304" pitchFamily="18" charset="0"/>
                <a:cs typeface="Times New Roman" pitchFamily="18" charset="0"/>
              </a:rPr>
              <a: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Convert to SmartArt</a:t>
            </a:r>
            <a:r>
              <a:rPr lang="en-US" sz="2400" dirty="0"/>
              <a:t>: </a:t>
            </a:r>
            <a:r>
              <a:rPr lang="en-US" sz="2100" dirty="0">
                <a:latin typeface="Times New Roman" panose="02020603050405020304" pitchFamily="18" charset="0"/>
                <a:cs typeface="Times New Roman" pitchFamily="18" charset="0"/>
              </a:rPr>
              <a:t>Transform plain text into visually appealing and organized </a:t>
            </a:r>
            <a:r>
              <a:rPr lang="en-US" sz="2100" dirty="0" smtClean="0">
                <a:latin typeface="Times New Roman" panose="02020603050405020304" pitchFamily="18" charset="0"/>
                <a:cs typeface="Times New Roman" pitchFamily="18" charset="0"/>
              </a:rPr>
              <a:t>smart art </a:t>
            </a:r>
            <a:r>
              <a:rPr lang="en-US" sz="2100" dirty="0">
                <a:latin typeface="Times New Roman" panose="02020603050405020304" pitchFamily="18" charset="0"/>
                <a:cs typeface="Times New Roman" pitchFamily="18" charset="0"/>
              </a:rPr>
              <a:t>graphics.</a:t>
            </a:r>
          </a:p>
        </p:txBody>
      </p:sp>
    </p:spTree>
    <p:extLst>
      <p:ext uri="{BB962C8B-B14F-4D97-AF65-F5344CB8AC3E}">
        <p14:creationId xmlns:p14="http://schemas.microsoft.com/office/powerpoint/2010/main" val="3472167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Editing Group</a:t>
            </a:r>
            <a:endParaRPr sz="4000" dirty="0">
              <a:latin typeface="Times New Roman" pitchFamily="18" charset="0"/>
              <a:cs typeface="Times New Roman" pitchFamily="18" charset="0"/>
            </a:endParaRPr>
          </a:p>
        </p:txBody>
      </p:sp>
      <p:sp>
        <p:nvSpPr>
          <p:cNvPr id="17" name="object 7"/>
          <p:cNvSpPr txBox="1"/>
          <p:nvPr/>
        </p:nvSpPr>
        <p:spPr>
          <a:xfrm>
            <a:off x="621896" y="1447800"/>
            <a:ext cx="10731904" cy="3406061"/>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anose="02020603050405020304" pitchFamily="18" charset="0"/>
                <a:cs typeface="Times New Roman" pitchFamily="18" charset="0"/>
              </a:rPr>
              <a:t>By utilizing the "</a:t>
            </a:r>
            <a:r>
              <a:rPr lang="en-US" sz="2100" b="1" dirty="0">
                <a:latin typeface="Times New Roman" panose="02020603050405020304" pitchFamily="18" charset="0"/>
                <a:cs typeface="Times New Roman" pitchFamily="18" charset="0"/>
              </a:rPr>
              <a:t>Find</a:t>
            </a:r>
            <a:r>
              <a:rPr lang="en-US" sz="2100" dirty="0">
                <a:latin typeface="Times New Roman" panose="02020603050405020304" pitchFamily="18" charset="0"/>
                <a:cs typeface="Times New Roman" pitchFamily="18" charset="0"/>
              </a:rPr>
              <a:t>" and "</a:t>
            </a:r>
            <a:r>
              <a:rPr lang="en-US" sz="2100" b="1" dirty="0">
                <a:latin typeface="Times New Roman" panose="02020603050405020304" pitchFamily="18" charset="0"/>
                <a:cs typeface="Times New Roman" pitchFamily="18" charset="0"/>
              </a:rPr>
              <a:t>Replace</a:t>
            </a:r>
            <a:r>
              <a:rPr lang="en-US" sz="2100" dirty="0">
                <a:latin typeface="Times New Roman" panose="02020603050405020304" pitchFamily="18" charset="0"/>
                <a:cs typeface="Times New Roman" pitchFamily="18" charset="0"/>
              </a:rPr>
              <a:t>" options within the "</a:t>
            </a:r>
            <a:r>
              <a:rPr lang="en-US" sz="2100" b="1" dirty="0">
                <a:latin typeface="Times New Roman" panose="02020603050405020304" pitchFamily="18" charset="0"/>
                <a:cs typeface="Times New Roman" pitchFamily="18" charset="0"/>
              </a:rPr>
              <a:t>Editing</a:t>
            </a:r>
            <a:r>
              <a:rPr lang="en-US" sz="2100" dirty="0">
                <a:latin typeface="Times New Roman" panose="02020603050405020304" pitchFamily="18" charset="0"/>
                <a:cs typeface="Times New Roman" pitchFamily="18" charset="0"/>
              </a:rPr>
              <a:t>" group on the "</a:t>
            </a:r>
            <a:r>
              <a:rPr lang="en-US" sz="2100" b="1" dirty="0">
                <a:latin typeface="Times New Roman" panose="02020603050405020304" pitchFamily="18" charset="0"/>
                <a:cs typeface="Times New Roman" pitchFamily="18" charset="0"/>
              </a:rPr>
              <a:t>Home</a:t>
            </a:r>
            <a:r>
              <a:rPr lang="en-US" sz="2100" dirty="0">
                <a:latin typeface="Times New Roman" panose="02020603050405020304" pitchFamily="18" charset="0"/>
                <a:cs typeface="Times New Roman" pitchFamily="18" charset="0"/>
              </a:rPr>
              <a:t>" tab in PowerPoint, you can efficiently search for specific text within your presentation and make replacements as needed</a:t>
            </a:r>
            <a:r>
              <a:rPr lang="en-US" sz="2100" dirty="0" smtClean="0">
                <a:latin typeface="Times New Roman" panose="02020603050405020304" pitchFamily="18" charset="0"/>
                <a:cs typeface="Times New Roman" pitchFamily="18" charset="0"/>
              </a:rPr>
              <a: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anose="02020603050405020304" pitchFamily="18" charset="0"/>
                <a:cs typeface="Times New Roman" pitchFamily="18" charset="0"/>
              </a:rPr>
              <a:t>"The </a:t>
            </a:r>
            <a:r>
              <a:rPr lang="en-US" sz="2100" b="1" dirty="0">
                <a:latin typeface="Times New Roman" panose="02020603050405020304" pitchFamily="18" charset="0"/>
                <a:cs typeface="Times New Roman" pitchFamily="18" charset="0"/>
              </a:rPr>
              <a:t>'Find</a:t>
            </a:r>
            <a:r>
              <a:rPr lang="en-US" sz="2100" dirty="0">
                <a:latin typeface="Times New Roman" panose="02020603050405020304" pitchFamily="18" charset="0"/>
                <a:cs typeface="Times New Roman" pitchFamily="18" charset="0"/>
              </a:rPr>
              <a:t>' option allows you to search for specific text within your presentation. By clicking on the 'Find' button, a dialog box will appear where you can enter the text you want to locate. PowerPoint will then highlight the instances of that text, making it easy for you to navigate through your slides."</a:t>
            </a: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7965" y="4428165"/>
            <a:ext cx="1431925" cy="1601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2387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Editing Group</a:t>
            </a:r>
            <a:endParaRPr sz="4000" dirty="0">
              <a:latin typeface="Times New Roman" pitchFamily="18" charset="0"/>
              <a:cs typeface="Times New Roman" pitchFamily="18" charset="0"/>
            </a:endParaRPr>
          </a:p>
        </p:txBody>
      </p:sp>
      <p:sp>
        <p:nvSpPr>
          <p:cNvPr id="17" name="object 7"/>
          <p:cNvSpPr txBox="1"/>
          <p:nvPr/>
        </p:nvSpPr>
        <p:spPr>
          <a:xfrm>
            <a:off x="621896" y="1447800"/>
            <a:ext cx="10731904" cy="2378472"/>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smtClean="0">
                <a:latin typeface="Times New Roman" panose="02020603050405020304" pitchFamily="18" charset="0"/>
                <a:cs typeface="Times New Roman" pitchFamily="18" charset="0"/>
              </a:rPr>
              <a:t>On </a:t>
            </a:r>
            <a:r>
              <a:rPr lang="en-US" sz="2100" dirty="0">
                <a:latin typeface="Times New Roman" panose="02020603050405020304" pitchFamily="18" charset="0"/>
                <a:cs typeface="Times New Roman" pitchFamily="18" charset="0"/>
              </a:rPr>
              <a:t>the other hand, the </a:t>
            </a:r>
            <a:r>
              <a:rPr lang="en-US" sz="2100" b="1" dirty="0">
                <a:latin typeface="Times New Roman" panose="02020603050405020304" pitchFamily="18" charset="0"/>
                <a:cs typeface="Times New Roman" pitchFamily="18" charset="0"/>
              </a:rPr>
              <a:t>'Replace</a:t>
            </a:r>
            <a:r>
              <a:rPr lang="en-US" sz="2100" dirty="0">
                <a:latin typeface="Times New Roman" panose="02020603050405020304" pitchFamily="18" charset="0"/>
                <a:cs typeface="Times New Roman" pitchFamily="18" charset="0"/>
              </a:rPr>
              <a:t>' option goes a step further by finding specific text and allowing you to replace it with different text. When you click on the 'Replace' button, a dialog box appears where you can enter the text you want to find and the text you want to replace it with. PowerPoint will search for the specified text and allow you to replace individual occurrences or all instances of the text</a:t>
            </a:r>
            <a:r>
              <a:rPr lang="en-US" sz="2100" dirty="0" smtClean="0">
                <a:latin typeface="Times New Roman" panose="02020603050405020304" pitchFamily="18" charset="0"/>
                <a:cs typeface="Times New Roman" pitchFamily="18" charset="0"/>
              </a:rPr>
              <a:t>.</a:t>
            </a:r>
            <a:endParaRPr lang="en-US" sz="2100" dirty="0">
              <a:latin typeface="Times New Roman" panose="02020603050405020304" pitchFamily="18" charset="0"/>
              <a:cs typeface="Times New Roman" pitchFamily="18" charset="0"/>
            </a:endParaRPr>
          </a:p>
        </p:txBody>
      </p:sp>
      <p:sp>
        <p:nvSpPr>
          <p:cNvPr id="12" name="object 7"/>
          <p:cNvSpPr txBox="1"/>
          <p:nvPr/>
        </p:nvSpPr>
        <p:spPr>
          <a:xfrm>
            <a:off x="685800" y="4191000"/>
            <a:ext cx="10744200" cy="1467068"/>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100" dirty="0">
                <a:latin typeface="Times New Roman" panose="02020603050405020304" pitchFamily="18" charset="0"/>
                <a:cs typeface="Times New Roman" pitchFamily="18" charset="0"/>
              </a:rPr>
              <a:t>These </a:t>
            </a:r>
            <a:r>
              <a:rPr lang="en-US" sz="2100" b="1" dirty="0">
                <a:latin typeface="Times New Roman" panose="02020603050405020304" pitchFamily="18" charset="0"/>
                <a:cs typeface="Times New Roman" pitchFamily="18" charset="0"/>
              </a:rPr>
              <a:t>'Find</a:t>
            </a:r>
            <a:r>
              <a:rPr lang="en-US" sz="2100" dirty="0">
                <a:latin typeface="Times New Roman" panose="02020603050405020304" pitchFamily="18" charset="0"/>
                <a:cs typeface="Times New Roman" pitchFamily="18" charset="0"/>
              </a:rPr>
              <a:t>' and </a:t>
            </a:r>
            <a:r>
              <a:rPr lang="en-US" sz="2100" b="1" dirty="0">
                <a:latin typeface="Times New Roman" panose="02020603050405020304" pitchFamily="18" charset="0"/>
                <a:cs typeface="Times New Roman" pitchFamily="18" charset="0"/>
              </a:rPr>
              <a:t>'Replace</a:t>
            </a:r>
            <a:r>
              <a:rPr lang="en-US" sz="2100" dirty="0">
                <a:latin typeface="Times New Roman" panose="02020603050405020304" pitchFamily="18" charset="0"/>
                <a:cs typeface="Times New Roman" pitchFamily="18" charset="0"/>
              </a:rPr>
              <a:t>' options are handy when you need to make changes to your presentation. Whether you want to correct a typo, update a term, or replace a particular phrase throughout your slides, these tools make it quick and efficient</a:t>
            </a:r>
            <a:r>
              <a:rPr lang="en-US" sz="2100" dirty="0" smtClean="0">
                <a:latin typeface="Times New Roman" panose="02020603050405020304" pitchFamily="18" charset="0"/>
                <a:cs typeface="Times New Roman" pitchFamily="18" charset="0"/>
              </a:rPr>
              <a:t>.</a:t>
            </a:r>
            <a:endParaRPr lang="en-US" sz="2100" dirty="0">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9390127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6576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smtClean="0">
                <a:latin typeface="Times New Roman" pitchFamily="18" charset="0"/>
                <a:cs typeface="Times New Roman" pitchFamily="18" charset="0"/>
              </a:rPr>
              <a:t>Thank You</a:t>
            </a:r>
            <a:endParaRPr lang="en-US" sz="4800" spc="-35" dirty="0">
              <a:latin typeface="Times New Roman" pitchFamily="18" charset="0"/>
              <a:cs typeface="Times New Roman" pitchFamily="18" charset="0"/>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17</a:t>
            </a:fld>
            <a:endParaRPr lang="en-US" dirty="0"/>
          </a:p>
        </p:txBody>
      </p:sp>
    </p:spTree>
    <p:extLst>
      <p:ext uri="{BB962C8B-B14F-4D97-AF65-F5344CB8AC3E}">
        <p14:creationId xmlns:p14="http://schemas.microsoft.com/office/powerpoint/2010/main" val="349399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600200"/>
            <a:ext cx="10922000" cy="3929281"/>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Microsoft PowerPoint comes packed with a ton of features. And, all these features are usually accessible using the “</a:t>
            </a:r>
            <a:r>
              <a:rPr lang="en-US" sz="2100" b="1" dirty="0">
                <a:latin typeface="Times New Roman" pitchFamily="18" charset="0"/>
                <a:cs typeface="Times New Roman" pitchFamily="18" charset="0"/>
              </a:rPr>
              <a:t>Tabs</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Ribbons</a:t>
            </a:r>
            <a:r>
              <a:rPr lang="en-US" sz="2100" dirty="0">
                <a:latin typeface="Times New Roman" pitchFamily="18" charset="0"/>
                <a:cs typeface="Times New Roman" pitchFamily="18" charset="0"/>
              </a:rPr>
              <a:t>” in </a:t>
            </a:r>
            <a:r>
              <a:rPr lang="en-US" sz="2100" dirty="0" smtClean="0">
                <a:latin typeface="Times New Roman" pitchFamily="18" charset="0"/>
                <a:cs typeface="Times New Roman" pitchFamily="18" charset="0"/>
              </a:rPr>
              <a:t>PowerPoint.</a:t>
            </a:r>
            <a:endParaRPr lang="en-US" sz="2100" dirty="0">
              <a:latin typeface="Times New Roman" pitchFamily="18" charset="0"/>
              <a:cs typeface="Times New Roman" pitchFamily="18" charset="0"/>
            </a:endParaRPr>
          </a:p>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It is important to know about each “</a:t>
            </a:r>
            <a:r>
              <a:rPr lang="en-US" sz="2100" b="1" dirty="0">
                <a:latin typeface="Times New Roman" pitchFamily="18" charset="0"/>
                <a:cs typeface="Times New Roman" pitchFamily="18" charset="0"/>
              </a:rPr>
              <a:t>Tab</a:t>
            </a:r>
            <a:r>
              <a:rPr lang="en-US" sz="2100" dirty="0">
                <a:latin typeface="Times New Roman" pitchFamily="18" charset="0"/>
                <a:cs typeface="Times New Roman" pitchFamily="18" charset="0"/>
              </a:rPr>
              <a:t>” in PowerPoint in further detail to help you remember its features. Knowing how to access each feature can drastically reduce the time you spend creating a presentation</a:t>
            </a:r>
            <a:r>
              <a:rPr lang="en-US" sz="2100" dirty="0" smtClean="0">
                <a:latin typeface="Times New Roman" pitchFamily="18" charset="0"/>
                <a:cs typeface="Times New Roman" pitchFamily="18" charset="0"/>
              </a:rPr>
              <a:t>.</a:t>
            </a: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lang="en-US" sz="2100" dirty="0">
              <a:latin typeface="Times New Roman" pitchFamily="18" charset="0"/>
              <a:cs typeface="Times New Roman" pitchFamily="18" charset="0"/>
            </a:endParaRPr>
          </a:p>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lecture will provide an in-depth exploration of the "</a:t>
            </a:r>
            <a:r>
              <a:rPr lang="en-US" sz="2100" b="1" dirty="0" smtClean="0">
                <a:latin typeface="Times New Roman" pitchFamily="18" charset="0"/>
                <a:cs typeface="Times New Roman" pitchFamily="18" charset="0"/>
              </a:rPr>
              <a:t>Home</a:t>
            </a:r>
            <a:r>
              <a:rPr lang="en-US" sz="2100" dirty="0" smtClean="0">
                <a:latin typeface="Times New Roman" pitchFamily="18" charset="0"/>
                <a:cs typeface="Times New Roman" pitchFamily="18" charset="0"/>
              </a:rPr>
              <a:t>“ tab </a:t>
            </a:r>
            <a:r>
              <a:rPr lang="en-US" sz="2100" dirty="0">
                <a:latin typeface="Times New Roman" pitchFamily="18" charset="0"/>
                <a:cs typeface="Times New Roman" pitchFamily="18" charset="0"/>
              </a:rPr>
              <a:t>in PowerPoint, shedding light on its features and functionalities.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4779645" y="356106"/>
            <a:ext cx="2916555" cy="635000"/>
          </a:xfrm>
          <a:prstGeom prst="rect">
            <a:avLst/>
          </a:prstGeom>
        </p:spPr>
        <p:txBody>
          <a:bodyPr vert="horz" wrap="square" lIns="0" tIns="12065" rIns="0" bIns="0" rtlCol="0">
            <a:spAutoFit/>
          </a:bodyPr>
          <a:lstStyle/>
          <a:p>
            <a:pPr marL="12700">
              <a:lnSpc>
                <a:spcPct val="100000"/>
              </a:lnSpc>
              <a:spcBef>
                <a:spcPts val="95"/>
              </a:spcBef>
            </a:pPr>
            <a:r>
              <a:rPr lang="en-US" sz="4000" spc="-35" dirty="0" smtClean="0">
                <a:latin typeface="Times New Roman" pitchFamily="18" charset="0"/>
                <a:cs typeface="Times New Roman" pitchFamily="18" charset="0"/>
              </a:rPr>
              <a:t>Introduction</a:t>
            </a:r>
            <a:endParaRPr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676400"/>
            <a:ext cx="10922000" cy="3929281"/>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Home</a:t>
            </a:r>
            <a:r>
              <a:rPr lang="en-US" sz="2100" dirty="0">
                <a:latin typeface="Times New Roman" pitchFamily="18" charset="0"/>
                <a:cs typeface="Times New Roman" pitchFamily="18" charset="0"/>
              </a:rPr>
              <a:t>” tab in Microsoft PowerPoint contains all the necessary commands for inserting and editing slides in a presentation. It usually contains shortcuts to some of the most commonly used features that are available in other tabs in </a:t>
            </a:r>
            <a:r>
              <a:rPr lang="en-US" sz="2100" dirty="0" smtClean="0">
                <a:latin typeface="Times New Roman" pitchFamily="18" charset="0"/>
                <a:cs typeface="Times New Roman" pitchFamily="18" charset="0"/>
              </a:rPr>
              <a:t>PowerPoint.</a:t>
            </a: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lang="en-US" sz="2100" dirty="0" smtClean="0">
              <a:latin typeface="Times New Roman" pitchFamily="18" charset="0"/>
              <a:cs typeface="Times New Roman" pitchFamily="18" charset="0"/>
            </a:endParaRPr>
          </a:p>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Home</a:t>
            </a:r>
            <a:r>
              <a:rPr lang="en-US" sz="2100" dirty="0">
                <a:latin typeface="Times New Roman" pitchFamily="18" charset="0"/>
                <a:cs typeface="Times New Roman" pitchFamily="18" charset="0"/>
              </a:rPr>
              <a:t>” tab is the second tab in the menu ribbon located at the top of the screen. It is between the “</a:t>
            </a:r>
            <a:r>
              <a:rPr lang="en-US" sz="2100" b="1" dirty="0">
                <a:latin typeface="Times New Roman" pitchFamily="18" charset="0"/>
                <a:cs typeface="Times New Roman" pitchFamily="18" charset="0"/>
              </a:rPr>
              <a:t>File</a:t>
            </a:r>
            <a:r>
              <a:rPr lang="en-US" sz="2100" dirty="0">
                <a:latin typeface="Times New Roman" pitchFamily="18" charset="0"/>
                <a:cs typeface="Times New Roman" pitchFamily="18" charset="0"/>
              </a:rPr>
              <a:t>” tab and the “</a:t>
            </a:r>
            <a:r>
              <a:rPr lang="en-US" sz="2100" b="1" dirty="0">
                <a:latin typeface="Times New Roman" pitchFamily="18" charset="0"/>
                <a:cs typeface="Times New Roman" pitchFamily="18" charset="0"/>
              </a:rPr>
              <a:t>Insert</a:t>
            </a:r>
            <a:r>
              <a:rPr lang="en-US" sz="2100" dirty="0">
                <a:latin typeface="Times New Roman" pitchFamily="18" charset="0"/>
                <a:cs typeface="Times New Roman" pitchFamily="18" charset="0"/>
              </a:rPr>
              <a:t>” tab. When you open a new PowerPoint file, the “</a:t>
            </a:r>
            <a:r>
              <a:rPr lang="en-US" sz="2100" b="1" dirty="0">
                <a:latin typeface="Times New Roman" pitchFamily="18" charset="0"/>
                <a:cs typeface="Times New Roman" pitchFamily="18" charset="0"/>
              </a:rPr>
              <a:t>Home</a:t>
            </a:r>
            <a:r>
              <a:rPr lang="en-US" sz="2100" dirty="0">
                <a:latin typeface="Times New Roman" pitchFamily="18" charset="0"/>
                <a:cs typeface="Times New Roman" pitchFamily="18" charset="0"/>
              </a:rPr>
              <a:t>” tab will open in the menu ribbon by default</a:t>
            </a:r>
            <a:r>
              <a:rPr lang="en-US" sz="2100" dirty="0" smtClean="0">
                <a:latin typeface="Times New Roman" pitchFamily="18" charset="0"/>
                <a:cs typeface="Times New Roman" pitchFamily="18" charset="0"/>
              </a:rPr>
              <a:t>.</a:t>
            </a: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nSpc>
                <a:spcPct val="100000"/>
              </a:lnSpc>
              <a:spcBef>
                <a:spcPts val="95"/>
              </a:spcBef>
            </a:pPr>
            <a:r>
              <a:rPr lang="en-US" sz="3300" spc="-35" dirty="0">
                <a:latin typeface="Times New Roman" pitchFamily="18" charset="0"/>
                <a:cs typeface="Times New Roman" pitchFamily="18" charset="0"/>
              </a:rPr>
              <a:t>Home Tab – Styling your Presentation</a:t>
            </a:r>
            <a:endParaRPr sz="3300" dirty="0">
              <a:latin typeface="Times New Roman" pitchFamily="18" charset="0"/>
              <a:cs typeface="Times New Roman" pitchFamily="18" charset="0"/>
            </a:endParaRPr>
          </a:p>
        </p:txBody>
      </p:sp>
    </p:spTree>
    <p:extLst>
      <p:ext uri="{BB962C8B-B14F-4D97-AF65-F5344CB8AC3E}">
        <p14:creationId xmlns:p14="http://schemas.microsoft.com/office/powerpoint/2010/main" val="4158843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01345" y="1676400"/>
            <a:ext cx="10922000" cy="2531462"/>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In Microsoft PowerPoint, the commands in the “</a:t>
            </a:r>
            <a:r>
              <a:rPr lang="en-US" sz="2100" b="1" dirty="0">
                <a:latin typeface="Times New Roman" pitchFamily="18" charset="0"/>
                <a:cs typeface="Times New Roman" pitchFamily="18" charset="0"/>
              </a:rPr>
              <a:t>Home</a:t>
            </a:r>
            <a:r>
              <a:rPr lang="en-US" sz="2100" dirty="0">
                <a:latin typeface="Times New Roman" pitchFamily="18" charset="0"/>
                <a:cs typeface="Times New Roman" pitchFamily="18" charset="0"/>
              </a:rPr>
              <a:t>” menu are arranged in </a:t>
            </a:r>
            <a:r>
              <a:rPr lang="en-US" sz="2100" dirty="0" smtClean="0">
                <a:latin typeface="Times New Roman" pitchFamily="18" charset="0"/>
                <a:cs typeface="Times New Roman" pitchFamily="18" charset="0"/>
              </a:rPr>
              <a:t>6 </a:t>
            </a:r>
            <a:r>
              <a:rPr lang="en-US" sz="2100" dirty="0">
                <a:latin typeface="Times New Roman" pitchFamily="18" charset="0"/>
                <a:cs typeface="Times New Roman" pitchFamily="18" charset="0"/>
              </a:rPr>
              <a:t>groups based on the similarity of their </a:t>
            </a:r>
            <a:r>
              <a:rPr lang="en-US" sz="2100" dirty="0" smtClean="0">
                <a:latin typeface="Times New Roman" pitchFamily="18" charset="0"/>
                <a:cs typeface="Times New Roman" pitchFamily="18" charset="0"/>
              </a:rPr>
              <a:t>functions (</a:t>
            </a:r>
            <a:r>
              <a:rPr lang="en-US" sz="2000" b="1" spc="-35" dirty="0">
                <a:solidFill>
                  <a:srgbClr val="C55A11"/>
                </a:solidFill>
                <a:latin typeface="Times New Roman" pitchFamily="18" charset="0"/>
                <a:ea typeface="+mj-ea"/>
                <a:cs typeface="Times New Roman" pitchFamily="18" charset="0"/>
              </a:rPr>
              <a:t>Clipboard, Slides, Font, Paragraph, Drawing, Editing</a:t>
            </a:r>
            <a:r>
              <a:rPr lang="en-US" sz="2100" dirty="0">
                <a:latin typeface="Times New Roman" pitchFamily="18" charset="0"/>
                <a:cs typeface="Times New Roman" pitchFamily="18" charset="0"/>
              </a:rPr>
              <a:t>)</a:t>
            </a: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Each of these groups contains a range of functions</a:t>
            </a:r>
            <a:r>
              <a:rPr lang="en-US" sz="2100" dirty="0" smtClean="0">
                <a:latin typeface="Times New Roman" pitchFamily="18" charset="0"/>
                <a:cs typeface="Times New Roman" pitchFamily="18" charset="0"/>
              </a:rPr>
              <a:t>.</a:t>
            </a:r>
          </a:p>
          <a:p>
            <a:pPr marL="355600" indent="-342900" algn="just">
              <a:lnSpc>
                <a:spcPct val="150000"/>
              </a:lnSpc>
              <a:spcBef>
                <a:spcPts val="100"/>
              </a:spcBef>
              <a:buFont typeface="Wingdings" pitchFamily="2" charset="2"/>
              <a:buChar char="v"/>
              <a:tabLst>
                <a:tab pos="1800225" algn="l"/>
                <a:tab pos="3978275" algn="l"/>
                <a:tab pos="4418965" algn="l"/>
                <a:tab pos="4991735" algn="l"/>
                <a:tab pos="6666865" algn="l"/>
                <a:tab pos="8789035" algn="l"/>
                <a:tab pos="10288905" algn="l"/>
              </a:tabLst>
            </a:pPr>
            <a:endParaRPr lang="en-US" sz="2100" dirty="0" smtClean="0">
              <a:latin typeface="Times New Roman" pitchFamily="18" charset="0"/>
              <a:cs typeface="Times New Roman" pitchFamily="18" charset="0"/>
            </a:endParaRPr>
          </a:p>
          <a:p>
            <a:pPr marL="12700" algn="just">
              <a:lnSpc>
                <a:spcPct val="150000"/>
              </a:lnSpc>
              <a:spcBef>
                <a:spcPts val="100"/>
              </a:spcBef>
              <a:tabLst>
                <a:tab pos="1800225" algn="l"/>
                <a:tab pos="3978275" algn="l"/>
                <a:tab pos="4418965" algn="l"/>
                <a:tab pos="4991735" algn="l"/>
                <a:tab pos="6666865" algn="l"/>
                <a:tab pos="8789035" algn="l"/>
                <a:tab pos="10288905" algn="l"/>
              </a:tabLst>
            </a:pPr>
            <a:endParaRPr sz="2100"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743200" y="413094"/>
            <a:ext cx="6891655" cy="520014"/>
          </a:xfrm>
          <a:prstGeom prst="rect">
            <a:avLst/>
          </a:prstGeom>
        </p:spPr>
        <p:txBody>
          <a:bodyPr vert="horz" wrap="square" lIns="0" tIns="12065" rIns="0" bIns="0" rtlCol="0">
            <a:spAutoFit/>
          </a:bodyPr>
          <a:lstStyle/>
          <a:p>
            <a:pPr marL="12700">
              <a:lnSpc>
                <a:spcPct val="100000"/>
              </a:lnSpc>
              <a:spcBef>
                <a:spcPts val="95"/>
              </a:spcBef>
            </a:pPr>
            <a:r>
              <a:rPr lang="en-US" sz="3300" spc="-35" dirty="0">
                <a:latin typeface="Times New Roman" pitchFamily="18" charset="0"/>
                <a:cs typeface="Times New Roman" pitchFamily="18" charset="0"/>
              </a:rPr>
              <a:t>Home Tab – Styling your Presentation</a:t>
            </a:r>
            <a:endParaRPr sz="3300" dirty="0">
              <a:latin typeface="Times New Roman" pitchFamily="18" charset="0"/>
              <a:cs typeface="Times New Roman" pitchFamily="18" charset="0"/>
            </a:endParaRPr>
          </a:p>
        </p:txBody>
      </p:sp>
      <p:pic>
        <p:nvPicPr>
          <p:cNvPr id="1026" name="Picture 2" descr="labeled graphic"/>
          <p:cNvPicPr>
            <a:picLocks noChangeAspect="1" noChangeArrowheads="1"/>
          </p:cNvPicPr>
          <p:nvPr/>
        </p:nvPicPr>
        <p:blipFill rotWithShape="1">
          <a:blip r:embed="rId5">
            <a:extLst>
              <a:ext uri="{28A0092B-C50C-407E-A947-70E740481C1C}">
                <a14:useLocalDpi xmlns:a14="http://schemas.microsoft.com/office/drawing/2010/main" val="0"/>
              </a:ext>
            </a:extLst>
          </a:blip>
          <a:srcRect b="81876"/>
          <a:stretch/>
        </p:blipFill>
        <p:spPr bwMode="auto">
          <a:xfrm>
            <a:off x="541563" y="3657600"/>
            <a:ext cx="11193237" cy="147395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76200" y="5486400"/>
            <a:ext cx="1860805" cy="338554"/>
          </a:xfrm>
          <a:prstGeom prst="rect">
            <a:avLst/>
          </a:prstGeom>
          <a:noFill/>
        </p:spPr>
        <p:txBody>
          <a:bodyPr wrap="square" rtlCol="0">
            <a:spAutoFit/>
          </a:bodyPr>
          <a:lstStyle/>
          <a:p>
            <a:pPr algn="ctr"/>
            <a:r>
              <a:rPr lang="en-US" sz="1600" dirty="0">
                <a:solidFill>
                  <a:srgbClr val="FF0000"/>
                </a:solidFill>
              </a:rPr>
              <a:t>1. Clipboard</a:t>
            </a:r>
          </a:p>
        </p:txBody>
      </p:sp>
      <p:cxnSp>
        <p:nvCxnSpPr>
          <p:cNvPr id="17" name="Straight Connector 16"/>
          <p:cNvCxnSpPr/>
          <p:nvPr/>
        </p:nvCxnSpPr>
        <p:spPr>
          <a:xfrm>
            <a:off x="990600" y="5105400"/>
            <a:ext cx="0" cy="30480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18" name="TextBox 17"/>
          <p:cNvSpPr txBox="1"/>
          <p:nvPr/>
        </p:nvSpPr>
        <p:spPr>
          <a:xfrm>
            <a:off x="1371600" y="5486400"/>
            <a:ext cx="1860805" cy="338554"/>
          </a:xfrm>
          <a:prstGeom prst="rect">
            <a:avLst/>
          </a:prstGeom>
          <a:noFill/>
        </p:spPr>
        <p:txBody>
          <a:bodyPr wrap="square" rtlCol="0">
            <a:spAutoFit/>
          </a:bodyPr>
          <a:lstStyle/>
          <a:p>
            <a:pPr algn="ctr"/>
            <a:r>
              <a:rPr lang="en-US" sz="1600" dirty="0">
                <a:solidFill>
                  <a:srgbClr val="FF0000"/>
                </a:solidFill>
              </a:rPr>
              <a:t>2</a:t>
            </a:r>
            <a:r>
              <a:rPr lang="en-US" sz="1600" dirty="0" smtClean="0">
                <a:solidFill>
                  <a:srgbClr val="FF0000"/>
                </a:solidFill>
              </a:rPr>
              <a:t>. Slides</a:t>
            </a:r>
            <a:endParaRPr lang="en-US" sz="1600" dirty="0">
              <a:solidFill>
                <a:srgbClr val="FF0000"/>
              </a:solidFill>
            </a:endParaRPr>
          </a:p>
        </p:txBody>
      </p:sp>
      <p:cxnSp>
        <p:nvCxnSpPr>
          <p:cNvPr id="19" name="Straight Connector 18"/>
          <p:cNvCxnSpPr/>
          <p:nvPr/>
        </p:nvCxnSpPr>
        <p:spPr>
          <a:xfrm>
            <a:off x="2133600" y="5105400"/>
            <a:ext cx="91440" cy="36576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0" name="TextBox 19"/>
          <p:cNvSpPr txBox="1"/>
          <p:nvPr/>
        </p:nvSpPr>
        <p:spPr>
          <a:xfrm>
            <a:off x="2895600" y="5486400"/>
            <a:ext cx="1860805" cy="338554"/>
          </a:xfrm>
          <a:prstGeom prst="rect">
            <a:avLst/>
          </a:prstGeom>
          <a:noFill/>
        </p:spPr>
        <p:txBody>
          <a:bodyPr wrap="square" rtlCol="0">
            <a:spAutoFit/>
          </a:bodyPr>
          <a:lstStyle/>
          <a:p>
            <a:pPr algn="ctr"/>
            <a:r>
              <a:rPr lang="en-US" sz="1600" dirty="0" smtClean="0">
                <a:solidFill>
                  <a:srgbClr val="FF0000"/>
                </a:solidFill>
              </a:rPr>
              <a:t>3. Font</a:t>
            </a:r>
            <a:endParaRPr lang="en-US" sz="1600" dirty="0">
              <a:solidFill>
                <a:srgbClr val="FF0000"/>
              </a:solidFill>
            </a:endParaRPr>
          </a:p>
        </p:txBody>
      </p:sp>
      <p:cxnSp>
        <p:nvCxnSpPr>
          <p:cNvPr id="21" name="Straight Connector 20"/>
          <p:cNvCxnSpPr/>
          <p:nvPr/>
        </p:nvCxnSpPr>
        <p:spPr>
          <a:xfrm>
            <a:off x="3810000" y="5105400"/>
            <a:ext cx="0" cy="30480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2" name="TextBox 21"/>
          <p:cNvSpPr txBox="1"/>
          <p:nvPr/>
        </p:nvSpPr>
        <p:spPr>
          <a:xfrm>
            <a:off x="4953000" y="5452646"/>
            <a:ext cx="1860805" cy="338554"/>
          </a:xfrm>
          <a:prstGeom prst="rect">
            <a:avLst/>
          </a:prstGeom>
          <a:noFill/>
        </p:spPr>
        <p:txBody>
          <a:bodyPr wrap="square" rtlCol="0">
            <a:spAutoFit/>
          </a:bodyPr>
          <a:lstStyle/>
          <a:p>
            <a:pPr algn="ctr"/>
            <a:r>
              <a:rPr lang="en-US" sz="1600" dirty="0" smtClean="0">
                <a:solidFill>
                  <a:srgbClr val="FF0000"/>
                </a:solidFill>
              </a:rPr>
              <a:t>4. Paragraph</a:t>
            </a:r>
            <a:endParaRPr lang="en-US" sz="1600" dirty="0">
              <a:solidFill>
                <a:srgbClr val="FF0000"/>
              </a:solidFill>
            </a:endParaRPr>
          </a:p>
        </p:txBody>
      </p:sp>
      <p:cxnSp>
        <p:nvCxnSpPr>
          <p:cNvPr id="23" name="Straight Connector 22"/>
          <p:cNvCxnSpPr/>
          <p:nvPr/>
        </p:nvCxnSpPr>
        <p:spPr>
          <a:xfrm>
            <a:off x="5867400" y="5071646"/>
            <a:ext cx="0" cy="30480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4" name="TextBox 23"/>
          <p:cNvSpPr txBox="1"/>
          <p:nvPr/>
        </p:nvSpPr>
        <p:spPr>
          <a:xfrm>
            <a:off x="7587995" y="5486400"/>
            <a:ext cx="1860805" cy="338554"/>
          </a:xfrm>
          <a:prstGeom prst="rect">
            <a:avLst/>
          </a:prstGeom>
          <a:noFill/>
        </p:spPr>
        <p:txBody>
          <a:bodyPr wrap="square" rtlCol="0">
            <a:spAutoFit/>
          </a:bodyPr>
          <a:lstStyle/>
          <a:p>
            <a:pPr algn="ctr"/>
            <a:r>
              <a:rPr lang="en-US" sz="1600" dirty="0" smtClean="0">
                <a:solidFill>
                  <a:srgbClr val="FF0000"/>
                </a:solidFill>
              </a:rPr>
              <a:t>5. Drawing</a:t>
            </a:r>
            <a:endParaRPr lang="en-US" sz="1600" dirty="0">
              <a:solidFill>
                <a:srgbClr val="FF0000"/>
              </a:solidFill>
            </a:endParaRPr>
          </a:p>
        </p:txBody>
      </p:sp>
      <p:cxnSp>
        <p:nvCxnSpPr>
          <p:cNvPr id="25" name="Straight Connector 24"/>
          <p:cNvCxnSpPr/>
          <p:nvPr/>
        </p:nvCxnSpPr>
        <p:spPr>
          <a:xfrm>
            <a:off x="8502395" y="5105400"/>
            <a:ext cx="0" cy="30480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
        <p:nvSpPr>
          <p:cNvPr id="26" name="TextBox 25"/>
          <p:cNvSpPr txBox="1"/>
          <p:nvPr/>
        </p:nvSpPr>
        <p:spPr>
          <a:xfrm>
            <a:off x="10134600" y="5486400"/>
            <a:ext cx="1860805" cy="338554"/>
          </a:xfrm>
          <a:prstGeom prst="rect">
            <a:avLst/>
          </a:prstGeom>
          <a:noFill/>
        </p:spPr>
        <p:txBody>
          <a:bodyPr wrap="square" rtlCol="0">
            <a:spAutoFit/>
          </a:bodyPr>
          <a:lstStyle/>
          <a:p>
            <a:pPr algn="ctr"/>
            <a:r>
              <a:rPr lang="en-US" sz="1600" dirty="0" smtClean="0">
                <a:solidFill>
                  <a:srgbClr val="FF0000"/>
                </a:solidFill>
              </a:rPr>
              <a:t>6. Editing</a:t>
            </a:r>
            <a:endParaRPr lang="en-US" sz="1600" dirty="0">
              <a:solidFill>
                <a:srgbClr val="FF0000"/>
              </a:solidFill>
            </a:endParaRPr>
          </a:p>
        </p:txBody>
      </p:sp>
      <p:cxnSp>
        <p:nvCxnSpPr>
          <p:cNvPr id="27" name="Straight Connector 26"/>
          <p:cNvCxnSpPr/>
          <p:nvPr/>
        </p:nvCxnSpPr>
        <p:spPr>
          <a:xfrm>
            <a:off x="11049000" y="5105400"/>
            <a:ext cx="0" cy="304800"/>
          </a:xfrm>
          <a:prstGeom prst="line">
            <a:avLst/>
          </a:prstGeom>
          <a:ln>
            <a:solidFill>
              <a:srgbClr val="FF0000"/>
            </a:solidFill>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476663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571296" y="1371600"/>
            <a:ext cx="10821262" cy="1964640"/>
          </a:xfrm>
          <a:prstGeom prst="rect">
            <a:avLst/>
          </a:prstGeom>
        </p:spPr>
        <p:txBody>
          <a:bodyPr vert="horz" wrap="square" lIns="0" tIns="12700" rIns="0" bIns="0" rtlCol="0">
            <a:spAutoFit/>
          </a:bodyPr>
          <a:lstStyle/>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The “</a:t>
            </a:r>
            <a:r>
              <a:rPr lang="en-US" sz="2100" b="1" dirty="0">
                <a:latin typeface="Times New Roman" pitchFamily="18" charset="0"/>
                <a:cs typeface="Times New Roman" pitchFamily="18" charset="0"/>
              </a:rPr>
              <a:t>Clipboard</a:t>
            </a:r>
            <a:r>
              <a:rPr lang="en-US" sz="2100" dirty="0">
                <a:latin typeface="Times New Roman" pitchFamily="18" charset="0"/>
                <a:cs typeface="Times New Roman" pitchFamily="18" charset="0"/>
              </a:rPr>
              <a:t>” feature allows you to </a:t>
            </a:r>
            <a:r>
              <a:rPr lang="en-US" sz="2100" dirty="0" smtClean="0">
                <a:latin typeface="Times New Roman" pitchFamily="18" charset="0"/>
                <a:cs typeface="Times New Roman" pitchFamily="18" charset="0"/>
              </a:rPr>
              <a:t>copy items </a:t>
            </a:r>
            <a:r>
              <a:rPr lang="en-US" sz="2100" dirty="0">
                <a:latin typeface="Times New Roman" pitchFamily="18" charset="0"/>
                <a:cs typeface="Times New Roman" pitchFamily="18" charset="0"/>
              </a:rPr>
              <a:t>from any source and paste it into your presentation slides. You can keep copied texts, pictures, graphics, charts, datasheets, slides, etc. in the PowerPoint Clipboard</a:t>
            </a:r>
            <a:r>
              <a:rPr lang="en-US" sz="2100" dirty="0" smtClean="0">
                <a:latin typeface="Times New Roman" pitchFamily="18" charset="0"/>
                <a:cs typeface="Times New Roman" pitchFamily="18" charset="0"/>
              </a:rPr>
              <a:t>.</a:t>
            </a:r>
          </a:p>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Clipboard</a:t>
            </a:r>
            <a:r>
              <a:rPr lang="en-US" sz="2100" dirty="0">
                <a:latin typeface="Times New Roman" pitchFamily="18" charset="0"/>
                <a:cs typeface="Times New Roman" pitchFamily="18" charset="0"/>
              </a:rPr>
              <a:t>” option </a:t>
            </a:r>
            <a:r>
              <a:rPr lang="en-US" sz="2100" dirty="0" smtClean="0">
                <a:latin typeface="Times New Roman" pitchFamily="18" charset="0"/>
                <a:cs typeface="Times New Roman" pitchFamily="18" charset="0"/>
              </a:rPr>
              <a:t>contains (</a:t>
            </a:r>
            <a:r>
              <a:rPr lang="en-US" sz="2000" b="1" spc="-35" dirty="0" smtClean="0">
                <a:solidFill>
                  <a:srgbClr val="C55A11"/>
                </a:solidFill>
                <a:latin typeface="Times New Roman" pitchFamily="18" charset="0"/>
                <a:ea typeface="+mj-ea"/>
                <a:cs typeface="Times New Roman" pitchFamily="18" charset="0"/>
              </a:rPr>
              <a:t>Copy,  Cut, Paste,  Format Painter</a:t>
            </a:r>
            <a:r>
              <a:rPr lang="en-US" sz="2100" dirty="0" smtClean="0">
                <a:latin typeface="Times New Roman" pitchFamily="18" charset="0"/>
                <a:cs typeface="Times New Roman" pitchFamily="18" charset="0"/>
              </a:rPr>
              <a: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Clipboard Group</a:t>
            </a:r>
            <a:endParaRPr sz="4000" dirty="0">
              <a:latin typeface="Times New Roman" pitchFamily="18" charset="0"/>
              <a:cs typeface="Times New Roman" pitchFamily="18" charset="0"/>
            </a:endParaRPr>
          </a:p>
        </p:txBody>
      </p:sp>
      <p:sp>
        <p:nvSpPr>
          <p:cNvPr id="17" name="object 7"/>
          <p:cNvSpPr txBox="1"/>
          <p:nvPr/>
        </p:nvSpPr>
        <p:spPr>
          <a:xfrm>
            <a:off x="571296" y="3501162"/>
            <a:ext cx="7658304" cy="2518638"/>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
              <a:tabLst>
                <a:tab pos="1800225" algn="l"/>
                <a:tab pos="3978275" algn="l"/>
                <a:tab pos="4418965" algn="l"/>
                <a:tab pos="4991735" algn="l"/>
                <a:tab pos="6666865" algn="l"/>
                <a:tab pos="8789035" algn="l"/>
                <a:tab pos="10288905" algn="l"/>
              </a:tabLst>
            </a:pPr>
            <a:r>
              <a:rPr lang="en-US" sz="2400" b="1" spc="-35" dirty="0" smtClean="0">
                <a:solidFill>
                  <a:srgbClr val="C55A11"/>
                </a:solidFill>
                <a:latin typeface="Times New Roman" pitchFamily="18" charset="0"/>
                <a:cs typeface="Times New Roman" pitchFamily="18" charset="0"/>
              </a:rPr>
              <a:t>Copy</a:t>
            </a:r>
          </a:p>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This command allows you to make a copy of selected text, objects, or slides and store it on the clipboard. To use this command, select the content you want to copy and click the "</a:t>
            </a:r>
            <a:r>
              <a:rPr lang="en-US" sz="2100" b="1" dirty="0">
                <a:latin typeface="Times New Roman" pitchFamily="18" charset="0"/>
                <a:cs typeface="Times New Roman" pitchFamily="18" charset="0"/>
              </a:rPr>
              <a:t>Copy</a:t>
            </a:r>
            <a:r>
              <a:rPr lang="en-US" sz="2100" dirty="0">
                <a:latin typeface="Times New Roman" pitchFamily="18" charset="0"/>
                <a:cs typeface="Times New Roman" pitchFamily="18" charset="0"/>
              </a:rPr>
              <a:t>" button or press </a:t>
            </a:r>
            <a:r>
              <a:rPr lang="en-US" sz="2100" dirty="0" smtClean="0">
                <a:latin typeface="Times New Roman" pitchFamily="18" charset="0"/>
                <a:cs typeface="Times New Roman" pitchFamily="18" charset="0"/>
              </a:rPr>
              <a:t>(</a:t>
            </a:r>
            <a:r>
              <a:rPr lang="en-US" sz="2100" b="1" dirty="0" err="1" smtClean="0">
                <a:latin typeface="Times New Roman" pitchFamily="18" charset="0"/>
                <a:cs typeface="Times New Roman" pitchFamily="18" charset="0"/>
              </a:rPr>
              <a:t>Ctrl+C</a:t>
            </a: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on your keyboard.</a:t>
            </a:r>
            <a:endParaRPr lang="en-US" sz="2100" dirty="0" smtClean="0">
              <a:latin typeface="Times New Roman" pitchFamily="18" charset="0"/>
              <a:cs typeface="Times New Roman" pitchFamily="18" charset="0"/>
            </a:endParaRPr>
          </a:p>
        </p:txBody>
      </p:sp>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50700" y="2743200"/>
            <a:ext cx="3237186" cy="24384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spTree>
    <p:extLst>
      <p:ext uri="{BB962C8B-B14F-4D97-AF65-F5344CB8AC3E}">
        <p14:creationId xmlns:p14="http://schemas.microsoft.com/office/powerpoint/2010/main" val="2126768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Clipboard Group</a:t>
            </a:r>
            <a:endParaRPr sz="4000" dirty="0">
              <a:latin typeface="Times New Roman" pitchFamily="18" charset="0"/>
              <a:cs typeface="Times New Roman" pitchFamily="18" charset="0"/>
            </a:endParaRPr>
          </a:p>
        </p:txBody>
      </p:sp>
      <p:sp>
        <p:nvSpPr>
          <p:cNvPr id="17" name="object 7"/>
          <p:cNvSpPr txBox="1"/>
          <p:nvPr/>
        </p:nvSpPr>
        <p:spPr>
          <a:xfrm>
            <a:off x="685800" y="3733800"/>
            <a:ext cx="10744200" cy="2033890"/>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
              <a:tabLst>
                <a:tab pos="1800225" algn="l"/>
                <a:tab pos="3978275" algn="l"/>
                <a:tab pos="4418965" algn="l"/>
                <a:tab pos="4991735" algn="l"/>
                <a:tab pos="6666865" algn="l"/>
                <a:tab pos="8789035" algn="l"/>
                <a:tab pos="10288905" algn="l"/>
              </a:tabLst>
            </a:pPr>
            <a:r>
              <a:rPr lang="en-US" sz="2400" b="1" spc="-35" dirty="0" smtClean="0">
                <a:solidFill>
                  <a:srgbClr val="C55A11"/>
                </a:solidFill>
                <a:latin typeface="Times New Roman" pitchFamily="18" charset="0"/>
                <a:cs typeface="Times New Roman" pitchFamily="18" charset="0"/>
              </a:rPr>
              <a:t>Paste</a:t>
            </a:r>
            <a:endParaRPr lang="en-US" sz="2200" b="1" spc="-35" dirty="0" smtClean="0">
              <a:solidFill>
                <a:srgbClr val="C55A11"/>
              </a:solidFill>
              <a:latin typeface="Times New Roman" pitchFamily="18" charset="0"/>
              <a:cs typeface="Times New Roman" pitchFamily="18" charset="0"/>
            </a:endParaRPr>
          </a:p>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Once </a:t>
            </a:r>
            <a:r>
              <a:rPr lang="en-US" sz="2100" dirty="0">
                <a:latin typeface="Times New Roman" pitchFamily="18" charset="0"/>
                <a:cs typeface="Times New Roman" pitchFamily="18" charset="0"/>
              </a:rPr>
              <a:t>you have copied or cut content, you can use the "Paste" command to insert it into a new location within your presentation. Place the cursor where you want to paste the content, click the "</a:t>
            </a:r>
            <a:r>
              <a:rPr lang="en-US" sz="2100" b="1" dirty="0">
                <a:latin typeface="Times New Roman" pitchFamily="18" charset="0"/>
                <a:cs typeface="Times New Roman" pitchFamily="18" charset="0"/>
              </a:rPr>
              <a:t>Paste</a:t>
            </a:r>
            <a:r>
              <a:rPr lang="en-US" sz="2100" dirty="0">
                <a:latin typeface="Times New Roman" pitchFamily="18" charset="0"/>
                <a:cs typeface="Times New Roman" pitchFamily="18" charset="0"/>
              </a:rPr>
              <a:t>" button, or press </a:t>
            </a:r>
            <a:r>
              <a:rPr lang="en-US" sz="2100" dirty="0" smtClean="0">
                <a:latin typeface="Times New Roman" pitchFamily="18" charset="0"/>
                <a:cs typeface="Times New Roman" pitchFamily="18" charset="0"/>
              </a:rPr>
              <a:t>(</a:t>
            </a:r>
            <a:r>
              <a:rPr lang="en-US" sz="2100" b="1" dirty="0" err="1" smtClean="0">
                <a:latin typeface="Times New Roman" pitchFamily="18" charset="0"/>
                <a:cs typeface="Times New Roman" pitchFamily="18" charset="0"/>
              </a:rPr>
              <a:t>Ctrl+V</a:t>
            </a: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on your keyboard.</a:t>
            </a:r>
            <a:endParaRPr lang="en-US" sz="2100" dirty="0" smtClean="0">
              <a:latin typeface="Times New Roman" pitchFamily="18" charset="0"/>
              <a:cs typeface="Times New Roman" pitchFamily="18" charset="0"/>
            </a:endParaRPr>
          </a:p>
        </p:txBody>
      </p:sp>
      <p:sp>
        <p:nvSpPr>
          <p:cNvPr id="18" name="object 7"/>
          <p:cNvSpPr txBox="1"/>
          <p:nvPr/>
        </p:nvSpPr>
        <p:spPr>
          <a:xfrm>
            <a:off x="685800" y="1471310"/>
            <a:ext cx="10744200" cy="2033890"/>
          </a:xfrm>
          <a:prstGeom prst="rect">
            <a:avLst/>
          </a:prstGeom>
        </p:spPr>
        <p:txBody>
          <a:bodyPr vert="horz" wrap="square" lIns="0" tIns="12700" rIns="0" bIns="0" rtlCol="0">
            <a:spAutoFit/>
          </a:bodyPr>
          <a:lstStyle/>
          <a:p>
            <a:pPr marL="355600" indent="-342900" algn="just">
              <a:lnSpc>
                <a:spcPct val="150000"/>
              </a:lnSpc>
              <a:spcBef>
                <a:spcPts val="100"/>
              </a:spcBef>
              <a:buFont typeface="Wingdings" pitchFamily="2" charset="2"/>
              <a:buChar char="§"/>
              <a:tabLst>
                <a:tab pos="1800225" algn="l"/>
                <a:tab pos="3978275" algn="l"/>
                <a:tab pos="4418965" algn="l"/>
                <a:tab pos="4991735" algn="l"/>
                <a:tab pos="6666865" algn="l"/>
                <a:tab pos="8789035" algn="l"/>
                <a:tab pos="10288905" algn="l"/>
              </a:tabLst>
            </a:pPr>
            <a:r>
              <a:rPr lang="en-US" sz="2400" b="1" spc="-35" dirty="0" smtClean="0">
                <a:solidFill>
                  <a:srgbClr val="C55A11"/>
                </a:solidFill>
                <a:latin typeface="Times New Roman" pitchFamily="18" charset="0"/>
                <a:cs typeface="Times New Roman" pitchFamily="18" charset="0"/>
              </a:rPr>
              <a:t>Cut</a:t>
            </a:r>
          </a:p>
          <a:p>
            <a:pPr marL="12700" algn="just">
              <a:lnSpc>
                <a:spcPct val="150000"/>
              </a:lnSpc>
              <a:spcBef>
                <a:spcPts val="100"/>
              </a:spcBef>
              <a:tabLst>
                <a:tab pos="1800225" algn="l"/>
                <a:tab pos="3978275" algn="l"/>
                <a:tab pos="4418965" algn="l"/>
                <a:tab pos="4991735" algn="l"/>
                <a:tab pos="6666865" algn="l"/>
                <a:tab pos="8789035" algn="l"/>
                <a:tab pos="10288905" algn="l"/>
              </a:tabLst>
            </a:pP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The "Cut" command works similarly to the copy command but also removes the selected content from its original location. To use this command, select the content you want to cut and click the "</a:t>
            </a:r>
            <a:r>
              <a:rPr lang="en-US" sz="2100" b="1" dirty="0">
                <a:latin typeface="Times New Roman" pitchFamily="18" charset="0"/>
                <a:cs typeface="Times New Roman" pitchFamily="18" charset="0"/>
              </a:rPr>
              <a:t>Cut</a:t>
            </a:r>
            <a:r>
              <a:rPr lang="en-US" sz="2100" dirty="0">
                <a:latin typeface="Times New Roman" pitchFamily="18" charset="0"/>
                <a:cs typeface="Times New Roman" pitchFamily="18" charset="0"/>
              </a:rPr>
              <a:t>" button or press </a:t>
            </a:r>
            <a:r>
              <a:rPr lang="en-US" sz="2100" dirty="0" smtClean="0">
                <a:latin typeface="Times New Roman" pitchFamily="18" charset="0"/>
                <a:cs typeface="Times New Roman" pitchFamily="18" charset="0"/>
              </a:rPr>
              <a:t>(</a:t>
            </a:r>
            <a:r>
              <a:rPr lang="en-US" sz="2100" b="1" dirty="0" err="1" smtClean="0">
                <a:latin typeface="Times New Roman" pitchFamily="18" charset="0"/>
                <a:cs typeface="Times New Roman" pitchFamily="18" charset="0"/>
              </a:rPr>
              <a:t>Ctrl+X</a:t>
            </a:r>
            <a:r>
              <a:rPr lang="en-US" sz="2100" dirty="0" smtClean="0">
                <a:latin typeface="Times New Roman" pitchFamily="18" charset="0"/>
                <a:cs typeface="Times New Roman" pitchFamily="18" charset="0"/>
              </a:rPr>
              <a:t>) </a:t>
            </a:r>
            <a:r>
              <a:rPr lang="en-US" sz="2100" dirty="0">
                <a:latin typeface="Times New Roman" pitchFamily="18" charset="0"/>
                <a:cs typeface="Times New Roman" pitchFamily="18" charset="0"/>
              </a:rPr>
              <a:t>on your keyboard.</a:t>
            </a:r>
            <a:endParaRPr lang="en-US" sz="21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07214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Clipboard Group</a:t>
            </a:r>
            <a:endParaRPr sz="40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14917" y="2438400"/>
            <a:ext cx="2219883" cy="277080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8" name="object 7"/>
          <p:cNvSpPr txBox="1"/>
          <p:nvPr/>
        </p:nvSpPr>
        <p:spPr>
          <a:xfrm>
            <a:off x="571295" y="1828800"/>
            <a:ext cx="8496505" cy="4398640"/>
          </a:xfrm>
          <a:prstGeom prst="rect">
            <a:avLst/>
          </a:prstGeom>
        </p:spPr>
        <p:txBody>
          <a:bodyPr vert="horz" wrap="square" lIns="0" tIns="12700" rIns="0" bIns="0" rtlCol="0">
            <a:spAutoFit/>
          </a:bodyPr>
          <a:lstStyle/>
          <a:p>
            <a:pPr marL="469900" indent="-457200" algn="just">
              <a:lnSpc>
                <a:spcPct val="150000"/>
              </a:lnSpc>
              <a:buFont typeface="+mj-lt"/>
              <a:buAutoNum type="arabicPeriod"/>
              <a:tabLst>
                <a:tab pos="1800225" algn="l"/>
                <a:tab pos="3978275" algn="l"/>
                <a:tab pos="4418965" algn="l"/>
                <a:tab pos="4991735" algn="l"/>
                <a:tab pos="6666865" algn="l"/>
                <a:tab pos="8789035" algn="l"/>
                <a:tab pos="10288905" algn="l"/>
              </a:tabLst>
            </a:pPr>
            <a:r>
              <a:rPr lang="en-US" sz="1900" b="1" spc="-35" dirty="0" smtClean="0">
                <a:solidFill>
                  <a:srgbClr val="C55A11"/>
                </a:solidFill>
                <a:latin typeface="Times New Roman" pitchFamily="18" charset="0"/>
                <a:cs typeface="Times New Roman" pitchFamily="18" charset="0"/>
              </a:rPr>
              <a:t>Use </a:t>
            </a:r>
            <a:r>
              <a:rPr lang="en-US" sz="1900" b="1" spc="-35" dirty="0">
                <a:solidFill>
                  <a:srgbClr val="C55A11"/>
                </a:solidFill>
                <a:latin typeface="Times New Roman" pitchFamily="18" charset="0"/>
                <a:cs typeface="Times New Roman" pitchFamily="18" charset="0"/>
              </a:rPr>
              <a:t>Destination Theme: </a:t>
            </a:r>
            <a:r>
              <a:rPr lang="en-US" sz="1900" dirty="0">
                <a:latin typeface="Times New Roman" pitchFamily="18" charset="0"/>
                <a:cs typeface="Times New Roman" pitchFamily="18" charset="0"/>
              </a:rPr>
              <a:t>Applies the formatting of the destination presentation's theme to the pasted content, ensuring consistency with the overall theme of the presentation</a:t>
            </a:r>
            <a:r>
              <a:rPr lang="en-US" sz="1900" dirty="0" smtClean="0">
                <a:latin typeface="Times New Roman" pitchFamily="18" charset="0"/>
                <a:cs typeface="Times New Roman" pitchFamily="18" charset="0"/>
              </a:rPr>
              <a:t>.</a:t>
            </a:r>
          </a:p>
          <a:p>
            <a:pPr marL="469900" indent="-457200" algn="just">
              <a:lnSpc>
                <a:spcPct val="150000"/>
              </a:lnSpc>
              <a:buFont typeface="+mj-lt"/>
              <a:buAutoNum type="arabicPeriod"/>
              <a:tabLst>
                <a:tab pos="1800225" algn="l"/>
                <a:tab pos="3978275" algn="l"/>
                <a:tab pos="4418965" algn="l"/>
                <a:tab pos="4991735" algn="l"/>
                <a:tab pos="6666865" algn="l"/>
                <a:tab pos="8789035" algn="l"/>
                <a:tab pos="10288905" algn="l"/>
              </a:tabLst>
            </a:pPr>
            <a:r>
              <a:rPr lang="en-US" sz="1900" b="1" spc="-35" dirty="0">
                <a:solidFill>
                  <a:srgbClr val="C55A11"/>
                </a:solidFill>
                <a:latin typeface="Times New Roman" pitchFamily="18" charset="0"/>
                <a:cs typeface="Times New Roman" pitchFamily="18" charset="0"/>
              </a:rPr>
              <a:t>Keep Source Formatting: </a:t>
            </a:r>
            <a:r>
              <a:rPr lang="en-US" sz="1900" dirty="0">
                <a:latin typeface="Times New Roman" pitchFamily="18" charset="0"/>
                <a:cs typeface="Times New Roman" pitchFamily="18" charset="0"/>
              </a:rPr>
              <a:t>Preserves the original formatting of the copied content, including font styles, colors, and other formatting attributes</a:t>
            </a:r>
            <a:r>
              <a:rPr lang="en-US" sz="1900" dirty="0" smtClean="0">
                <a:latin typeface="Times New Roman" pitchFamily="18" charset="0"/>
                <a:cs typeface="Times New Roman" pitchFamily="18" charset="0"/>
              </a:rPr>
              <a:t>.</a:t>
            </a:r>
          </a:p>
          <a:p>
            <a:pPr marL="469900" indent="-457200" algn="just">
              <a:lnSpc>
                <a:spcPct val="150000"/>
              </a:lnSpc>
              <a:buFont typeface="+mj-lt"/>
              <a:buAutoNum type="arabicPeriod"/>
              <a:tabLst>
                <a:tab pos="1800225" algn="l"/>
                <a:tab pos="3978275" algn="l"/>
                <a:tab pos="4418965" algn="l"/>
                <a:tab pos="4991735" algn="l"/>
                <a:tab pos="6666865" algn="l"/>
                <a:tab pos="8789035" algn="l"/>
                <a:tab pos="10288905" algn="l"/>
              </a:tabLst>
            </a:pPr>
            <a:r>
              <a:rPr lang="en-US" sz="1900" b="1" spc="-35" dirty="0" smtClean="0">
                <a:solidFill>
                  <a:srgbClr val="C55A11"/>
                </a:solidFill>
                <a:latin typeface="Times New Roman" pitchFamily="18" charset="0"/>
                <a:cs typeface="Times New Roman" pitchFamily="18" charset="0"/>
              </a:rPr>
              <a:t>Picture</a:t>
            </a:r>
            <a:r>
              <a:rPr lang="en-US" sz="1900" b="1" spc="-35" dirty="0">
                <a:solidFill>
                  <a:srgbClr val="C55A11"/>
                </a:solidFill>
                <a:latin typeface="Times New Roman" pitchFamily="18" charset="0"/>
                <a:cs typeface="Times New Roman" pitchFamily="18" charset="0"/>
              </a:rPr>
              <a:t>: </a:t>
            </a:r>
            <a:r>
              <a:rPr lang="en-US" sz="1900" dirty="0">
                <a:latin typeface="Times New Roman" pitchFamily="18" charset="0"/>
                <a:cs typeface="Times New Roman" pitchFamily="18" charset="0"/>
              </a:rPr>
              <a:t>When copying an image or screenshot, allows you to paste it as an independent image file, without any text or formatting</a:t>
            </a:r>
            <a:r>
              <a:rPr lang="en-US" sz="1900" dirty="0" smtClean="0">
                <a:latin typeface="Times New Roman" pitchFamily="18" charset="0"/>
                <a:cs typeface="Times New Roman" pitchFamily="18" charset="0"/>
              </a:rPr>
              <a:t>.</a:t>
            </a:r>
          </a:p>
          <a:p>
            <a:pPr marL="469900" indent="-457200" algn="just">
              <a:lnSpc>
                <a:spcPct val="150000"/>
              </a:lnSpc>
              <a:buFont typeface="+mj-lt"/>
              <a:buAutoNum type="arabicPeriod"/>
              <a:tabLst>
                <a:tab pos="1800225" algn="l"/>
                <a:tab pos="3978275" algn="l"/>
                <a:tab pos="4418965" algn="l"/>
                <a:tab pos="4991735" algn="l"/>
                <a:tab pos="6666865" algn="l"/>
                <a:tab pos="8789035" algn="l"/>
                <a:tab pos="10288905" algn="l"/>
              </a:tabLst>
            </a:pPr>
            <a:r>
              <a:rPr lang="en-US" sz="1900" b="1" spc="-35" dirty="0">
                <a:solidFill>
                  <a:srgbClr val="C55A11"/>
                </a:solidFill>
                <a:latin typeface="Times New Roman" pitchFamily="18" charset="0"/>
                <a:cs typeface="Times New Roman" pitchFamily="18" charset="0"/>
              </a:rPr>
              <a:t>Keep Text Only: </a:t>
            </a:r>
            <a:r>
              <a:rPr lang="en-US" sz="1900" dirty="0">
                <a:latin typeface="Times New Roman" pitchFamily="18" charset="0"/>
                <a:cs typeface="Times New Roman" pitchFamily="18" charset="0"/>
              </a:rPr>
              <a:t>Pastes only the plain text from the copied content, discarding any formatting or styling. Useful for removing formatting inconsistencies or when the source formatting is not important</a:t>
            </a:r>
            <a:r>
              <a:rPr lang="en-US" sz="1900" dirty="0" smtClean="0">
                <a:latin typeface="Times New Roman" pitchFamily="18" charset="0"/>
                <a:cs typeface="Times New Roman" pitchFamily="18" charset="0"/>
              </a:rPr>
              <a:t>.</a:t>
            </a:r>
            <a:endParaRPr lang="en-US" sz="1900" dirty="0">
              <a:latin typeface="Times New Roman" pitchFamily="18" charset="0"/>
              <a:cs typeface="Times New Roman" pitchFamily="18" charset="0"/>
            </a:endParaRPr>
          </a:p>
        </p:txBody>
      </p:sp>
      <p:sp>
        <p:nvSpPr>
          <p:cNvPr id="3" name="TextBox 2"/>
          <p:cNvSpPr txBox="1"/>
          <p:nvPr/>
        </p:nvSpPr>
        <p:spPr>
          <a:xfrm>
            <a:off x="457200" y="1371600"/>
            <a:ext cx="10525683" cy="677108"/>
          </a:xfrm>
          <a:prstGeom prst="rect">
            <a:avLst/>
          </a:prstGeom>
          <a:noFill/>
        </p:spPr>
        <p:txBody>
          <a:bodyPr wrap="square" rtlCol="0">
            <a:spAutoFit/>
          </a:bodyPr>
          <a:lstStyle/>
          <a:p>
            <a:r>
              <a:rPr lang="en-US" sz="2000" b="1" spc="-35" dirty="0">
                <a:solidFill>
                  <a:srgbClr val="C55A11"/>
                </a:solidFill>
                <a:latin typeface="Times New Roman" pitchFamily="18" charset="0"/>
                <a:cs typeface="Times New Roman" pitchFamily="18" charset="0"/>
              </a:rPr>
              <a:t>The Paste Options in PowerPoint 2010 provide the following choices when pasting content:</a:t>
            </a:r>
          </a:p>
          <a:p>
            <a:endParaRPr lang="en-US" dirty="0"/>
          </a:p>
        </p:txBody>
      </p:sp>
    </p:spTree>
    <p:extLst>
      <p:ext uri="{BB962C8B-B14F-4D97-AF65-F5344CB8AC3E}">
        <p14:creationId xmlns:p14="http://schemas.microsoft.com/office/powerpoint/2010/main" val="3664643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Slides Group</a:t>
            </a:r>
            <a:endParaRPr sz="4000" dirty="0">
              <a:latin typeface="Times New Roman" pitchFamily="18" charset="0"/>
              <a:cs typeface="Times New Roman" pitchFamily="18" charset="0"/>
            </a:endParaRPr>
          </a:p>
        </p:txBody>
      </p:sp>
      <p:sp>
        <p:nvSpPr>
          <p:cNvPr id="18" name="object 7"/>
          <p:cNvSpPr txBox="1"/>
          <p:nvPr/>
        </p:nvSpPr>
        <p:spPr>
          <a:xfrm>
            <a:off x="582840" y="1429908"/>
            <a:ext cx="10466160" cy="2736647"/>
          </a:xfrm>
          <a:prstGeom prst="rect">
            <a:avLst/>
          </a:prstGeom>
        </p:spPr>
        <p:txBody>
          <a:bodyPr vert="horz" wrap="square" lIns="0" tIns="12700" rIns="0" bIns="0" rtlCol="0">
            <a:spAutoFit/>
          </a:bodyPr>
          <a:lstStyle/>
          <a:p>
            <a:pPr marL="12700" algn="just">
              <a:lnSpc>
                <a:spcPct val="150000"/>
              </a:lnSpc>
              <a:tabLst>
                <a:tab pos="1800225" algn="l"/>
                <a:tab pos="3978275" algn="l"/>
                <a:tab pos="4418965" algn="l"/>
                <a:tab pos="4991735" algn="l"/>
                <a:tab pos="6666865" algn="l"/>
                <a:tab pos="8789035" algn="l"/>
                <a:tab pos="10288905" algn="l"/>
              </a:tabLst>
            </a:pPr>
            <a:r>
              <a:rPr lang="en-US" sz="1900" dirty="0" smtClean="0">
                <a:latin typeface="Times New Roman" pitchFamily="18" charset="0"/>
                <a:cs typeface="Times New Roman" pitchFamily="18" charset="0"/>
              </a:rPr>
              <a:t>Slides group provides </a:t>
            </a:r>
            <a:r>
              <a:rPr lang="en-US" sz="1900" dirty="0">
                <a:latin typeface="Times New Roman" pitchFamily="18" charset="0"/>
                <a:cs typeface="Times New Roman" pitchFamily="18" charset="0"/>
              </a:rPr>
              <a:t>options for managing and modifying slides in your presentation. It includes commands such as </a:t>
            </a:r>
            <a:r>
              <a:rPr lang="en-US" sz="2000" b="1" spc="-35" dirty="0">
                <a:solidFill>
                  <a:srgbClr val="C55A11"/>
                </a:solidFill>
                <a:latin typeface="Times New Roman" pitchFamily="18" charset="0"/>
                <a:ea typeface="+mj-ea"/>
                <a:cs typeface="Times New Roman" pitchFamily="18" charset="0"/>
              </a:rPr>
              <a:t>New Slide, Layout, </a:t>
            </a:r>
            <a:r>
              <a:rPr lang="en-US" sz="2000" b="1" spc="-35" dirty="0" smtClean="0">
                <a:solidFill>
                  <a:srgbClr val="C55A11"/>
                </a:solidFill>
                <a:latin typeface="Times New Roman" pitchFamily="18" charset="0"/>
                <a:ea typeface="+mj-ea"/>
                <a:cs typeface="Times New Roman" pitchFamily="18" charset="0"/>
              </a:rPr>
              <a:t>Reset</a:t>
            </a:r>
            <a:r>
              <a:rPr lang="en-US" sz="1900" dirty="0" smtClean="0">
                <a:latin typeface="Times New Roman" pitchFamily="18" charset="0"/>
                <a:cs typeface="Times New Roman" pitchFamily="18" charset="0"/>
              </a:rPr>
              <a:t>, </a:t>
            </a:r>
            <a:r>
              <a:rPr lang="en-US" sz="2000" b="1" spc="-35" dirty="0">
                <a:solidFill>
                  <a:srgbClr val="C55A11"/>
                </a:solidFill>
                <a:latin typeface="Times New Roman" pitchFamily="18" charset="0"/>
                <a:ea typeface="+mj-ea"/>
                <a:cs typeface="Times New Roman" pitchFamily="18" charset="0"/>
              </a:rPr>
              <a:t>and </a:t>
            </a:r>
            <a:r>
              <a:rPr lang="en-US" sz="2000" b="1" spc="-35" dirty="0" smtClean="0">
                <a:solidFill>
                  <a:srgbClr val="C55A11"/>
                </a:solidFill>
                <a:latin typeface="Times New Roman" pitchFamily="18" charset="0"/>
                <a:ea typeface="+mj-ea"/>
                <a:cs typeface="Times New Roman" pitchFamily="18" charset="0"/>
              </a:rPr>
              <a:t>Section</a:t>
            </a:r>
            <a:r>
              <a:rPr lang="en-US" sz="1900" dirty="0" smtClean="0">
                <a:latin typeface="Times New Roman" pitchFamily="18" charset="0"/>
                <a:cs typeface="Times New Roman" pitchFamily="18" charset="0"/>
              </a:rPr>
              <a:t>.</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New Slide: </a:t>
            </a:r>
            <a:r>
              <a:rPr lang="en-US" sz="1900" dirty="0">
                <a:latin typeface="Times New Roman" pitchFamily="18" charset="0"/>
                <a:cs typeface="Times New Roman" pitchFamily="18" charset="0"/>
              </a:rPr>
              <a:t>Insert a new slide into your presentation, offering different layout options.</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Layout: </a:t>
            </a:r>
            <a:r>
              <a:rPr lang="en-US" sz="1900" dirty="0">
                <a:latin typeface="Times New Roman" pitchFamily="18" charset="0"/>
                <a:cs typeface="Times New Roman" pitchFamily="18" charset="0"/>
              </a:rPr>
              <a:t>Changes the layout of the selected slide, determining the arrangement of text and content placeholders.</a:t>
            </a:r>
          </a:p>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Reset: </a:t>
            </a:r>
            <a:r>
              <a:rPr lang="en-US" sz="1900" dirty="0">
                <a:latin typeface="Times New Roman" pitchFamily="18" charset="0"/>
                <a:cs typeface="Times New Roman" pitchFamily="18" charset="0"/>
              </a:rPr>
              <a:t>Restores the selected slide to its original layout and formatting</a:t>
            </a:r>
            <a:r>
              <a:rPr lang="en-US" sz="1900" dirty="0" smtClean="0">
                <a:latin typeface="Times New Roman" pitchFamily="18" charset="0"/>
                <a:cs typeface="Times New Roman" pitchFamily="18" charset="0"/>
              </a:rPr>
              <a:t>.</a:t>
            </a:r>
          </a:p>
        </p:txBody>
      </p:sp>
      <p:pic>
        <p:nvPicPr>
          <p:cNvPr id="4"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3940" r="4185"/>
          <a:stretch/>
        </p:blipFill>
        <p:spPr bwMode="auto">
          <a:xfrm>
            <a:off x="9373572" y="3511611"/>
            <a:ext cx="2446318"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57200" y="4206715"/>
            <a:ext cx="8521576" cy="2146742"/>
          </a:xfrm>
          <a:prstGeom prst="rect">
            <a:avLst/>
          </a:prstGeom>
          <a:noFill/>
        </p:spPr>
        <p:txBody>
          <a:bodyPr wrap="square" rtlCol="0">
            <a:spAutoFit/>
          </a:bodyPr>
          <a:lstStyle/>
          <a:p>
            <a:pPr marL="355600" lvl="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cs typeface="Times New Roman" pitchFamily="18" charset="0"/>
              </a:rPr>
              <a:t>Section:</a:t>
            </a:r>
            <a:r>
              <a:rPr lang="en-US" sz="1900" dirty="0">
                <a:solidFill>
                  <a:prstClr val="black"/>
                </a:solidFill>
                <a:latin typeface="Times New Roman" pitchFamily="18" charset="0"/>
                <a:cs typeface="Times New Roman" pitchFamily="18" charset="0"/>
              </a:rPr>
              <a:t> Help you organize your slides into logical groups, making it easier to navigate and manage larger PowerPoint presentations. You can collapse or expand sections to hide or show the slides within them by clicking on the arrow next to the section header.</a:t>
            </a:r>
          </a:p>
          <a:p>
            <a:endParaRPr lang="en-US" dirty="0"/>
          </a:p>
        </p:txBody>
      </p:sp>
    </p:spTree>
    <p:extLst>
      <p:ext uri="{BB962C8B-B14F-4D97-AF65-F5344CB8AC3E}">
        <p14:creationId xmlns:p14="http://schemas.microsoft.com/office/powerpoint/2010/main" val="32613277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smtClean="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006600" y="356106"/>
            <a:ext cx="8171591" cy="627736"/>
          </a:xfrm>
          <a:prstGeom prst="rect">
            <a:avLst/>
          </a:prstGeom>
        </p:spPr>
        <p:txBody>
          <a:bodyPr vert="horz" wrap="square" lIns="0" tIns="12065" rIns="0" bIns="0" rtlCol="0">
            <a:spAutoFit/>
          </a:bodyPr>
          <a:lstStyle/>
          <a:p>
            <a:pPr marL="12700" algn="ctr">
              <a:lnSpc>
                <a:spcPct val="100000"/>
              </a:lnSpc>
              <a:spcBef>
                <a:spcPts val="95"/>
              </a:spcBef>
            </a:pPr>
            <a:r>
              <a:rPr lang="en-US" sz="4000" spc="-35" dirty="0" smtClean="0">
                <a:latin typeface="Times New Roman" pitchFamily="18" charset="0"/>
                <a:cs typeface="Times New Roman" pitchFamily="18" charset="0"/>
              </a:rPr>
              <a:t>Home Tab- Font Group</a:t>
            </a:r>
            <a:endParaRPr sz="4000" dirty="0">
              <a:latin typeface="Times New Roman" pitchFamily="18" charset="0"/>
              <a:cs typeface="Times New Roman" pitchFamily="18" charset="0"/>
            </a:endParaRPr>
          </a:p>
        </p:txBody>
      </p:sp>
      <p:sp>
        <p:nvSpPr>
          <p:cNvPr id="18" name="object 7"/>
          <p:cNvSpPr txBox="1"/>
          <p:nvPr/>
        </p:nvSpPr>
        <p:spPr>
          <a:xfrm>
            <a:off x="533400" y="2936652"/>
            <a:ext cx="6019800" cy="2321148"/>
          </a:xfrm>
          <a:prstGeom prst="rect">
            <a:avLst/>
          </a:prstGeom>
        </p:spPr>
        <p:txBody>
          <a:bodyPr vert="horz" wrap="square" lIns="0" tIns="12700" rIns="0" bIns="0" rtlCol="0">
            <a:spAutoFit/>
          </a:bodyPr>
          <a:lstStyle/>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smtClean="0">
                <a:solidFill>
                  <a:srgbClr val="C55A11"/>
                </a:solidFill>
                <a:latin typeface="Times New Roman" pitchFamily="18" charset="0"/>
                <a:ea typeface="+mj-ea"/>
                <a:cs typeface="Times New Roman" pitchFamily="18" charset="0"/>
              </a:rPr>
              <a:t>Bold</a:t>
            </a:r>
            <a:r>
              <a:rPr lang="en-US" sz="2000" dirty="0">
                <a:latin typeface="Times New Roman" pitchFamily="18" charset="0"/>
                <a:cs typeface="Times New Roman" pitchFamily="18" charset="0"/>
              </a:rPr>
              <a:t>: Applies bold formatting to the selected text.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Italic</a:t>
            </a:r>
            <a:r>
              <a:rPr lang="en-US" sz="2000" dirty="0">
                <a:latin typeface="Times New Roman" pitchFamily="18" charset="0"/>
                <a:cs typeface="Times New Roman" pitchFamily="18" charset="0"/>
              </a:rPr>
              <a:t>: Applies italic formatting to the selected text.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Underline</a:t>
            </a:r>
            <a:r>
              <a:rPr lang="en-US" sz="2000" dirty="0">
                <a:latin typeface="Times New Roman" pitchFamily="18" charset="0"/>
                <a:cs typeface="Times New Roman" pitchFamily="18" charset="0"/>
              </a:rPr>
              <a:t>: Adds an underline to the selected text.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000" b="1" spc="-35" dirty="0">
                <a:solidFill>
                  <a:srgbClr val="C55A11"/>
                </a:solidFill>
                <a:latin typeface="Times New Roman" pitchFamily="18" charset="0"/>
                <a:ea typeface="+mj-ea"/>
                <a:cs typeface="Times New Roman" pitchFamily="18" charset="0"/>
              </a:rPr>
              <a:t>Strikethrough</a:t>
            </a:r>
            <a:r>
              <a:rPr lang="en-US" sz="2000" dirty="0">
                <a:latin typeface="Times New Roman" pitchFamily="18" charset="0"/>
                <a:cs typeface="Times New Roman" pitchFamily="18" charset="0"/>
              </a:rPr>
              <a:t>: Adds a horizontal line through the middle of the selected text</a:t>
            </a:r>
            <a:r>
              <a:rPr lang="en-US" sz="2000" dirty="0" smtClean="0">
                <a:latin typeface="Times New Roman" pitchFamily="18" charset="0"/>
                <a:cs typeface="Times New Roman" pitchFamily="18" charset="0"/>
              </a:rPr>
              <a:t>.</a:t>
            </a: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51036" y="3169920"/>
            <a:ext cx="4983764" cy="24688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7" name="object 7"/>
          <p:cNvSpPr txBox="1"/>
          <p:nvPr/>
        </p:nvSpPr>
        <p:spPr>
          <a:xfrm>
            <a:off x="533400" y="1386480"/>
            <a:ext cx="11125200" cy="1443985"/>
          </a:xfrm>
          <a:prstGeom prst="rect">
            <a:avLst/>
          </a:prstGeom>
        </p:spPr>
        <p:txBody>
          <a:bodyPr vert="horz" wrap="square" lIns="0" tIns="12700" rIns="0" bIns="0" rtlCol="0">
            <a:spAutoFit/>
          </a:bodyPr>
          <a:lstStyle/>
          <a:p>
            <a:pPr marL="355600" indent="-342900" algn="just">
              <a:lnSpc>
                <a:spcPct val="150000"/>
              </a:lnSpc>
              <a:buFont typeface="Wingdings" panose="05000000000000000000" pitchFamily="2" charset="2"/>
              <a:buChar char="§"/>
              <a:tabLst>
                <a:tab pos="1800225" algn="l"/>
                <a:tab pos="3978275" algn="l"/>
                <a:tab pos="4418965" algn="l"/>
                <a:tab pos="4991735" algn="l"/>
                <a:tab pos="6666865" algn="l"/>
                <a:tab pos="8789035" algn="l"/>
                <a:tab pos="10288905" algn="l"/>
              </a:tabLst>
            </a:pP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Font group provides options for modifying the appearance and formatting of selected </a:t>
            </a:r>
            <a:r>
              <a:rPr lang="en-US" sz="2000" dirty="0" smtClean="0">
                <a:latin typeface="Times New Roman" pitchFamily="18" charset="0"/>
                <a:cs typeface="Times New Roman" pitchFamily="18" charset="0"/>
              </a:rPr>
              <a:t>text such as:</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ea typeface="+mj-ea"/>
                <a:cs typeface="Times New Roman" pitchFamily="18" charset="0"/>
              </a:rPr>
              <a:t>Font B</a:t>
            </a:r>
            <a:r>
              <a:rPr lang="en-US" sz="2100" b="1" spc="-35" dirty="0" smtClean="0">
                <a:solidFill>
                  <a:srgbClr val="C55A11"/>
                </a:solidFill>
                <a:latin typeface="Times New Roman" pitchFamily="18" charset="0"/>
                <a:ea typeface="+mj-ea"/>
                <a:cs typeface="Times New Roman" pitchFamily="18" charset="0"/>
              </a:rPr>
              <a:t>ar/Name</a:t>
            </a:r>
            <a:r>
              <a:rPr lang="en-US" sz="2000" dirty="0">
                <a:latin typeface="Times New Roman" pitchFamily="18" charset="0"/>
                <a:cs typeface="Times New Roman" pitchFamily="18" charset="0"/>
              </a:rPr>
              <a:t>: Allows you to select a specific font for the selected text</a:t>
            </a:r>
            <a:r>
              <a:rPr lang="en-US" sz="2000" dirty="0" smtClean="0">
                <a:latin typeface="Times New Roman" pitchFamily="18" charset="0"/>
                <a:cs typeface="Times New Roman" pitchFamily="18" charset="0"/>
              </a:rPr>
              <a:t>.</a:t>
            </a:r>
          </a:p>
          <a:p>
            <a:pPr marL="747713" indent="-284163" algn="just">
              <a:lnSpc>
                <a:spcPct val="150000"/>
              </a:lnSpc>
              <a:buFont typeface="Courier New" panose="02070309020205020404" pitchFamily="49" charset="0"/>
              <a:buChar char="o"/>
              <a:tabLst>
                <a:tab pos="1800225" algn="l"/>
                <a:tab pos="3978275" algn="l"/>
                <a:tab pos="4418965" algn="l"/>
                <a:tab pos="4991735" algn="l"/>
                <a:tab pos="6666865" algn="l"/>
                <a:tab pos="8789035" algn="l"/>
                <a:tab pos="10288905" algn="l"/>
              </a:tabLst>
            </a:pPr>
            <a:r>
              <a:rPr lang="en-US" sz="2100" b="1" spc="-35" dirty="0">
                <a:solidFill>
                  <a:srgbClr val="C55A11"/>
                </a:solidFill>
                <a:latin typeface="Times New Roman" pitchFamily="18" charset="0"/>
                <a:cs typeface="Times New Roman" pitchFamily="18" charset="0"/>
              </a:rPr>
              <a:t>Font Size</a:t>
            </a:r>
            <a:r>
              <a:rPr lang="en-US" sz="2000" dirty="0">
                <a:latin typeface="Times New Roman" pitchFamily="18" charset="0"/>
                <a:cs typeface="Times New Roman" pitchFamily="18" charset="0"/>
              </a:rPr>
              <a:t>: Enables you to choose the size of the font for the selected text</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4131187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1679</TotalTime>
  <Words>1699</Words>
  <Application>Microsoft Office PowerPoint</Application>
  <PresentationFormat>شاشة عريضة</PresentationFormat>
  <Paragraphs>143</Paragraphs>
  <Slides>17</Slides>
  <Notes>16</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17</vt:i4>
      </vt:variant>
    </vt:vector>
  </HeadingPairs>
  <TitlesOfParts>
    <vt:vector size="23" baseType="lpstr">
      <vt:lpstr>Arial</vt:lpstr>
      <vt:lpstr>Calibri</vt:lpstr>
      <vt:lpstr>Courier New</vt:lpstr>
      <vt:lpstr>Times New Roman</vt:lpstr>
      <vt:lpstr>Wingdings</vt:lpstr>
      <vt:lpstr>Office Theme</vt:lpstr>
      <vt:lpstr>  AL-Mustaqbal University</vt:lpstr>
      <vt:lpstr>Introduction</vt:lpstr>
      <vt:lpstr>Home Tab – Styling your Presentation</vt:lpstr>
      <vt:lpstr>Home Tab – Styling your Presentation</vt:lpstr>
      <vt:lpstr>Home Tab- Clipboard Group</vt:lpstr>
      <vt:lpstr>Home Tab- Clipboard Group</vt:lpstr>
      <vt:lpstr>Home Tab- Clipboard Group</vt:lpstr>
      <vt:lpstr>Home Tab- Slides Group</vt:lpstr>
      <vt:lpstr>Home Tab- Font Group</vt:lpstr>
      <vt:lpstr>Home Tab- Font Group</vt:lpstr>
      <vt:lpstr>Home Tab- Font Group</vt:lpstr>
      <vt:lpstr>Home Tab- Paragraph Group</vt:lpstr>
      <vt:lpstr>Home Tab- Paragraph Group</vt:lpstr>
      <vt:lpstr>Home Tab- Paragraph Group</vt:lpstr>
      <vt:lpstr>Home Tab- Editing Group</vt:lpstr>
      <vt:lpstr>Home Tab- Editing Group</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95</cp:revision>
  <dcterms:created xsi:type="dcterms:W3CDTF">2023-09-27T20:57:12Z</dcterms:created>
  <dcterms:modified xsi:type="dcterms:W3CDTF">2024-10-14T16:59:00Z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