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82" r:id="rId3"/>
    <p:sldId id="285" r:id="rId4"/>
    <p:sldId id="287" r:id="rId5"/>
    <p:sldId id="288" r:id="rId6"/>
    <p:sldId id="286" r:id="rId7"/>
    <p:sldId id="281" r:id="rId8"/>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5" autoAdjust="0"/>
  </p:normalViewPr>
  <p:slideViewPr>
    <p:cSldViewPr>
      <p:cViewPr varScale="1">
        <p:scale>
          <a:sx n="83" d="100"/>
          <a:sy n="83" d="100"/>
        </p:scale>
        <p:origin x="398" y="7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10/14/2024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2599258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8"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smtClean="0">
                <a:solidFill>
                  <a:srgbClr val="000000"/>
                </a:solidFill>
              </a:rPr>
              <a:t>  </a:t>
            </a:r>
            <a:r>
              <a:rPr lang="en-US" spc="-15" dirty="0" smtClean="0">
                <a:solidFill>
                  <a:srgbClr val="000000"/>
                </a:solidFill>
              </a:rPr>
              <a:t>AL-</a:t>
            </a:r>
            <a:r>
              <a:rPr lang="en-US" spc="-15" dirty="0" err="1" smtClean="0">
                <a:solidFill>
                  <a:srgbClr val="000000"/>
                </a:solidFill>
              </a:rPr>
              <a:t>Mustaqbal</a:t>
            </a:r>
            <a:r>
              <a:rPr lang="en-US" spc="-15" dirty="0" smtClean="0">
                <a:solidFill>
                  <a:srgbClr val="000000"/>
                </a:solidFill>
              </a:rPr>
              <a:t> University</a:t>
            </a:r>
            <a:endParaRPr lang="en-US" spc="-15" dirty="0">
              <a:solidFill>
                <a:srgbClr val="000000"/>
              </a:solidFill>
            </a:endParaRPr>
          </a:p>
        </p:txBody>
      </p:sp>
      <p:sp>
        <p:nvSpPr>
          <p:cNvPr id="4" name="object 4"/>
          <p:cNvSpPr txBox="1"/>
          <p:nvPr/>
        </p:nvSpPr>
        <p:spPr>
          <a:xfrm>
            <a:off x="5638800" y="4707147"/>
            <a:ext cx="5662454" cy="1256754"/>
          </a:xfrm>
          <a:prstGeom prst="rect">
            <a:avLst/>
          </a:prstGeom>
        </p:spPr>
        <p:txBody>
          <a:bodyPr vert="horz" wrap="square" lIns="0" tIns="12700" rIns="0" bIns="0" rtlCol="0">
            <a:spAutoFit/>
          </a:bodyPr>
          <a:lstStyle/>
          <a:p>
            <a:pPr marL="12700" marR="5080" indent="5715" algn="ctr">
              <a:lnSpc>
                <a:spcPct val="100000"/>
              </a:lnSpc>
              <a:spcBef>
                <a:spcPts val="100"/>
              </a:spcBef>
            </a:pPr>
            <a:r>
              <a:rPr lang="en-US" sz="2000" spc="-15" dirty="0">
                <a:solidFill>
                  <a:prstClr val="black"/>
                </a:solidFill>
              </a:rPr>
              <a:t>By</a:t>
            </a:r>
            <a:r>
              <a:rPr lang="en-US" sz="2000"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a:t>Shahlaa</a:t>
            </a:r>
            <a:r>
              <a:rPr lang="en-US" sz="2000" b="1" spc="-20" dirty="0"/>
              <a:t> </a:t>
            </a:r>
            <a:r>
              <a:rPr lang="en-US" sz="2000" b="1" spc="-20" dirty="0" err="1"/>
              <a:t>yaseen</a:t>
            </a:r>
            <a:endParaRPr lang="ar-IQ" sz="2000" b="1" spc="-20"/>
          </a:p>
          <a:p>
            <a:pPr marL="12700" marR="5080" lvl="0" indent="5715" algn="ctr">
              <a:spcBef>
                <a:spcPts val="100"/>
              </a:spcBef>
            </a:pPr>
            <a:r>
              <a:rPr lang="en-US" sz="2000" b="1" spc="-20" smtClean="0">
                <a:solidFill>
                  <a:prstClr val="black"/>
                </a:solidFill>
              </a:rPr>
              <a:t>College </a:t>
            </a:r>
            <a:r>
              <a:rPr lang="en-US" sz="2000" b="1" spc="-20" dirty="0">
                <a:solidFill>
                  <a:prstClr val="black"/>
                </a:solidFill>
              </a:rPr>
              <a:t>of Engineering and Technology</a:t>
            </a:r>
          </a:p>
          <a:p>
            <a:pPr lvl="0" algn="ctr"/>
            <a:r>
              <a:rPr lang="en-US" sz="2000" b="1" dirty="0">
                <a:solidFill>
                  <a:prstClr val="black"/>
                </a:solidFill>
              </a:rPr>
              <a:t>Department of Medical Instrumentation Techniques Engineering</a:t>
            </a:r>
            <a:endParaRPr lang="en-US" sz="2000" dirty="0">
              <a:solidFill>
                <a:prstClr val="black"/>
              </a:solidFill>
            </a:endParaRPr>
          </a:p>
        </p:txBody>
      </p:sp>
      <p:sp>
        <p:nvSpPr>
          <p:cNvPr id="6" name="object 6"/>
          <p:cNvSpPr txBox="1"/>
          <p:nvPr/>
        </p:nvSpPr>
        <p:spPr>
          <a:xfrm>
            <a:off x="5486400" y="1849861"/>
            <a:ext cx="6095999" cy="2255105"/>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a:t>
            </a:r>
            <a:r>
              <a:rPr lang="en-US" sz="2800" b="1" spc="-5" dirty="0" smtClean="0">
                <a:solidFill>
                  <a:prstClr val="black"/>
                </a:solidFill>
                <a:cs typeface="Calibri"/>
              </a:rPr>
              <a:t>4</a:t>
            </a:r>
            <a:endParaRPr lang="en-US" sz="2800" b="1" spc="-5" dirty="0">
              <a:solidFill>
                <a:prstClr val="black"/>
              </a:solidFill>
              <a:cs typeface="Calibri"/>
            </a:endParaRPr>
          </a:p>
          <a:p>
            <a:pPr marL="1347470" marR="5080" lvl="0" indent="-1335405" algn="ctr">
              <a:lnSpc>
                <a:spcPct val="150000"/>
              </a:lnSpc>
              <a:spcBef>
                <a:spcPts val="105"/>
              </a:spcBef>
            </a:pPr>
            <a:r>
              <a:rPr lang="en-US" sz="2800" b="1" spc="-5" dirty="0" smtClean="0">
                <a:solidFill>
                  <a:prstClr val="black"/>
                </a:solidFill>
                <a:cs typeface="Calibri"/>
              </a:rPr>
              <a:t>Insert </a:t>
            </a:r>
            <a:r>
              <a:rPr lang="en-US" sz="2800" b="1" spc="-5" dirty="0">
                <a:solidFill>
                  <a:prstClr val="black"/>
                </a:solidFill>
                <a:cs typeface="Calibri"/>
              </a:rPr>
              <a:t>Tab – Inserting </a:t>
            </a:r>
            <a:r>
              <a:rPr lang="en-US" sz="2800" b="1" spc="-5" dirty="0" smtClean="0">
                <a:solidFill>
                  <a:prstClr val="black"/>
                </a:solidFill>
                <a:cs typeface="Calibri"/>
              </a:rPr>
              <a:t>Objects II</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smtClean="0"/>
              <a:t>Department of Medical Instrumentation Techniques Engineering</a:t>
            </a:r>
            <a:endParaRPr lang="en-US" spc="-10" dirty="0"/>
          </a:p>
        </p:txBody>
      </p:sp>
      <p:pic>
        <p:nvPicPr>
          <p:cNvPr id="2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4"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5"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447800"/>
            <a:ext cx="7780655" cy="3903633"/>
          </a:xfrm>
          <a:prstGeom prst="rect">
            <a:avLst/>
          </a:prstGeom>
        </p:spPr>
        <p:txBody>
          <a:bodyPr vert="horz" wrap="square" lIns="0" tIns="12700" rIns="0" bIns="0" rtlCol="0">
            <a:spAutoFit/>
          </a:bodyPr>
          <a:lstStyle/>
          <a:p>
            <a:pPr marL="527050" indent="-514350" algn="just">
              <a:lnSpc>
                <a:spcPct val="150000"/>
              </a:lnSpc>
              <a:spcBef>
                <a:spcPts val="100"/>
              </a:spcBef>
              <a:buFont typeface="+mj-lt"/>
              <a:buAutoNum type="romanUcPeriod" startAt="3"/>
              <a:tabLst>
                <a:tab pos="1800225" algn="l"/>
                <a:tab pos="3978275" algn="l"/>
                <a:tab pos="4418965" algn="l"/>
                <a:tab pos="4991735" algn="l"/>
                <a:tab pos="6666865" algn="l"/>
                <a:tab pos="8789035" algn="l"/>
                <a:tab pos="10288905" algn="l"/>
              </a:tabLst>
            </a:pPr>
            <a:r>
              <a:rPr lang="en-US" sz="2100" b="1" dirty="0" smtClean="0">
                <a:solidFill>
                  <a:schemeClr val="accent6"/>
                </a:solidFill>
                <a:latin typeface="Times New Roman" pitchFamily="18" charset="0"/>
                <a:cs typeface="Times New Roman" pitchFamily="18" charset="0"/>
              </a:rPr>
              <a:t>Illustrations</a:t>
            </a:r>
            <a:r>
              <a:rPr lang="en-US" sz="2100" b="1" dirty="0">
                <a:solidFill>
                  <a:schemeClr val="accent6"/>
                </a:solidFill>
                <a:latin typeface="Times New Roman" pitchFamily="18" charset="0"/>
                <a:cs typeface="Times New Roman" pitchFamily="18" charset="0"/>
              </a:rPr>
              <a:t>: </a:t>
            </a:r>
            <a:r>
              <a:rPr lang="en-US" sz="2100" dirty="0">
                <a:latin typeface="Times New Roman" pitchFamily="18" charset="0"/>
                <a:cs typeface="Times New Roman" pitchFamily="18" charset="0"/>
              </a:rPr>
              <a:t>In PowerPoint, the "</a:t>
            </a:r>
            <a:r>
              <a:rPr lang="en-US" sz="2100" b="1" dirty="0">
                <a:latin typeface="Times New Roman" pitchFamily="18" charset="0"/>
                <a:cs typeface="Times New Roman" pitchFamily="18" charset="0"/>
              </a:rPr>
              <a:t>Illustrations</a:t>
            </a:r>
            <a:r>
              <a:rPr lang="en-US" sz="2100" dirty="0">
                <a:latin typeface="Times New Roman" pitchFamily="18" charset="0"/>
                <a:cs typeface="Times New Roman" pitchFamily="18" charset="0"/>
              </a:rPr>
              <a:t>" group under the "</a:t>
            </a:r>
            <a:r>
              <a:rPr lang="en-US" sz="2100" b="1" dirty="0">
                <a:latin typeface="Times New Roman" pitchFamily="18" charset="0"/>
                <a:cs typeface="Times New Roman" pitchFamily="18" charset="0"/>
              </a:rPr>
              <a:t>Insert</a:t>
            </a:r>
            <a:r>
              <a:rPr lang="en-US" sz="2100" dirty="0">
                <a:latin typeface="Times New Roman" pitchFamily="18" charset="0"/>
                <a:cs typeface="Times New Roman" pitchFamily="18" charset="0"/>
              </a:rPr>
              <a:t>" tab provides options for adding various visual elements to your presentation. The main features and options you'll find in the "</a:t>
            </a:r>
            <a:r>
              <a:rPr lang="en-US" sz="2100" b="1" dirty="0">
                <a:latin typeface="Times New Roman" pitchFamily="18" charset="0"/>
                <a:cs typeface="Times New Roman" pitchFamily="18" charset="0"/>
              </a:rPr>
              <a:t>Illustrations</a:t>
            </a:r>
            <a:r>
              <a:rPr lang="en-US" sz="2100" dirty="0">
                <a:latin typeface="Times New Roman" pitchFamily="18" charset="0"/>
                <a:cs typeface="Times New Roman" pitchFamily="18" charset="0"/>
              </a:rPr>
              <a:t>" </a:t>
            </a:r>
            <a:r>
              <a:rPr lang="en-US" sz="2100" dirty="0" smtClean="0">
                <a:latin typeface="Times New Roman" pitchFamily="18" charset="0"/>
                <a:cs typeface="Times New Roman" pitchFamily="18" charset="0"/>
              </a:rPr>
              <a:t>group are:</a:t>
            </a:r>
          </a:p>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Shapes: </a:t>
            </a:r>
            <a:r>
              <a:rPr lang="en-US" sz="2100" dirty="0">
                <a:latin typeface="Times New Roman" pitchFamily="18" charset="0"/>
                <a:cs typeface="Times New Roman" pitchFamily="18" charset="0"/>
              </a:rPr>
              <a:t>This tool allows presenters to add a variety of shapes and drawing objects to slides. These shapes can be customized with different colors, outlines, and effects to create diagrams, icons, or other visual aids.</a:t>
            </a:r>
            <a:endParaRPr lang="en-US" sz="2100" dirty="0" smtClean="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a:t>
            </a:r>
            <a:r>
              <a:rPr lang="en-US" sz="3300" spc="-35" dirty="0" smtClean="0">
                <a:latin typeface="Times New Roman" pitchFamily="18" charset="0"/>
                <a:cs typeface="Times New Roman" pitchFamily="18" charset="0"/>
              </a:rPr>
              <a:t>Objects </a:t>
            </a:r>
            <a:r>
              <a:rPr lang="en-US" sz="3300" spc="-35" dirty="0" smtClean="0">
                <a:latin typeface="+mn-lt"/>
                <a:cs typeface="Times New Roman" pitchFamily="18" charset="0"/>
              </a:rPr>
              <a:t>II</a:t>
            </a:r>
            <a:endParaRPr sz="3300" dirty="0">
              <a:latin typeface="+mn-lt"/>
              <a:cs typeface="Times New Roman"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91575" y="1473200"/>
            <a:ext cx="3038475" cy="447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8791575" y="1524000"/>
            <a:ext cx="504825" cy="7315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8843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3520344"/>
            <a:ext cx="10385107" cy="36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 y="3897188"/>
            <a:ext cx="11612880" cy="128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447800"/>
            <a:ext cx="11186540" cy="2449388"/>
          </a:xfrm>
          <a:prstGeom prst="rect">
            <a:avLst/>
          </a:prstGeom>
        </p:spPr>
        <p:txBody>
          <a:bodyPr vert="horz" wrap="square" lIns="0" tIns="12700" rIns="0" bIns="0" rtlCol="0">
            <a:spAutoFit/>
          </a:bodyPr>
          <a:lstStyle/>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In </a:t>
            </a:r>
            <a:r>
              <a:rPr lang="en-US" sz="2100" dirty="0" smtClean="0">
                <a:latin typeface="Times New Roman" pitchFamily="18" charset="0"/>
                <a:cs typeface="Times New Roman" pitchFamily="18" charset="0"/>
              </a:rPr>
              <a:t>PowerPoint, </a:t>
            </a:r>
            <a:r>
              <a:rPr lang="en-US" sz="2100" dirty="0">
                <a:latin typeface="Times New Roman" pitchFamily="18" charset="0"/>
                <a:cs typeface="Times New Roman" pitchFamily="18" charset="0"/>
              </a:rPr>
              <a:t>the "</a:t>
            </a:r>
            <a:r>
              <a:rPr lang="en-US" sz="2100" b="1" dirty="0">
                <a:solidFill>
                  <a:srgbClr val="FF0000"/>
                </a:solidFill>
                <a:latin typeface="Times New Roman" pitchFamily="18" charset="0"/>
                <a:cs typeface="Times New Roman" pitchFamily="18" charset="0"/>
              </a:rPr>
              <a:t>Drawing Tools</a:t>
            </a:r>
            <a:r>
              <a:rPr lang="en-US" sz="2100" dirty="0">
                <a:latin typeface="Times New Roman" pitchFamily="18" charset="0"/>
                <a:cs typeface="Times New Roman" pitchFamily="18" charset="0"/>
              </a:rPr>
              <a:t>" are primarily found in the "</a:t>
            </a:r>
            <a:r>
              <a:rPr lang="en-US" sz="2100" b="1" dirty="0">
                <a:latin typeface="Times New Roman" pitchFamily="18" charset="0"/>
                <a:cs typeface="Times New Roman" pitchFamily="18" charset="0"/>
              </a:rPr>
              <a:t>Format</a:t>
            </a:r>
            <a:r>
              <a:rPr lang="en-US" sz="2100" dirty="0">
                <a:latin typeface="Times New Roman" pitchFamily="18" charset="0"/>
                <a:cs typeface="Times New Roman" pitchFamily="18" charset="0"/>
              </a:rPr>
              <a:t>" tab, not the "</a:t>
            </a:r>
            <a:r>
              <a:rPr lang="en-US" sz="2100" b="1" dirty="0">
                <a:latin typeface="Times New Roman" pitchFamily="18" charset="0"/>
                <a:cs typeface="Times New Roman" pitchFamily="18" charset="0"/>
              </a:rPr>
              <a:t>Insert</a:t>
            </a:r>
            <a:r>
              <a:rPr lang="en-US" sz="2100" dirty="0">
                <a:latin typeface="Times New Roman" pitchFamily="18" charset="0"/>
                <a:cs typeface="Times New Roman" pitchFamily="18" charset="0"/>
              </a:rPr>
              <a:t>" tab. When you insert a shape or object on a slide, the "</a:t>
            </a:r>
            <a:r>
              <a:rPr lang="en-US" sz="2100" b="1" dirty="0">
                <a:latin typeface="Times New Roman" pitchFamily="18" charset="0"/>
                <a:cs typeface="Times New Roman" pitchFamily="18" charset="0"/>
              </a:rPr>
              <a:t>Drawing Tools</a:t>
            </a:r>
            <a:r>
              <a:rPr lang="en-US" sz="2100" dirty="0">
                <a:latin typeface="Times New Roman" pitchFamily="18" charset="0"/>
                <a:cs typeface="Times New Roman" pitchFamily="18" charset="0"/>
              </a:rPr>
              <a:t>" or "</a:t>
            </a:r>
            <a:r>
              <a:rPr lang="en-US" sz="2100" b="1" dirty="0">
                <a:latin typeface="Times New Roman" pitchFamily="18" charset="0"/>
                <a:cs typeface="Times New Roman" pitchFamily="18" charset="0"/>
              </a:rPr>
              <a:t>Format</a:t>
            </a:r>
            <a:r>
              <a:rPr lang="en-US" sz="2100" dirty="0">
                <a:latin typeface="Times New Roman" pitchFamily="18" charset="0"/>
                <a:cs typeface="Times New Roman" pitchFamily="18" charset="0"/>
              </a:rPr>
              <a:t>" tab appears, providing options to edit and format the selected shape. Here are the main features available in the "</a:t>
            </a:r>
            <a:r>
              <a:rPr lang="en-US" sz="2100" b="1" dirty="0">
                <a:latin typeface="Times New Roman" pitchFamily="18" charset="0"/>
                <a:cs typeface="Times New Roman" pitchFamily="18" charset="0"/>
              </a:rPr>
              <a:t>Drawing Tools</a:t>
            </a:r>
            <a:r>
              <a:rPr lang="en-US" sz="2100" dirty="0">
                <a:latin typeface="Times New Roman" pitchFamily="18" charset="0"/>
                <a:cs typeface="Times New Roman" pitchFamily="18" charset="0"/>
              </a:rPr>
              <a:t>" tab:.</a:t>
            </a:r>
          </a:p>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endParaRPr lang="en-US"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a:t>
            </a:r>
            <a:r>
              <a:rPr lang="en-US" sz="3300" spc="-35" dirty="0" smtClean="0">
                <a:latin typeface="Times New Roman" pitchFamily="18" charset="0"/>
                <a:cs typeface="Times New Roman" pitchFamily="18" charset="0"/>
              </a:rPr>
              <a:t>Objects </a:t>
            </a:r>
            <a:r>
              <a:rPr lang="en-US" sz="3300" spc="-35" dirty="0" smtClean="0">
                <a:latin typeface="+mj-lt"/>
                <a:cs typeface="Times New Roman" pitchFamily="18" charset="0"/>
              </a:rPr>
              <a:t>II</a:t>
            </a:r>
            <a:endParaRPr sz="3300" dirty="0">
              <a:latin typeface="+mj-lt"/>
              <a:cs typeface="Times New Roman" pitchFamily="18" charset="0"/>
            </a:endParaRPr>
          </a:p>
        </p:txBody>
      </p:sp>
      <p:cxnSp>
        <p:nvCxnSpPr>
          <p:cNvPr id="6" name="Straight Arrow Connector 5"/>
          <p:cNvCxnSpPr/>
          <p:nvPr/>
        </p:nvCxnSpPr>
        <p:spPr>
          <a:xfrm flipV="1">
            <a:off x="1066800" y="5181599"/>
            <a:ext cx="2540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04800" y="5638800"/>
            <a:ext cx="1540510" cy="369332"/>
          </a:xfrm>
          <a:prstGeom prst="rect">
            <a:avLst/>
          </a:prstGeom>
          <a:noFill/>
        </p:spPr>
        <p:txBody>
          <a:bodyPr wrap="square" rtlCol="0">
            <a:spAutoFit/>
          </a:bodyPr>
          <a:lstStyle/>
          <a:p>
            <a:pPr algn="ctr"/>
            <a:r>
              <a:rPr lang="en-US" dirty="0" smtClean="0">
                <a:solidFill>
                  <a:srgbClr val="FF0000"/>
                </a:solidFill>
              </a:rPr>
              <a:t>Insert Shape</a:t>
            </a:r>
            <a:endParaRPr lang="en-US" dirty="0">
              <a:solidFill>
                <a:srgbClr val="FF0000"/>
              </a:solidFill>
            </a:endParaRPr>
          </a:p>
        </p:txBody>
      </p:sp>
      <p:cxnSp>
        <p:nvCxnSpPr>
          <p:cNvPr id="22" name="Straight Arrow Connector 21"/>
          <p:cNvCxnSpPr/>
          <p:nvPr/>
        </p:nvCxnSpPr>
        <p:spPr>
          <a:xfrm flipV="1">
            <a:off x="4106545" y="5181599"/>
            <a:ext cx="2540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039745" y="5638800"/>
            <a:ext cx="2065655" cy="369332"/>
          </a:xfrm>
          <a:prstGeom prst="rect">
            <a:avLst/>
          </a:prstGeom>
          <a:noFill/>
        </p:spPr>
        <p:txBody>
          <a:bodyPr wrap="square" rtlCol="0">
            <a:spAutoFit/>
          </a:bodyPr>
          <a:lstStyle/>
          <a:p>
            <a:pPr algn="ctr"/>
            <a:r>
              <a:rPr lang="en-US" dirty="0" smtClean="0">
                <a:solidFill>
                  <a:srgbClr val="FF0000"/>
                </a:solidFill>
              </a:rPr>
              <a:t>Shape Styles</a:t>
            </a:r>
            <a:endParaRPr lang="en-US" dirty="0">
              <a:solidFill>
                <a:srgbClr val="FF0000"/>
              </a:solidFill>
            </a:endParaRPr>
          </a:p>
        </p:txBody>
      </p:sp>
      <p:cxnSp>
        <p:nvCxnSpPr>
          <p:cNvPr id="24" name="Straight Arrow Connector 23"/>
          <p:cNvCxnSpPr/>
          <p:nvPr/>
        </p:nvCxnSpPr>
        <p:spPr>
          <a:xfrm flipV="1">
            <a:off x="7764145" y="5181599"/>
            <a:ext cx="2540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697345" y="5638800"/>
            <a:ext cx="2065655" cy="369332"/>
          </a:xfrm>
          <a:prstGeom prst="rect">
            <a:avLst/>
          </a:prstGeom>
          <a:noFill/>
        </p:spPr>
        <p:txBody>
          <a:bodyPr wrap="square" rtlCol="0">
            <a:spAutoFit/>
          </a:bodyPr>
          <a:lstStyle/>
          <a:p>
            <a:pPr algn="ctr"/>
            <a:r>
              <a:rPr lang="en-US" dirty="0" smtClean="0">
                <a:solidFill>
                  <a:srgbClr val="FF0000"/>
                </a:solidFill>
              </a:rPr>
              <a:t>WordArt Styles</a:t>
            </a:r>
            <a:endParaRPr lang="en-US" dirty="0">
              <a:solidFill>
                <a:srgbClr val="FF0000"/>
              </a:solidFill>
            </a:endParaRPr>
          </a:p>
        </p:txBody>
      </p:sp>
      <p:cxnSp>
        <p:nvCxnSpPr>
          <p:cNvPr id="26" name="Straight Arrow Connector 25"/>
          <p:cNvCxnSpPr/>
          <p:nvPr/>
        </p:nvCxnSpPr>
        <p:spPr>
          <a:xfrm flipV="1">
            <a:off x="9897745" y="5181599"/>
            <a:ext cx="2540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8830945" y="5638800"/>
            <a:ext cx="2065655" cy="369332"/>
          </a:xfrm>
          <a:prstGeom prst="rect">
            <a:avLst/>
          </a:prstGeom>
          <a:noFill/>
        </p:spPr>
        <p:txBody>
          <a:bodyPr wrap="square" rtlCol="0">
            <a:spAutoFit/>
          </a:bodyPr>
          <a:lstStyle/>
          <a:p>
            <a:pPr algn="ctr"/>
            <a:r>
              <a:rPr lang="en-US" dirty="0" smtClean="0">
                <a:solidFill>
                  <a:srgbClr val="FF0000"/>
                </a:solidFill>
              </a:rPr>
              <a:t>Arrange</a:t>
            </a:r>
            <a:endParaRPr lang="en-US" dirty="0">
              <a:solidFill>
                <a:srgbClr val="FF0000"/>
              </a:solidFill>
            </a:endParaRPr>
          </a:p>
        </p:txBody>
      </p:sp>
      <p:cxnSp>
        <p:nvCxnSpPr>
          <p:cNvPr id="29" name="Straight Arrow Connector 28"/>
          <p:cNvCxnSpPr/>
          <p:nvPr/>
        </p:nvCxnSpPr>
        <p:spPr>
          <a:xfrm flipV="1">
            <a:off x="11421745" y="5181600"/>
            <a:ext cx="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0735945" y="5650468"/>
            <a:ext cx="1303655" cy="369332"/>
          </a:xfrm>
          <a:prstGeom prst="rect">
            <a:avLst/>
          </a:prstGeom>
          <a:noFill/>
        </p:spPr>
        <p:txBody>
          <a:bodyPr wrap="square" rtlCol="0">
            <a:spAutoFit/>
          </a:bodyPr>
          <a:lstStyle/>
          <a:p>
            <a:pPr algn="ctr"/>
            <a:r>
              <a:rPr lang="en-US" dirty="0" smtClean="0">
                <a:solidFill>
                  <a:srgbClr val="FF0000"/>
                </a:solidFill>
              </a:rPr>
              <a:t>Size</a:t>
            </a:r>
            <a:endParaRPr lang="en-US" dirty="0">
              <a:solidFill>
                <a:srgbClr val="FF0000"/>
              </a:solidFill>
            </a:endParaRPr>
          </a:p>
        </p:txBody>
      </p:sp>
      <p:sp>
        <p:nvSpPr>
          <p:cNvPr id="28" name="Rectangle 27"/>
          <p:cNvSpPr/>
          <p:nvPr/>
        </p:nvSpPr>
        <p:spPr>
          <a:xfrm>
            <a:off x="5577840" y="3951412"/>
            <a:ext cx="731520" cy="23958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6445430" y="3029604"/>
            <a:ext cx="1541145" cy="369332"/>
          </a:xfrm>
          <a:prstGeom prst="rect">
            <a:avLst/>
          </a:prstGeom>
          <a:noFill/>
        </p:spPr>
        <p:txBody>
          <a:bodyPr wrap="square" rtlCol="0">
            <a:spAutoFit/>
          </a:bodyPr>
          <a:lstStyle/>
          <a:p>
            <a:pPr algn="ctr"/>
            <a:r>
              <a:rPr lang="en-US" dirty="0" smtClean="0">
                <a:solidFill>
                  <a:srgbClr val="FF0000"/>
                </a:solidFill>
              </a:rPr>
              <a:t>Drawing Tools</a:t>
            </a:r>
            <a:endParaRPr lang="en-US" dirty="0">
              <a:solidFill>
                <a:srgbClr val="FF0000"/>
              </a:solidFill>
            </a:endParaRPr>
          </a:p>
        </p:txBody>
      </p:sp>
      <p:cxnSp>
        <p:nvCxnSpPr>
          <p:cNvPr id="32" name="Straight Arrow Connector 31"/>
          <p:cNvCxnSpPr/>
          <p:nvPr/>
        </p:nvCxnSpPr>
        <p:spPr>
          <a:xfrm flipH="1">
            <a:off x="6140403" y="3214270"/>
            <a:ext cx="274320" cy="26687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rotWithShape="1">
          <a:blip r:embed="rId7">
            <a:extLst>
              <a:ext uri="{28A0092B-C50C-407E-A947-70E740481C1C}">
                <a14:useLocalDpi xmlns:a14="http://schemas.microsoft.com/office/drawing/2010/main" val="0"/>
              </a:ext>
            </a:extLst>
          </a:blip>
          <a:srcRect r="14863"/>
          <a:stretch/>
        </p:blipFill>
        <p:spPr bwMode="auto">
          <a:xfrm>
            <a:off x="1407634" y="3549134"/>
            <a:ext cx="4135757" cy="337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4955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469075" y="1295400"/>
            <a:ext cx="7759461" cy="2218556"/>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1900" b="1" spc="-35" dirty="0">
                <a:solidFill>
                  <a:srgbClr val="C55A11"/>
                </a:solidFill>
                <a:latin typeface="Times New Roman" pitchFamily="18" charset="0"/>
                <a:ea typeface="+mj-ea"/>
                <a:cs typeface="Times New Roman" pitchFamily="18" charset="0"/>
              </a:rPr>
              <a:t>1. Insert Shapes</a:t>
            </a:r>
            <a:r>
              <a:rPr lang="en-US" sz="1900" b="1"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The </a:t>
            </a:r>
            <a:r>
              <a:rPr lang="en-US" sz="1900" dirty="0">
                <a:latin typeface="Times New Roman" pitchFamily="18" charset="0"/>
                <a:cs typeface="Times New Roman" pitchFamily="18" charset="0"/>
              </a:rPr>
              <a:t>"</a:t>
            </a:r>
            <a:r>
              <a:rPr lang="en-US" sz="1900" b="1" dirty="0">
                <a:latin typeface="Times New Roman" pitchFamily="18" charset="0"/>
                <a:cs typeface="Times New Roman" pitchFamily="18" charset="0"/>
              </a:rPr>
              <a:t>Shapes</a:t>
            </a:r>
            <a:r>
              <a:rPr lang="en-US" sz="1900" dirty="0">
                <a:latin typeface="Times New Roman" pitchFamily="18" charset="0"/>
                <a:cs typeface="Times New Roman" pitchFamily="18" charset="0"/>
              </a:rPr>
              <a:t>" gallery in the "</a:t>
            </a:r>
            <a:r>
              <a:rPr lang="en-US" sz="1900" b="1" dirty="0">
                <a:latin typeface="Times New Roman" pitchFamily="18" charset="0"/>
                <a:cs typeface="Times New Roman" pitchFamily="18" charset="0"/>
              </a:rPr>
              <a:t>Drawing Tools</a:t>
            </a:r>
            <a:r>
              <a:rPr lang="en-US" sz="1900" dirty="0">
                <a:latin typeface="Times New Roman" pitchFamily="18" charset="0"/>
                <a:cs typeface="Times New Roman" pitchFamily="18" charset="0"/>
              </a:rPr>
              <a:t>" tab allows users to select and insert various shapes such as rectangles, circles, arrows, and more.</a:t>
            </a:r>
          </a:p>
          <a:p>
            <a:pPr marL="736600" indent="-395288" algn="just">
              <a:lnSpc>
                <a:spcPct val="150000"/>
              </a:lnSpc>
              <a:spcBef>
                <a:spcPts val="100"/>
              </a:spcBef>
              <a:buFont typeface="+mj-lt"/>
              <a:buAutoNum type="alphaLcParenR"/>
              <a:tabLst>
                <a:tab pos="1800225" algn="l"/>
                <a:tab pos="3978275" algn="l"/>
                <a:tab pos="4418965" algn="l"/>
                <a:tab pos="4991735" algn="l"/>
                <a:tab pos="6666865" algn="l"/>
                <a:tab pos="8789035" algn="l"/>
                <a:tab pos="10288905" algn="l"/>
              </a:tabLst>
            </a:pPr>
            <a:r>
              <a:rPr lang="en-US" sz="1900" b="1" spc="-35" dirty="0" smtClean="0">
                <a:solidFill>
                  <a:srgbClr val="C55A11"/>
                </a:solidFill>
                <a:latin typeface="Times New Roman" pitchFamily="18" charset="0"/>
                <a:ea typeface="+mj-ea"/>
                <a:cs typeface="Times New Roman" pitchFamily="18" charset="0"/>
              </a:rPr>
              <a:t>Edit </a:t>
            </a:r>
            <a:r>
              <a:rPr lang="en-US" sz="1900" b="1" spc="-35" dirty="0">
                <a:solidFill>
                  <a:srgbClr val="C55A11"/>
                </a:solidFill>
                <a:latin typeface="Times New Roman" pitchFamily="18" charset="0"/>
                <a:ea typeface="+mj-ea"/>
                <a:cs typeface="Times New Roman" pitchFamily="18" charset="0"/>
              </a:rPr>
              <a:t>Shape</a:t>
            </a:r>
            <a:r>
              <a:rPr lang="en-US" sz="1900" b="1"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The </a:t>
            </a:r>
            <a:r>
              <a:rPr lang="en-US" sz="1900" dirty="0">
                <a:latin typeface="Times New Roman" pitchFamily="18" charset="0"/>
                <a:cs typeface="Times New Roman" pitchFamily="18" charset="0"/>
              </a:rPr>
              <a:t>"</a:t>
            </a:r>
            <a:r>
              <a:rPr lang="en-US" sz="1900" b="1" dirty="0">
                <a:latin typeface="Times New Roman" pitchFamily="18" charset="0"/>
                <a:cs typeface="Times New Roman" pitchFamily="18" charset="0"/>
              </a:rPr>
              <a:t>Edit Shape</a:t>
            </a:r>
            <a:r>
              <a:rPr lang="en-US" sz="1900" dirty="0">
                <a:latin typeface="Times New Roman" pitchFamily="18" charset="0"/>
                <a:cs typeface="Times New Roman" pitchFamily="18" charset="0"/>
              </a:rPr>
              <a:t>" feature enables users to modify the selected shape by converting it into different shapes</a:t>
            </a:r>
            <a:r>
              <a:rPr lang="en-US" sz="19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a:t>
            </a:r>
            <a:r>
              <a:rPr lang="en-US" sz="3300" spc="-35" dirty="0" smtClean="0">
                <a:latin typeface="Times New Roman" pitchFamily="18" charset="0"/>
                <a:cs typeface="Times New Roman" pitchFamily="18" charset="0"/>
              </a:rPr>
              <a:t>Objects </a:t>
            </a:r>
            <a:r>
              <a:rPr lang="en-US" sz="3300" spc="-35" dirty="0" smtClean="0">
                <a:latin typeface="+mj-lt"/>
                <a:cs typeface="Times New Roman" pitchFamily="18" charset="0"/>
              </a:rPr>
              <a:t>II</a:t>
            </a:r>
            <a:endParaRPr sz="3300" dirty="0">
              <a:latin typeface="+mj-lt"/>
              <a:cs typeface="Times New Roman"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8536" y="2286000"/>
            <a:ext cx="311002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36662" y="3735036"/>
            <a:ext cx="1902938" cy="114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7" name="Straight Arrow Connector 16"/>
          <p:cNvCxnSpPr/>
          <p:nvPr/>
        </p:nvCxnSpPr>
        <p:spPr>
          <a:xfrm>
            <a:off x="10741544" y="2546316"/>
            <a:ext cx="0" cy="118872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8" name="TextBox 17"/>
          <p:cNvSpPr txBox="1"/>
          <p:nvPr/>
        </p:nvSpPr>
        <p:spPr>
          <a:xfrm>
            <a:off x="8637047" y="1348433"/>
            <a:ext cx="1541145" cy="369332"/>
          </a:xfrm>
          <a:prstGeom prst="rect">
            <a:avLst/>
          </a:prstGeom>
          <a:noFill/>
        </p:spPr>
        <p:txBody>
          <a:bodyPr wrap="square" rtlCol="0">
            <a:spAutoFit/>
          </a:bodyPr>
          <a:lstStyle/>
          <a:p>
            <a:pPr algn="ctr"/>
            <a:r>
              <a:rPr lang="en-US" dirty="0" smtClean="0">
                <a:solidFill>
                  <a:srgbClr val="FF0000"/>
                </a:solidFill>
              </a:rPr>
              <a:t>Text Box</a:t>
            </a:r>
            <a:endParaRPr lang="en-US" dirty="0">
              <a:solidFill>
                <a:srgbClr val="FF0000"/>
              </a:solidFill>
            </a:endParaRPr>
          </a:p>
        </p:txBody>
      </p:sp>
      <p:cxnSp>
        <p:nvCxnSpPr>
          <p:cNvPr id="19" name="Straight Arrow Connector 18"/>
          <p:cNvCxnSpPr/>
          <p:nvPr/>
        </p:nvCxnSpPr>
        <p:spPr>
          <a:xfrm>
            <a:off x="9372600" y="1708666"/>
            <a:ext cx="805592" cy="914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8458200" y="1717765"/>
            <a:ext cx="914400" cy="7224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60285" y="3505200"/>
            <a:ext cx="9645715" cy="2749471"/>
          </a:xfrm>
          <a:prstGeom prst="rect">
            <a:avLst/>
          </a:prstGeom>
          <a:noFill/>
        </p:spPr>
        <p:txBody>
          <a:bodyPr wrap="square" rtlCol="0">
            <a:spAutoFit/>
          </a:bodyPr>
          <a:lstStyle/>
          <a:p>
            <a:pPr marL="804863"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1900" b="1" dirty="0">
                <a:latin typeface="Times New Roman" pitchFamily="18" charset="0"/>
                <a:cs typeface="Times New Roman" pitchFamily="18" charset="0"/>
              </a:rPr>
              <a:t> Change Shape </a:t>
            </a:r>
            <a:r>
              <a:rPr lang="en-US" sz="1900" dirty="0">
                <a:latin typeface="Times New Roman" pitchFamily="18" charset="0"/>
                <a:cs typeface="Times New Roman" pitchFamily="18" charset="0"/>
              </a:rPr>
              <a:t>feature allows you to quickly switch between different predefined shapes while keeping the size and formatting of the original shape intact.</a:t>
            </a:r>
          </a:p>
          <a:p>
            <a:pPr marL="804863"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1900" b="1" dirty="0">
                <a:latin typeface="Times New Roman" pitchFamily="18" charset="0"/>
                <a:cs typeface="Times New Roman" pitchFamily="18" charset="0"/>
              </a:rPr>
              <a:t> Edit Points </a:t>
            </a:r>
            <a:r>
              <a:rPr lang="en-US" sz="1900" dirty="0">
                <a:latin typeface="Times New Roman" pitchFamily="18" charset="0"/>
                <a:cs typeface="Times New Roman" pitchFamily="18" charset="0"/>
              </a:rPr>
              <a:t>feature allows you to modify the shape of a drawn object by manipulating individual points that define its outline</a:t>
            </a:r>
            <a:r>
              <a:rPr lang="en-US" sz="1900" dirty="0" smtClean="0">
                <a:latin typeface="Times New Roman" pitchFamily="18" charset="0"/>
                <a:cs typeface="Times New Roman" pitchFamily="18" charset="0"/>
              </a:rPr>
              <a:t>.</a:t>
            </a:r>
          </a:p>
          <a:p>
            <a:pPr marL="914400" indent="-341313" algn="just">
              <a:lnSpc>
                <a:spcPct val="150000"/>
              </a:lnSpc>
              <a:spcBef>
                <a:spcPts val="100"/>
              </a:spcBef>
              <a:buFont typeface="+mj-lt"/>
              <a:buAutoNum type="alphaLcParenR" startAt="2"/>
              <a:tabLst>
                <a:tab pos="1800225" algn="l"/>
                <a:tab pos="3978275" algn="l"/>
                <a:tab pos="4418965" algn="l"/>
                <a:tab pos="4991735" algn="l"/>
                <a:tab pos="6666865" algn="l"/>
                <a:tab pos="8789035" algn="l"/>
                <a:tab pos="10288905" algn="l"/>
              </a:tabLst>
            </a:pPr>
            <a:r>
              <a:rPr lang="en-US" sz="1900" b="1" spc="-35" dirty="0" smtClean="0">
                <a:solidFill>
                  <a:srgbClr val="C55A11"/>
                </a:solidFill>
                <a:latin typeface="Times New Roman" pitchFamily="18" charset="0"/>
                <a:cs typeface="Times New Roman" pitchFamily="18" charset="0"/>
              </a:rPr>
              <a:t>Text </a:t>
            </a:r>
            <a:r>
              <a:rPr lang="en-US" sz="1900" b="1" spc="-35" dirty="0">
                <a:solidFill>
                  <a:srgbClr val="C55A11"/>
                </a:solidFill>
                <a:latin typeface="Times New Roman" pitchFamily="18" charset="0"/>
                <a:cs typeface="Times New Roman" pitchFamily="18" charset="0"/>
              </a:rPr>
              <a:t>Box: </a:t>
            </a:r>
            <a:r>
              <a:rPr lang="en-US" sz="1900" dirty="0">
                <a:latin typeface="Times New Roman" pitchFamily="18" charset="0"/>
                <a:cs typeface="Times New Roman" pitchFamily="18" charset="0"/>
              </a:rPr>
              <a:t>Text boxes are versatile elements that allow you to place and format text in a flexible manner within your presentation</a:t>
            </a:r>
            <a:r>
              <a:rPr lang="en-US" sz="1900" dirty="0" smtClean="0">
                <a:latin typeface="Times New Roman" pitchFamily="18" charset="0"/>
                <a:cs typeface="Times New Roman" pitchFamily="18" charset="0"/>
              </a:rPr>
              <a:t>.</a:t>
            </a:r>
            <a:endParaRPr lang="en-US" sz="1900" dirty="0">
              <a:latin typeface="Times New Roman" pitchFamily="18" charset="0"/>
              <a:cs typeface="Times New Roman" pitchFamily="18" charset="0"/>
            </a:endParaRPr>
          </a:p>
        </p:txBody>
      </p:sp>
    </p:spTree>
    <p:extLst>
      <p:ext uri="{BB962C8B-B14F-4D97-AF65-F5344CB8AC3E}">
        <p14:creationId xmlns:p14="http://schemas.microsoft.com/office/powerpoint/2010/main" val="3694046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469075" y="1295400"/>
            <a:ext cx="11318810" cy="3457357"/>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b="1" spc="-35" dirty="0" smtClean="0">
                <a:solidFill>
                  <a:srgbClr val="C55A11"/>
                </a:solidFill>
                <a:latin typeface="Times New Roman" pitchFamily="18" charset="0"/>
                <a:cs typeface="Times New Roman" pitchFamily="18" charset="0"/>
              </a:rPr>
              <a:t>2. Shape </a:t>
            </a:r>
            <a:r>
              <a:rPr lang="en-US" sz="2100" b="1" spc="-35" dirty="0">
                <a:solidFill>
                  <a:srgbClr val="C55A11"/>
                </a:solidFill>
                <a:latin typeface="Times New Roman" pitchFamily="18" charset="0"/>
                <a:cs typeface="Times New Roman" pitchFamily="18" charset="0"/>
              </a:rPr>
              <a:t>Styles: </a:t>
            </a:r>
            <a:r>
              <a:rPr lang="en-US" sz="2100" dirty="0">
                <a:latin typeface="Times New Roman" pitchFamily="18" charset="0"/>
                <a:cs typeface="Times New Roman" pitchFamily="18" charset="0"/>
              </a:rPr>
              <a:t>Using shape styles in PowerPoint ensures a consistent and professional design across shapes, promoting visual cohesion in your presentation. Additionally, shape styles save time by offering quick, predefined formatting options, enhancing the overall efficiency of your design process.</a:t>
            </a:r>
          </a:p>
          <a:p>
            <a:pPr marL="736600" indent="-273050" algn="just">
              <a:lnSpc>
                <a:spcPct val="150000"/>
              </a:lnSpc>
              <a:spcBef>
                <a:spcPts val="100"/>
              </a:spcBef>
              <a:buFont typeface="Wingdings" panose="05000000000000000000" pitchFamily="2" charset="2"/>
              <a:buChar char="§"/>
              <a:tabLst>
                <a:tab pos="736600"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To refine a predefined shape style in PowerPoint, utilize the "</a:t>
            </a:r>
            <a:r>
              <a:rPr lang="en-US" sz="2100" b="1" dirty="0">
                <a:latin typeface="Times New Roman" pitchFamily="18" charset="0"/>
                <a:cs typeface="Times New Roman" pitchFamily="18" charset="0"/>
              </a:rPr>
              <a:t>Format</a:t>
            </a:r>
            <a:r>
              <a:rPr lang="en-US" sz="2100" dirty="0">
                <a:latin typeface="Times New Roman" pitchFamily="18" charset="0"/>
                <a:cs typeface="Times New Roman" pitchFamily="18" charset="0"/>
              </a:rPr>
              <a:t>" tab tools, including:</a:t>
            </a:r>
          </a:p>
          <a:p>
            <a:pPr marL="736600" indent="-273050" algn="just">
              <a:lnSpc>
                <a:spcPct val="150000"/>
              </a:lnSpc>
              <a:spcBef>
                <a:spcPts val="100"/>
              </a:spcBef>
              <a:buFont typeface="Wingdings" panose="05000000000000000000" pitchFamily="2" charset="2"/>
              <a:buChar char="§"/>
              <a:tabLst>
                <a:tab pos="736600"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a:t>
            </a:r>
            <a:r>
              <a:rPr lang="en-US" sz="2100" b="1" spc="-35" dirty="0">
                <a:solidFill>
                  <a:srgbClr val="C55A11"/>
                </a:solidFill>
                <a:latin typeface="Times New Roman" pitchFamily="18" charset="0"/>
                <a:cs typeface="Times New Roman" pitchFamily="18" charset="0"/>
              </a:rPr>
              <a:t>Shape Fill</a:t>
            </a:r>
            <a:r>
              <a:rPr lang="en-US" sz="2100" dirty="0">
                <a:latin typeface="Times New Roman" pitchFamily="18" charset="0"/>
                <a:cs typeface="Times New Roman" pitchFamily="18" charset="0"/>
              </a:rPr>
              <a:t>" for adjusting colors and patterns and remove the shape fill.</a:t>
            </a:r>
          </a:p>
          <a:p>
            <a:pPr marL="736600" indent="-273050" algn="just">
              <a:lnSpc>
                <a:spcPct val="150000"/>
              </a:lnSpc>
              <a:spcBef>
                <a:spcPts val="100"/>
              </a:spcBef>
              <a:buFont typeface="Wingdings" panose="05000000000000000000" pitchFamily="2" charset="2"/>
              <a:buChar char="§"/>
              <a:tabLst>
                <a:tab pos="736600"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a:t>
            </a:r>
            <a:r>
              <a:rPr lang="en-US" sz="2100" b="1" spc="-35" dirty="0">
                <a:solidFill>
                  <a:srgbClr val="C55A11"/>
                </a:solidFill>
                <a:latin typeface="Times New Roman" pitchFamily="18" charset="0"/>
                <a:cs typeface="Times New Roman" pitchFamily="18" charset="0"/>
              </a:rPr>
              <a:t>Shape Outline</a:t>
            </a:r>
            <a:r>
              <a:rPr lang="en-US" sz="2100" dirty="0">
                <a:latin typeface="Times New Roman" pitchFamily="18" charset="0"/>
                <a:cs typeface="Times New Roman" pitchFamily="18" charset="0"/>
              </a:rPr>
              <a:t>" for modifying outline attributes and remove the shape outline.</a:t>
            </a:r>
          </a:p>
          <a:p>
            <a:pPr marL="736600" indent="-273050" algn="just">
              <a:lnSpc>
                <a:spcPct val="150000"/>
              </a:lnSpc>
              <a:spcBef>
                <a:spcPts val="100"/>
              </a:spcBef>
              <a:buFont typeface="Wingdings" panose="05000000000000000000" pitchFamily="2" charset="2"/>
              <a:buChar char="§"/>
              <a:tabLst>
                <a:tab pos="736600"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a:t>
            </a:r>
            <a:r>
              <a:rPr lang="en-US" sz="2100" b="1" spc="-35" dirty="0">
                <a:solidFill>
                  <a:srgbClr val="C55A11"/>
                </a:solidFill>
                <a:latin typeface="Times New Roman" pitchFamily="18" charset="0"/>
                <a:cs typeface="Times New Roman" pitchFamily="18" charset="0"/>
              </a:rPr>
              <a:t>Shape Effects</a:t>
            </a:r>
            <a:r>
              <a:rPr lang="en-US" sz="2100" dirty="0">
                <a:latin typeface="Times New Roman" pitchFamily="18" charset="0"/>
                <a:cs typeface="Times New Roman" pitchFamily="18" charset="0"/>
              </a:rPr>
              <a:t>" for enhancements like shadows and reflections</a:t>
            </a:r>
            <a:r>
              <a:rPr lang="en-US" sz="2100"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a:t>
            </a:r>
            <a:r>
              <a:rPr lang="en-US" sz="3300" spc="-35" dirty="0" smtClean="0">
                <a:latin typeface="Times New Roman" pitchFamily="18" charset="0"/>
                <a:cs typeface="Times New Roman" pitchFamily="18" charset="0"/>
              </a:rPr>
              <a:t>Objects </a:t>
            </a:r>
            <a:r>
              <a:rPr lang="en-US" sz="3300" spc="-35" dirty="0" smtClean="0">
                <a:latin typeface="+mj-lt"/>
                <a:cs typeface="Times New Roman" pitchFamily="18" charset="0"/>
              </a:rPr>
              <a:t>II</a:t>
            </a:r>
            <a:endParaRPr sz="3300" dirty="0">
              <a:latin typeface="+mj-lt"/>
              <a:cs typeface="Times New Roman" pitchFamily="18" charset="0"/>
            </a:endParaRP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4879544"/>
            <a:ext cx="4846320" cy="1140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821055" y="5010834"/>
            <a:ext cx="1541145" cy="646331"/>
          </a:xfrm>
          <a:prstGeom prst="rect">
            <a:avLst/>
          </a:prstGeom>
          <a:noFill/>
        </p:spPr>
        <p:txBody>
          <a:bodyPr wrap="square" rtlCol="0">
            <a:spAutoFit/>
          </a:bodyPr>
          <a:lstStyle/>
          <a:p>
            <a:pPr algn="ctr"/>
            <a:r>
              <a:rPr lang="en-US" dirty="0" smtClean="0">
                <a:solidFill>
                  <a:srgbClr val="FF0000"/>
                </a:solidFill>
              </a:rPr>
              <a:t>Predefine shape style</a:t>
            </a:r>
            <a:endParaRPr lang="en-US" dirty="0">
              <a:solidFill>
                <a:srgbClr val="FF0000"/>
              </a:solidFill>
            </a:endParaRPr>
          </a:p>
        </p:txBody>
      </p:sp>
      <p:cxnSp>
        <p:nvCxnSpPr>
          <p:cNvPr id="17" name="Straight Arrow Connector 16"/>
          <p:cNvCxnSpPr/>
          <p:nvPr/>
        </p:nvCxnSpPr>
        <p:spPr>
          <a:xfrm>
            <a:off x="2177192" y="5334000"/>
            <a:ext cx="1023208"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8458200" y="4800600"/>
            <a:ext cx="1541145" cy="369332"/>
          </a:xfrm>
          <a:prstGeom prst="rect">
            <a:avLst/>
          </a:prstGeom>
          <a:noFill/>
        </p:spPr>
        <p:txBody>
          <a:bodyPr wrap="square" rtlCol="0">
            <a:spAutoFit/>
          </a:bodyPr>
          <a:lstStyle/>
          <a:p>
            <a:pPr algn="ctr"/>
            <a:r>
              <a:rPr lang="en-US" dirty="0" smtClean="0">
                <a:solidFill>
                  <a:srgbClr val="FF0000"/>
                </a:solidFill>
              </a:rPr>
              <a:t>shape Fill</a:t>
            </a:r>
            <a:endParaRPr lang="en-US" dirty="0">
              <a:solidFill>
                <a:srgbClr val="FF0000"/>
              </a:solidFill>
            </a:endParaRPr>
          </a:p>
        </p:txBody>
      </p:sp>
      <p:cxnSp>
        <p:nvCxnSpPr>
          <p:cNvPr id="19" name="Straight Arrow Connector 18"/>
          <p:cNvCxnSpPr/>
          <p:nvPr/>
        </p:nvCxnSpPr>
        <p:spPr>
          <a:xfrm flipH="1">
            <a:off x="7772400" y="5010834"/>
            <a:ext cx="6096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565107" y="5093721"/>
            <a:ext cx="1541145" cy="369332"/>
          </a:xfrm>
          <a:prstGeom prst="rect">
            <a:avLst/>
          </a:prstGeom>
          <a:noFill/>
        </p:spPr>
        <p:txBody>
          <a:bodyPr wrap="square" rtlCol="0">
            <a:spAutoFit/>
          </a:bodyPr>
          <a:lstStyle/>
          <a:p>
            <a:pPr algn="ctr"/>
            <a:r>
              <a:rPr lang="en-US" dirty="0" smtClean="0">
                <a:solidFill>
                  <a:srgbClr val="FF0000"/>
                </a:solidFill>
              </a:rPr>
              <a:t>shape Outline</a:t>
            </a:r>
            <a:endParaRPr lang="en-US" dirty="0">
              <a:solidFill>
                <a:srgbClr val="FF0000"/>
              </a:solidFill>
            </a:endParaRPr>
          </a:p>
        </p:txBody>
      </p:sp>
      <p:cxnSp>
        <p:nvCxnSpPr>
          <p:cNvPr id="23" name="Straight Arrow Connector 22"/>
          <p:cNvCxnSpPr/>
          <p:nvPr/>
        </p:nvCxnSpPr>
        <p:spPr>
          <a:xfrm flipH="1">
            <a:off x="7879307" y="5303955"/>
            <a:ext cx="6096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488907" y="5472499"/>
            <a:ext cx="1541145" cy="369332"/>
          </a:xfrm>
          <a:prstGeom prst="rect">
            <a:avLst/>
          </a:prstGeom>
          <a:noFill/>
        </p:spPr>
        <p:txBody>
          <a:bodyPr wrap="square" rtlCol="0">
            <a:spAutoFit/>
          </a:bodyPr>
          <a:lstStyle/>
          <a:p>
            <a:pPr algn="ctr"/>
            <a:r>
              <a:rPr lang="en-US" dirty="0" smtClean="0">
                <a:solidFill>
                  <a:srgbClr val="FF0000"/>
                </a:solidFill>
              </a:rPr>
              <a:t>shape Effects</a:t>
            </a:r>
            <a:endParaRPr lang="en-US" dirty="0">
              <a:solidFill>
                <a:srgbClr val="FF0000"/>
              </a:solidFill>
            </a:endParaRPr>
          </a:p>
        </p:txBody>
      </p:sp>
      <p:cxnSp>
        <p:nvCxnSpPr>
          <p:cNvPr id="25" name="Straight Arrow Connector 24"/>
          <p:cNvCxnSpPr/>
          <p:nvPr/>
        </p:nvCxnSpPr>
        <p:spPr>
          <a:xfrm flipH="1">
            <a:off x="7803107" y="5682733"/>
            <a:ext cx="6096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14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469075" y="1295400"/>
            <a:ext cx="8446325" cy="1964640"/>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ea typeface="+mj-ea"/>
                <a:cs typeface="Times New Roman" pitchFamily="18" charset="0"/>
              </a:rPr>
              <a:t>3</a:t>
            </a:r>
            <a:r>
              <a:rPr lang="en-US" sz="2100" b="1" spc="-35" dirty="0" smtClean="0">
                <a:solidFill>
                  <a:srgbClr val="C55A11"/>
                </a:solidFill>
                <a:latin typeface="Times New Roman" pitchFamily="18" charset="0"/>
                <a:ea typeface="+mj-ea"/>
                <a:cs typeface="Times New Roman" pitchFamily="18" charset="0"/>
              </a:rPr>
              <a:t>. Arrange</a:t>
            </a:r>
            <a:r>
              <a:rPr lang="en-US" sz="2100" b="1" dirty="0" smtClean="0">
                <a:latin typeface="Times New Roman" pitchFamily="18" charset="0"/>
                <a:cs typeface="Times New Roman" pitchFamily="18" charset="0"/>
              </a:rPr>
              <a:t>: </a:t>
            </a:r>
            <a:r>
              <a:rPr lang="en-US" sz="2100" dirty="0" smtClean="0">
                <a:latin typeface="Times New Roman" pitchFamily="18" charset="0"/>
                <a:cs typeface="Times New Roman" pitchFamily="18" charset="0"/>
              </a:rPr>
              <a:t>The </a:t>
            </a:r>
            <a:r>
              <a:rPr lang="en-US" sz="2100" dirty="0">
                <a:latin typeface="Times New Roman" pitchFamily="18" charset="0"/>
                <a:cs typeface="Times New Roman" pitchFamily="18" charset="0"/>
              </a:rPr>
              <a:t>"Arrange" group includes options to adjust the layering of objects on the slide. Users can bring objects to the front or send them to the back, align objects, group or ungroup shapes, and rotate them</a:t>
            </a:r>
            <a:r>
              <a:rPr lang="en-US" sz="2100" dirty="0" smtClean="0">
                <a:latin typeface="Times New Roman" pitchFamily="18" charset="0"/>
                <a:cs typeface="Times New Roman" pitchFamily="18" charset="0"/>
              </a:rPr>
              <a:t>.</a:t>
            </a: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lang="en-US" sz="2100" dirty="0" smtClean="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a:t>
            </a:r>
            <a:r>
              <a:rPr lang="en-US" sz="3300" spc="-35" dirty="0" smtClean="0">
                <a:latin typeface="Times New Roman" pitchFamily="18" charset="0"/>
                <a:cs typeface="Times New Roman" pitchFamily="18" charset="0"/>
              </a:rPr>
              <a:t>Objects </a:t>
            </a:r>
            <a:r>
              <a:rPr lang="en-US" sz="3300" spc="-35" dirty="0" smtClean="0">
                <a:latin typeface="+mj-lt"/>
                <a:cs typeface="Times New Roman" pitchFamily="18" charset="0"/>
              </a:rPr>
              <a:t>II</a:t>
            </a:r>
            <a:endParaRPr sz="3300" dirty="0">
              <a:latin typeface="+mj-lt"/>
              <a:cs typeface="Times New Roman" pitchFamily="18" charset="0"/>
            </a:endParaRP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93591" y="2438400"/>
            <a:ext cx="2484009" cy="1209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object 7"/>
          <p:cNvSpPr txBox="1"/>
          <p:nvPr/>
        </p:nvSpPr>
        <p:spPr>
          <a:xfrm>
            <a:off x="469075" y="4114800"/>
            <a:ext cx="8324516" cy="982320"/>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b="1" spc="-35" dirty="0" smtClean="0">
                <a:solidFill>
                  <a:srgbClr val="C55A11"/>
                </a:solidFill>
                <a:latin typeface="Times New Roman" pitchFamily="18" charset="0"/>
                <a:ea typeface="+mj-ea"/>
                <a:cs typeface="Times New Roman" pitchFamily="18" charset="0"/>
              </a:rPr>
              <a:t>4. Size</a:t>
            </a:r>
            <a:r>
              <a:rPr lang="en-US" sz="2100" b="1" dirty="0" smtClean="0">
                <a:latin typeface="Times New Roman" pitchFamily="18" charset="0"/>
                <a:cs typeface="Times New Roman" pitchFamily="18" charset="0"/>
              </a:rPr>
              <a:t>: </a:t>
            </a:r>
            <a:r>
              <a:rPr lang="en-US" sz="2100" dirty="0" smtClean="0">
                <a:latin typeface="Times New Roman" pitchFamily="18" charset="0"/>
                <a:cs typeface="Times New Roman" pitchFamily="18" charset="0"/>
              </a:rPr>
              <a:t>The "</a:t>
            </a:r>
            <a:r>
              <a:rPr lang="en-US" sz="2100" b="1" dirty="0" smtClean="0">
                <a:latin typeface="Times New Roman" pitchFamily="18" charset="0"/>
                <a:cs typeface="Times New Roman" pitchFamily="18" charset="0"/>
              </a:rPr>
              <a:t>Size</a:t>
            </a:r>
            <a:r>
              <a:rPr lang="en-US" sz="2100" dirty="0">
                <a:latin typeface="Times New Roman" pitchFamily="18" charset="0"/>
                <a:cs typeface="Times New Roman" pitchFamily="18" charset="0"/>
              </a:rPr>
              <a:t>" group in the "</a:t>
            </a:r>
            <a:r>
              <a:rPr lang="en-US" sz="2100" b="1" dirty="0">
                <a:latin typeface="Times New Roman" pitchFamily="18" charset="0"/>
                <a:cs typeface="Times New Roman" pitchFamily="18" charset="0"/>
              </a:rPr>
              <a:t>Format</a:t>
            </a:r>
            <a:r>
              <a:rPr lang="en-US" sz="2100" dirty="0">
                <a:latin typeface="Times New Roman" pitchFamily="18" charset="0"/>
                <a:cs typeface="Times New Roman" pitchFamily="18" charset="0"/>
              </a:rPr>
              <a:t>" tab provides tools for adjusting the size and dimensions of selected shapes</a:t>
            </a:r>
            <a:endParaRPr lang="en-US" sz="2100" dirty="0" smtClean="0">
              <a:latin typeface="Times New Roman" pitchFamily="18" charset="0"/>
              <a:cs typeface="Times New Roman" pitchFamily="18" charset="0"/>
            </a:endParaRPr>
          </a:p>
        </p:txBody>
      </p:sp>
      <p:pic>
        <p:nvPicPr>
          <p:cNvPr id="307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76731" y="4343399"/>
            <a:ext cx="1572269" cy="1371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45993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052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smtClean="0">
                <a:latin typeface="Times New Roman" pitchFamily="18" charset="0"/>
                <a:cs typeface="Times New Roman" pitchFamily="18" charset="0"/>
              </a:rPr>
              <a:t>Thank You</a:t>
            </a:r>
            <a:endParaRPr lang="en-US" sz="4800" spc="-35" dirty="0">
              <a:latin typeface="Times New Roman" pitchFamily="18" charset="0"/>
              <a:cs typeface="Times New Roman" pitchFamily="18" charset="0"/>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Tree>
    <p:extLst>
      <p:ext uri="{BB962C8B-B14F-4D97-AF65-F5344CB8AC3E}">
        <p14:creationId xmlns:p14="http://schemas.microsoft.com/office/powerpoint/2010/main" val="349399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3012</TotalTime>
  <Words>607</Words>
  <Application>Microsoft Office PowerPoint</Application>
  <PresentationFormat>شاشة عريضة</PresentationFormat>
  <Paragraphs>59</Paragraphs>
  <Slides>7</Slides>
  <Notes>6</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7</vt:i4>
      </vt:variant>
    </vt:vector>
  </HeadingPairs>
  <TitlesOfParts>
    <vt:vector size="12" baseType="lpstr">
      <vt:lpstr>Arial</vt:lpstr>
      <vt:lpstr>Calibri</vt:lpstr>
      <vt:lpstr>Times New Roman</vt:lpstr>
      <vt:lpstr>Wingdings</vt:lpstr>
      <vt:lpstr>Office Theme</vt:lpstr>
      <vt:lpstr>  AL-Mustaqbal University</vt:lpstr>
      <vt:lpstr>Insert Tab – Inserting Objects II</vt:lpstr>
      <vt:lpstr>Insert Tab – Inserting Objects II</vt:lpstr>
      <vt:lpstr>Insert Tab – Inserting Objects II</vt:lpstr>
      <vt:lpstr>Insert Tab – Inserting Objects II</vt:lpstr>
      <vt:lpstr>Insert Tab – Inserting Objects II</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157</cp:revision>
  <dcterms:created xsi:type="dcterms:W3CDTF">2023-09-27T20:57:12Z</dcterms:created>
  <dcterms:modified xsi:type="dcterms:W3CDTF">2024-10-14T16:59:41Z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