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sldIdLst>
    <p:sldId id="256" r:id="rId2"/>
    <p:sldId id="283" r:id="rId3"/>
    <p:sldId id="284" r:id="rId4"/>
    <p:sldId id="285" r:id="rId5"/>
    <p:sldId id="286" r:id="rId6"/>
    <p:sldId id="287" r:id="rId7"/>
    <p:sldId id="288" r:id="rId8"/>
    <p:sldId id="289" r:id="rId9"/>
    <p:sldId id="290" r:id="rId10"/>
    <p:sldId id="291" r:id="rId11"/>
    <p:sldId id="292" r:id="rId12"/>
    <p:sldId id="281" r:id="rId13"/>
  </p:sldIdLst>
  <p:sldSz cx="12192000" cy="6858000"/>
  <p:notesSz cx="12192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her" initials="MF"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324" autoAdjust="0"/>
    <p:restoredTop sz="94585" autoAdjust="0"/>
  </p:normalViewPr>
  <p:slideViewPr>
    <p:cSldViewPr>
      <p:cViewPr varScale="1">
        <p:scale>
          <a:sx n="83" d="100"/>
          <a:sy n="83" d="100"/>
        </p:scale>
        <p:origin x="398" y="72"/>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2832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6905625" y="0"/>
            <a:ext cx="5283200" cy="342900"/>
          </a:xfrm>
          <a:prstGeom prst="rect">
            <a:avLst/>
          </a:prstGeom>
        </p:spPr>
        <p:txBody>
          <a:bodyPr vert="horz" lIns="91440" tIns="45720" rIns="91440" bIns="45720" rtlCol="0"/>
          <a:lstStyle>
            <a:lvl1pPr algn="r">
              <a:defRPr sz="1200"/>
            </a:lvl1pPr>
          </a:lstStyle>
          <a:p>
            <a:fld id="{FD2B5CA3-DBCA-40BE-9D4E-299789C9A670}" type="datetimeFigureOut">
              <a:rPr lang="en-US" smtClean="0"/>
              <a:t>10/14/2024</a:t>
            </a:fld>
            <a:endParaRPr lang="en-US"/>
          </a:p>
        </p:txBody>
      </p:sp>
      <p:sp>
        <p:nvSpPr>
          <p:cNvPr id="4" name="Slide Image Placeholder 3"/>
          <p:cNvSpPr>
            <a:spLocks noGrp="1" noRot="1" noChangeAspect="1"/>
          </p:cNvSpPr>
          <p:nvPr>
            <p:ph type="sldImg" idx="2"/>
          </p:nvPr>
        </p:nvSpPr>
        <p:spPr>
          <a:xfrm>
            <a:off x="3810000" y="514350"/>
            <a:ext cx="4572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219200" y="3257550"/>
            <a:ext cx="9753600"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52832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6905625" y="6513513"/>
            <a:ext cx="5283200" cy="342900"/>
          </a:xfrm>
          <a:prstGeom prst="rect">
            <a:avLst/>
          </a:prstGeom>
        </p:spPr>
        <p:txBody>
          <a:bodyPr vert="horz" lIns="91440" tIns="45720" rIns="91440" bIns="45720" rtlCol="0" anchor="b"/>
          <a:lstStyle>
            <a:lvl1pPr algn="r">
              <a:defRPr sz="1200"/>
            </a:lvl1pPr>
          </a:lstStyle>
          <a:p>
            <a:fld id="{354967FC-D55B-41FD-BC90-644C328E5556}" type="slidenum">
              <a:rPr lang="en-US" smtClean="0"/>
              <a:t>‹#›</a:t>
            </a:fld>
            <a:endParaRPr lang="en-US"/>
          </a:p>
        </p:txBody>
      </p:sp>
    </p:spTree>
    <p:extLst>
      <p:ext uri="{BB962C8B-B14F-4D97-AF65-F5344CB8AC3E}">
        <p14:creationId xmlns:p14="http://schemas.microsoft.com/office/powerpoint/2010/main" val="22151450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4967FC-D55B-41FD-BC90-644C328E5556}" type="slidenum">
              <a:rPr lang="en-US" smtClean="0"/>
              <a:t>1</a:t>
            </a:fld>
            <a:endParaRPr lang="en-US"/>
          </a:p>
        </p:txBody>
      </p:sp>
    </p:spTree>
    <p:extLst>
      <p:ext uri="{BB962C8B-B14F-4D97-AF65-F5344CB8AC3E}">
        <p14:creationId xmlns:p14="http://schemas.microsoft.com/office/powerpoint/2010/main" val="13231585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4967FC-D55B-41FD-BC90-644C328E5556}" type="slidenum">
              <a:rPr lang="en-US" smtClean="0"/>
              <a:t>11</a:t>
            </a:fld>
            <a:endParaRPr lang="en-US"/>
          </a:p>
        </p:txBody>
      </p:sp>
    </p:spTree>
    <p:extLst>
      <p:ext uri="{BB962C8B-B14F-4D97-AF65-F5344CB8AC3E}">
        <p14:creationId xmlns:p14="http://schemas.microsoft.com/office/powerpoint/2010/main" val="25992587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4967FC-D55B-41FD-BC90-644C328E5556}" type="slidenum">
              <a:rPr lang="en-US" smtClean="0"/>
              <a:t>2</a:t>
            </a:fld>
            <a:endParaRPr lang="en-US"/>
          </a:p>
        </p:txBody>
      </p:sp>
    </p:spTree>
    <p:extLst>
      <p:ext uri="{BB962C8B-B14F-4D97-AF65-F5344CB8AC3E}">
        <p14:creationId xmlns:p14="http://schemas.microsoft.com/office/powerpoint/2010/main" val="25992587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4967FC-D55B-41FD-BC90-644C328E5556}" type="slidenum">
              <a:rPr lang="en-US" smtClean="0"/>
              <a:t>3</a:t>
            </a:fld>
            <a:endParaRPr lang="en-US"/>
          </a:p>
        </p:txBody>
      </p:sp>
    </p:spTree>
    <p:extLst>
      <p:ext uri="{BB962C8B-B14F-4D97-AF65-F5344CB8AC3E}">
        <p14:creationId xmlns:p14="http://schemas.microsoft.com/office/powerpoint/2010/main" val="25992587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4967FC-D55B-41FD-BC90-644C328E5556}" type="slidenum">
              <a:rPr lang="en-US" smtClean="0"/>
              <a:t>5</a:t>
            </a:fld>
            <a:endParaRPr lang="en-US"/>
          </a:p>
        </p:txBody>
      </p:sp>
    </p:spTree>
    <p:extLst>
      <p:ext uri="{BB962C8B-B14F-4D97-AF65-F5344CB8AC3E}">
        <p14:creationId xmlns:p14="http://schemas.microsoft.com/office/powerpoint/2010/main" val="25992587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4967FC-D55B-41FD-BC90-644C328E5556}" type="slidenum">
              <a:rPr lang="en-US" smtClean="0"/>
              <a:t>6</a:t>
            </a:fld>
            <a:endParaRPr lang="en-US"/>
          </a:p>
        </p:txBody>
      </p:sp>
    </p:spTree>
    <p:extLst>
      <p:ext uri="{BB962C8B-B14F-4D97-AF65-F5344CB8AC3E}">
        <p14:creationId xmlns:p14="http://schemas.microsoft.com/office/powerpoint/2010/main" val="25992587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4967FC-D55B-41FD-BC90-644C328E5556}" type="slidenum">
              <a:rPr lang="en-US" smtClean="0"/>
              <a:t>7</a:t>
            </a:fld>
            <a:endParaRPr lang="en-US"/>
          </a:p>
        </p:txBody>
      </p:sp>
    </p:spTree>
    <p:extLst>
      <p:ext uri="{BB962C8B-B14F-4D97-AF65-F5344CB8AC3E}">
        <p14:creationId xmlns:p14="http://schemas.microsoft.com/office/powerpoint/2010/main" val="25992587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4967FC-D55B-41FD-BC90-644C328E5556}" type="slidenum">
              <a:rPr lang="en-US" smtClean="0"/>
              <a:t>8</a:t>
            </a:fld>
            <a:endParaRPr lang="en-US"/>
          </a:p>
        </p:txBody>
      </p:sp>
    </p:spTree>
    <p:extLst>
      <p:ext uri="{BB962C8B-B14F-4D97-AF65-F5344CB8AC3E}">
        <p14:creationId xmlns:p14="http://schemas.microsoft.com/office/powerpoint/2010/main" val="25992587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4967FC-D55B-41FD-BC90-644C328E5556}" type="slidenum">
              <a:rPr lang="en-US" smtClean="0"/>
              <a:t>9</a:t>
            </a:fld>
            <a:endParaRPr lang="en-US"/>
          </a:p>
        </p:txBody>
      </p:sp>
    </p:spTree>
    <p:extLst>
      <p:ext uri="{BB962C8B-B14F-4D97-AF65-F5344CB8AC3E}">
        <p14:creationId xmlns:p14="http://schemas.microsoft.com/office/powerpoint/2010/main" val="25992587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4967FC-D55B-41FD-BC90-644C328E5556}" type="slidenum">
              <a:rPr lang="en-US" smtClean="0"/>
              <a:t>10</a:t>
            </a:fld>
            <a:endParaRPr lang="en-US"/>
          </a:p>
        </p:txBody>
      </p:sp>
    </p:spTree>
    <p:extLst>
      <p:ext uri="{BB962C8B-B14F-4D97-AF65-F5344CB8AC3E}">
        <p14:creationId xmlns:p14="http://schemas.microsoft.com/office/powerpoint/2010/main" val="25992587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800" b="0" i="0">
                <a:solidFill>
                  <a:schemeClr val="tx1"/>
                </a:solidFill>
                <a:latin typeface="Calibri"/>
                <a:cs typeface="Calibri"/>
              </a:defRPr>
            </a:lvl1pPr>
          </a:lstStyle>
          <a:p>
            <a:pPr marL="12700">
              <a:lnSpc>
                <a:spcPts val="1810"/>
              </a:lnSpc>
            </a:pPr>
            <a:r>
              <a:rPr lang="en-US" spc="-10"/>
              <a:t>Department of Medical Instrumentation Techniques Engineering</a:t>
            </a:r>
            <a:endParaRPr spc="-10" dirty="0"/>
          </a:p>
        </p:txBody>
      </p:sp>
      <p:sp>
        <p:nvSpPr>
          <p:cNvPr id="6" name="Holder 6"/>
          <p:cNvSpPr>
            <a:spLocks noGrp="1"/>
          </p:cNvSpPr>
          <p:nvPr>
            <p:ph type="sldNum" sz="quarter" idx="7"/>
          </p:nvPr>
        </p:nvSpPr>
        <p:spPr/>
        <p:txBody>
          <a:bodyPr lIns="0" tIns="0" rIns="0" bIns="0"/>
          <a:lstStyle>
            <a:lvl1pPr>
              <a:defRPr sz="1800" b="0" i="0">
                <a:solidFill>
                  <a:schemeClr val="tx1"/>
                </a:solidFill>
                <a:latin typeface="Calibri"/>
                <a:cs typeface="Calibri"/>
              </a:defRPr>
            </a:lvl1pPr>
          </a:lstStyle>
          <a:p>
            <a:pPr marL="38100">
              <a:lnSpc>
                <a:spcPts val="2065"/>
              </a:lnSpc>
            </a:pPr>
            <a:fld id="{81D60167-4931-47E6-BA6A-407CBD079E47}" type="slidenum">
              <a:rPr dirty="0"/>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1" i="0">
                <a:solidFill>
                  <a:srgbClr val="C55A1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sz="18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a:xfrm>
            <a:off x="304800" y="6324600"/>
            <a:ext cx="6093460" cy="259741"/>
          </a:xfrm>
        </p:spPr>
        <p:txBody>
          <a:bodyPr lIns="0" tIns="0" rIns="0" bIns="0"/>
          <a:lstStyle>
            <a:lvl1pPr>
              <a:defRPr sz="1800" b="0" i="0">
                <a:solidFill>
                  <a:schemeClr val="tx1"/>
                </a:solidFill>
                <a:latin typeface="Calibri"/>
                <a:cs typeface="Calibri"/>
              </a:defRPr>
            </a:lvl1pPr>
          </a:lstStyle>
          <a:p>
            <a:pPr marL="12700">
              <a:lnSpc>
                <a:spcPts val="1810"/>
              </a:lnSpc>
            </a:pPr>
            <a:r>
              <a:rPr lang="en-US" spc="-10" dirty="0"/>
              <a:t>Department of Medical Instrumentation Techniques Engineering</a:t>
            </a:r>
            <a:endParaRPr spc="-10" dirty="0"/>
          </a:p>
        </p:txBody>
      </p:sp>
      <p:sp>
        <p:nvSpPr>
          <p:cNvPr id="6" name="Holder 6"/>
          <p:cNvSpPr>
            <a:spLocks noGrp="1"/>
          </p:cNvSpPr>
          <p:nvPr>
            <p:ph type="sldNum" sz="quarter" idx="7"/>
          </p:nvPr>
        </p:nvSpPr>
        <p:spPr/>
        <p:txBody>
          <a:bodyPr lIns="0" tIns="0" rIns="0" bIns="0"/>
          <a:lstStyle>
            <a:lvl1pPr>
              <a:defRPr sz="1800" b="0" i="0">
                <a:solidFill>
                  <a:schemeClr val="tx1"/>
                </a:solidFill>
                <a:latin typeface="Calibri"/>
                <a:cs typeface="Calibri"/>
              </a:defRPr>
            </a:lvl1pPr>
          </a:lstStyle>
          <a:p>
            <a:pPr marL="38100">
              <a:lnSpc>
                <a:spcPts val="2065"/>
              </a:lnSpc>
            </a:pPr>
            <a:fld id="{81D60167-4931-47E6-BA6A-407CBD079E47}" type="slidenum">
              <a:rPr dirty="0"/>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1" i="0">
                <a:solidFill>
                  <a:srgbClr val="C55A11"/>
                </a:solidFill>
                <a:latin typeface="Calibri"/>
                <a:cs typeface="Calibri"/>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800" b="0" i="0">
                <a:solidFill>
                  <a:schemeClr val="tx1"/>
                </a:solidFill>
                <a:latin typeface="Calibri"/>
                <a:cs typeface="Calibri"/>
              </a:defRPr>
            </a:lvl1pPr>
          </a:lstStyle>
          <a:p>
            <a:pPr marL="12700">
              <a:lnSpc>
                <a:spcPts val="1810"/>
              </a:lnSpc>
            </a:pPr>
            <a:r>
              <a:rPr lang="en-US" spc="-10"/>
              <a:t>Department of Medical Instrumentation Techniques Engineering</a:t>
            </a:r>
            <a:endParaRPr spc="-10" dirty="0"/>
          </a:p>
        </p:txBody>
      </p:sp>
      <p:sp>
        <p:nvSpPr>
          <p:cNvPr id="7" name="Holder 7"/>
          <p:cNvSpPr>
            <a:spLocks noGrp="1"/>
          </p:cNvSpPr>
          <p:nvPr>
            <p:ph type="sldNum" sz="quarter" idx="7"/>
          </p:nvPr>
        </p:nvSpPr>
        <p:spPr/>
        <p:txBody>
          <a:bodyPr lIns="0" tIns="0" rIns="0" bIns="0"/>
          <a:lstStyle>
            <a:lvl1pPr>
              <a:defRPr sz="1800" b="0" i="0">
                <a:solidFill>
                  <a:schemeClr val="tx1"/>
                </a:solidFill>
                <a:latin typeface="Calibri"/>
                <a:cs typeface="Calibri"/>
              </a:defRPr>
            </a:lvl1pPr>
          </a:lstStyle>
          <a:p>
            <a:pPr marL="38100">
              <a:lnSpc>
                <a:spcPts val="2065"/>
              </a:lnSpc>
            </a:pPr>
            <a:fld id="{81D60167-4931-47E6-BA6A-407CBD079E47}" type="slidenum">
              <a:rPr dirty="0"/>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1" i="0">
                <a:solidFill>
                  <a:srgbClr val="C55A1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defRPr sz="1800" b="0" i="0">
                <a:solidFill>
                  <a:schemeClr val="tx1"/>
                </a:solidFill>
                <a:latin typeface="Calibri"/>
                <a:cs typeface="Calibri"/>
              </a:defRPr>
            </a:lvl1pPr>
          </a:lstStyle>
          <a:p>
            <a:pPr marL="12700">
              <a:lnSpc>
                <a:spcPts val="1810"/>
              </a:lnSpc>
            </a:pPr>
            <a:r>
              <a:rPr lang="en-US" spc="-10"/>
              <a:t>Department of Medical Instrumentation Techniques Engineering</a:t>
            </a:r>
            <a:endParaRPr spc="-10" dirty="0"/>
          </a:p>
        </p:txBody>
      </p:sp>
      <p:sp>
        <p:nvSpPr>
          <p:cNvPr id="5" name="Holder 5"/>
          <p:cNvSpPr>
            <a:spLocks noGrp="1"/>
          </p:cNvSpPr>
          <p:nvPr>
            <p:ph type="sldNum" sz="quarter" idx="7"/>
          </p:nvPr>
        </p:nvSpPr>
        <p:spPr/>
        <p:txBody>
          <a:bodyPr lIns="0" tIns="0" rIns="0" bIns="0"/>
          <a:lstStyle>
            <a:lvl1pPr>
              <a:defRPr sz="1800" b="0" i="0">
                <a:solidFill>
                  <a:schemeClr val="tx1"/>
                </a:solidFill>
                <a:latin typeface="Calibri"/>
                <a:cs typeface="Calibri"/>
              </a:defRPr>
            </a:lvl1pPr>
          </a:lstStyle>
          <a:p>
            <a:pPr marL="38100">
              <a:lnSpc>
                <a:spcPts val="2065"/>
              </a:lnSpc>
            </a:pPr>
            <a:fld id="{81D60167-4931-47E6-BA6A-407CBD079E47}" type="slidenum">
              <a:rPr dirty="0"/>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800" b="0" i="0">
                <a:solidFill>
                  <a:schemeClr val="tx1"/>
                </a:solidFill>
                <a:latin typeface="Calibri"/>
                <a:cs typeface="Calibri"/>
              </a:defRPr>
            </a:lvl1pPr>
          </a:lstStyle>
          <a:p>
            <a:pPr marL="12700">
              <a:lnSpc>
                <a:spcPts val="1810"/>
              </a:lnSpc>
            </a:pPr>
            <a:r>
              <a:rPr lang="en-US" spc="-10"/>
              <a:t>Department of Medical Instrumentation Techniques Engineering</a:t>
            </a:r>
            <a:endParaRPr spc="-10" dirty="0"/>
          </a:p>
        </p:txBody>
      </p:sp>
      <p:sp>
        <p:nvSpPr>
          <p:cNvPr id="4" name="Holder 4"/>
          <p:cNvSpPr>
            <a:spLocks noGrp="1"/>
          </p:cNvSpPr>
          <p:nvPr>
            <p:ph type="sldNum" sz="quarter" idx="7"/>
          </p:nvPr>
        </p:nvSpPr>
        <p:spPr/>
        <p:txBody>
          <a:bodyPr lIns="0" tIns="0" rIns="0" bIns="0"/>
          <a:lstStyle>
            <a:lvl1pPr>
              <a:defRPr sz="1800" b="0" i="0">
                <a:solidFill>
                  <a:schemeClr val="tx1"/>
                </a:solidFill>
                <a:latin typeface="Calibri"/>
                <a:cs typeface="Calibri"/>
              </a:defRPr>
            </a:lvl1pPr>
          </a:lstStyle>
          <a:p>
            <a:pPr marL="38100">
              <a:lnSpc>
                <a:spcPts val="2065"/>
              </a:lnSpc>
            </a:pPr>
            <a:fld id="{81D60167-4931-47E6-BA6A-407CBD079E47}" type="slidenum">
              <a:rPr dirty="0"/>
              <a:t>‹#›</a:t>
            </a:fld>
            <a:endParaRPr dirty="0"/>
          </a:p>
        </p:txBody>
      </p:sp>
      <p:sp>
        <p:nvSpPr>
          <p:cNvPr id="5" name="Holder 2"/>
          <p:cNvSpPr>
            <a:spLocks noGrp="1"/>
          </p:cNvSpPr>
          <p:nvPr>
            <p:ph type="title"/>
          </p:nvPr>
        </p:nvSpPr>
        <p:spPr>
          <a:xfrm>
            <a:off x="4267200" y="284481"/>
            <a:ext cx="3344291" cy="574040"/>
          </a:xfrm>
        </p:spPr>
        <p:txBody>
          <a:bodyPr lIns="0" tIns="0" rIns="0" bIns="0"/>
          <a:lstStyle>
            <a:lvl1pPr>
              <a:defRPr sz="3600" b="1" i="0">
                <a:solidFill>
                  <a:srgbClr val="C55A11"/>
                </a:solidFill>
                <a:latin typeface="Calibri"/>
                <a:cs typeface="Calibri"/>
              </a:defRPr>
            </a:lvl1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304800" y="6227064"/>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sp>
        <p:nvSpPr>
          <p:cNvPr id="19" name="bg object 19"/>
          <p:cNvSpPr/>
          <p:nvPr/>
        </p:nvSpPr>
        <p:spPr>
          <a:xfrm>
            <a:off x="304800" y="1132332"/>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sp>
        <p:nvSpPr>
          <p:cNvPr id="2" name="Holder 2"/>
          <p:cNvSpPr>
            <a:spLocks noGrp="1"/>
          </p:cNvSpPr>
          <p:nvPr>
            <p:ph type="title"/>
          </p:nvPr>
        </p:nvSpPr>
        <p:spPr>
          <a:xfrm>
            <a:off x="4267200" y="284481"/>
            <a:ext cx="3344291" cy="574040"/>
          </a:xfrm>
          <a:prstGeom prst="rect">
            <a:avLst/>
          </a:prstGeom>
        </p:spPr>
        <p:txBody>
          <a:bodyPr wrap="square" lIns="0" tIns="0" rIns="0" bIns="0">
            <a:spAutoFit/>
          </a:bodyPr>
          <a:lstStyle>
            <a:lvl1pPr>
              <a:defRPr sz="3600" b="1" i="0">
                <a:solidFill>
                  <a:srgbClr val="C55A11"/>
                </a:solidFill>
                <a:latin typeface="Calibri"/>
                <a:cs typeface="Calibri"/>
              </a:defRPr>
            </a:lvl1pPr>
          </a:lstStyle>
          <a:p>
            <a:endParaRPr dirty="0"/>
          </a:p>
        </p:txBody>
      </p:sp>
      <p:sp>
        <p:nvSpPr>
          <p:cNvPr id="3" name="Holder 3"/>
          <p:cNvSpPr>
            <a:spLocks noGrp="1"/>
          </p:cNvSpPr>
          <p:nvPr>
            <p:ph type="body" idx="1"/>
          </p:nvPr>
        </p:nvSpPr>
        <p:spPr>
          <a:xfrm>
            <a:off x="578002" y="2277617"/>
            <a:ext cx="8379459" cy="2494915"/>
          </a:xfrm>
          <a:prstGeom prst="rect">
            <a:avLst/>
          </a:prstGeom>
        </p:spPr>
        <p:txBody>
          <a:bodyPr wrap="square" lIns="0" tIns="0" rIns="0" bIns="0">
            <a:spAutoFit/>
          </a:bodyPr>
          <a:lstStyle>
            <a:lvl1pPr>
              <a:defRPr sz="1800" b="0" i="0">
                <a:solidFill>
                  <a:schemeClr val="tx1"/>
                </a:solidFill>
                <a:latin typeface="Times New Roman"/>
                <a:cs typeface="Times New Roman"/>
              </a:defRPr>
            </a:lvl1pPr>
          </a:lstStyle>
          <a:p>
            <a:endParaRPr dirty="0"/>
          </a:p>
        </p:txBody>
      </p:sp>
      <p:sp>
        <p:nvSpPr>
          <p:cNvPr id="4" name="Holder 4"/>
          <p:cNvSpPr>
            <a:spLocks noGrp="1"/>
          </p:cNvSpPr>
          <p:nvPr>
            <p:ph type="ftr" sz="quarter" idx="5"/>
          </p:nvPr>
        </p:nvSpPr>
        <p:spPr>
          <a:xfrm>
            <a:off x="383540" y="6369658"/>
            <a:ext cx="6322060" cy="230832"/>
          </a:xfrm>
          <a:prstGeom prst="rect">
            <a:avLst/>
          </a:prstGeom>
        </p:spPr>
        <p:txBody>
          <a:bodyPr wrap="square" lIns="0" tIns="0" rIns="0" bIns="0">
            <a:spAutoFit/>
          </a:bodyPr>
          <a:lstStyle>
            <a:lvl1pPr>
              <a:defRPr sz="1800" b="0" i="0">
                <a:solidFill>
                  <a:schemeClr val="tx1"/>
                </a:solidFill>
                <a:latin typeface="Calibri"/>
                <a:cs typeface="Calibri"/>
              </a:defRPr>
            </a:lvl1pPr>
          </a:lstStyle>
          <a:p>
            <a:pPr marL="12700">
              <a:lnSpc>
                <a:spcPts val="1810"/>
              </a:lnSpc>
            </a:pPr>
            <a:r>
              <a:rPr lang="en-US" spc="-10" dirty="0"/>
              <a:t>Department of Medical Instrumentation Techniques Engineering</a:t>
            </a:r>
            <a:endParaRPr spc="-10" dirty="0"/>
          </a:p>
        </p:txBody>
      </p:sp>
      <p:sp>
        <p:nvSpPr>
          <p:cNvPr id="6" name="Holder 6"/>
          <p:cNvSpPr>
            <a:spLocks noGrp="1"/>
          </p:cNvSpPr>
          <p:nvPr>
            <p:ph type="sldNum" sz="quarter" idx="7"/>
          </p:nvPr>
        </p:nvSpPr>
        <p:spPr>
          <a:xfrm>
            <a:off x="10883138" y="6356414"/>
            <a:ext cx="307975" cy="287020"/>
          </a:xfrm>
          <a:prstGeom prst="rect">
            <a:avLst/>
          </a:prstGeom>
        </p:spPr>
        <p:txBody>
          <a:bodyPr wrap="square" lIns="0" tIns="0" rIns="0" bIns="0">
            <a:spAutoFit/>
          </a:bodyPr>
          <a:lstStyle>
            <a:lvl1pPr>
              <a:defRPr sz="1800" b="0" i="0">
                <a:solidFill>
                  <a:schemeClr val="tx1"/>
                </a:solidFill>
                <a:latin typeface="Calibri"/>
                <a:cs typeface="Calibri"/>
              </a:defRPr>
            </a:lvl1pPr>
          </a:lstStyle>
          <a:p>
            <a:pPr marL="38100">
              <a:lnSpc>
                <a:spcPts val="2065"/>
              </a:lnSpc>
            </a:pPr>
            <a:fld id="{81D60167-4931-47E6-BA6A-407CBD079E47}" type="slidenum">
              <a:rPr dirty="0"/>
              <a:t>‹#›</a:t>
            </a:fld>
            <a:endParaRPr dirty="0"/>
          </a:p>
        </p:txBody>
      </p:sp>
      <p:pic>
        <p:nvPicPr>
          <p:cNvPr id="11" name="Picture 3"/>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838200" y="76201"/>
            <a:ext cx="990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11"/>
          <p:cNvPicPr/>
          <p:nvPr userDrawn="1"/>
        </p:nvPicPr>
        <p:blipFill>
          <a:blip r:embed="rId8" cstate="print">
            <a:extLst>
              <a:ext uri="{28A0092B-C50C-407E-A947-70E740481C1C}">
                <a14:useLocalDpi xmlns:a14="http://schemas.microsoft.com/office/drawing/2010/main" val="0"/>
              </a:ext>
            </a:extLst>
          </a:blip>
          <a:stretch>
            <a:fillRect/>
          </a:stretch>
        </p:blipFill>
        <p:spPr>
          <a:xfrm>
            <a:off x="10439400" y="76201"/>
            <a:ext cx="896208" cy="938788"/>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dt="0"/>
  <p:txStyles>
    <p:titleStyle>
      <a:lvl1pPr>
        <a:defRPr>
          <a:latin typeface="Times New Roman" pitchFamily="18" charset="0"/>
          <a:ea typeface="+mj-ea"/>
          <a:cs typeface="Times New Roman" pitchFamily="18" charset="0"/>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76201"/>
            <a:ext cx="12954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object 2"/>
          <p:cNvSpPr/>
          <p:nvPr/>
        </p:nvSpPr>
        <p:spPr>
          <a:xfrm>
            <a:off x="272795" y="1437132"/>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sp>
        <p:nvSpPr>
          <p:cNvPr id="3" name="object 3"/>
          <p:cNvSpPr txBox="1">
            <a:spLocks noGrp="1"/>
          </p:cNvSpPr>
          <p:nvPr>
            <p:ph type="title"/>
          </p:nvPr>
        </p:nvSpPr>
        <p:spPr>
          <a:xfrm>
            <a:off x="3406736" y="476301"/>
            <a:ext cx="5247208" cy="566822"/>
          </a:xfrm>
          <a:prstGeom prst="rect">
            <a:avLst/>
          </a:prstGeom>
        </p:spPr>
        <p:txBody>
          <a:bodyPr vert="horz" wrap="square" lIns="0" tIns="12700" rIns="0" bIns="0" rtlCol="0">
            <a:spAutoFit/>
          </a:bodyPr>
          <a:lstStyle/>
          <a:p>
            <a:pPr marL="12700">
              <a:lnSpc>
                <a:spcPct val="100000"/>
              </a:lnSpc>
              <a:spcBef>
                <a:spcPts val="100"/>
              </a:spcBef>
            </a:pPr>
            <a:r>
              <a:rPr lang="ar-IQ" spc="-15" dirty="0">
                <a:solidFill>
                  <a:srgbClr val="000000"/>
                </a:solidFill>
              </a:rPr>
              <a:t>  </a:t>
            </a:r>
            <a:r>
              <a:rPr lang="en-US" spc="-15" dirty="0">
                <a:solidFill>
                  <a:srgbClr val="000000"/>
                </a:solidFill>
              </a:rPr>
              <a:t>AL-</a:t>
            </a:r>
            <a:r>
              <a:rPr lang="en-US" spc="-15" dirty="0" err="1">
                <a:solidFill>
                  <a:srgbClr val="000000"/>
                </a:solidFill>
              </a:rPr>
              <a:t>Mustaqbal</a:t>
            </a:r>
            <a:r>
              <a:rPr lang="en-US" spc="-15" dirty="0">
                <a:solidFill>
                  <a:srgbClr val="000000"/>
                </a:solidFill>
              </a:rPr>
              <a:t> University</a:t>
            </a:r>
          </a:p>
        </p:txBody>
      </p:sp>
      <p:sp>
        <p:nvSpPr>
          <p:cNvPr id="4" name="object 4"/>
          <p:cNvSpPr txBox="1"/>
          <p:nvPr/>
        </p:nvSpPr>
        <p:spPr>
          <a:xfrm>
            <a:off x="5638800" y="4707147"/>
            <a:ext cx="5662454" cy="1256754"/>
          </a:xfrm>
          <a:prstGeom prst="rect">
            <a:avLst/>
          </a:prstGeom>
        </p:spPr>
        <p:txBody>
          <a:bodyPr vert="horz" wrap="square" lIns="0" tIns="12700" rIns="0" bIns="0" rtlCol="0">
            <a:spAutoFit/>
          </a:bodyPr>
          <a:lstStyle/>
          <a:p>
            <a:pPr marL="12700" marR="5080" indent="5715" algn="ctr">
              <a:lnSpc>
                <a:spcPct val="100000"/>
              </a:lnSpc>
              <a:spcBef>
                <a:spcPts val="100"/>
              </a:spcBef>
            </a:pPr>
            <a:r>
              <a:rPr lang="en-US" sz="2000" spc="-15" dirty="0">
                <a:solidFill>
                  <a:prstClr val="black"/>
                </a:solidFill>
              </a:rPr>
              <a:t>By</a:t>
            </a:r>
            <a:r>
              <a:rPr lang="en-US" sz="2000" spc="-20" dirty="0">
                <a:solidFill>
                  <a:prstClr val="black"/>
                </a:solidFill>
              </a:rPr>
              <a:t> </a:t>
            </a:r>
            <a:r>
              <a:rPr lang="en-US" sz="2000" b="1" spc="-75" dirty="0">
                <a:solidFill>
                  <a:prstClr val="black"/>
                </a:solidFill>
              </a:rPr>
              <a:t>M.Sc.</a:t>
            </a:r>
            <a:r>
              <a:rPr lang="en-US" sz="2000" b="1" spc="-20" dirty="0">
                <a:solidFill>
                  <a:prstClr val="black"/>
                </a:solidFill>
              </a:rPr>
              <a:t> </a:t>
            </a:r>
            <a:r>
              <a:rPr lang="en-US" sz="2000" b="1" spc="-20" dirty="0" err="1"/>
              <a:t>Shahlaa</a:t>
            </a:r>
            <a:r>
              <a:rPr lang="en-US" sz="2000" b="1" spc="-20" dirty="0"/>
              <a:t> </a:t>
            </a:r>
            <a:r>
              <a:rPr lang="en-US" sz="2000" b="1" spc="-20" dirty="0" err="1"/>
              <a:t>yaseen</a:t>
            </a:r>
            <a:endParaRPr lang="ar-IQ" sz="2000" b="1" spc="-20"/>
          </a:p>
          <a:p>
            <a:pPr marL="12700" marR="5080" lvl="0" indent="5715" algn="ctr">
              <a:spcBef>
                <a:spcPts val="100"/>
              </a:spcBef>
            </a:pPr>
            <a:r>
              <a:rPr lang="en-US" sz="2000" b="1" spc="-20" smtClean="0">
                <a:solidFill>
                  <a:prstClr val="black"/>
                </a:solidFill>
              </a:rPr>
              <a:t>College </a:t>
            </a:r>
            <a:r>
              <a:rPr lang="en-US" sz="2000" b="1" spc="-20" dirty="0">
                <a:solidFill>
                  <a:prstClr val="black"/>
                </a:solidFill>
              </a:rPr>
              <a:t>of Engineering and Technology</a:t>
            </a:r>
          </a:p>
          <a:p>
            <a:pPr lvl="0" algn="ctr"/>
            <a:r>
              <a:rPr lang="en-US" sz="2000" b="1" dirty="0">
                <a:solidFill>
                  <a:prstClr val="black"/>
                </a:solidFill>
              </a:rPr>
              <a:t>Department of Medical Instrumentation Techniques Engineering</a:t>
            </a:r>
            <a:endParaRPr lang="en-US" sz="2000" dirty="0">
              <a:solidFill>
                <a:prstClr val="black"/>
              </a:solidFill>
            </a:endParaRPr>
          </a:p>
        </p:txBody>
      </p:sp>
      <p:sp>
        <p:nvSpPr>
          <p:cNvPr id="6" name="object 6"/>
          <p:cNvSpPr txBox="1"/>
          <p:nvPr/>
        </p:nvSpPr>
        <p:spPr>
          <a:xfrm>
            <a:off x="5486400" y="1849861"/>
            <a:ext cx="6095999" cy="2255105"/>
          </a:xfrm>
          <a:prstGeom prst="rect">
            <a:avLst/>
          </a:prstGeom>
        </p:spPr>
        <p:txBody>
          <a:bodyPr vert="horz" wrap="square" lIns="0" tIns="13335" rIns="0" bIns="0" rtlCol="0">
            <a:spAutoFit/>
          </a:bodyPr>
          <a:lstStyle/>
          <a:p>
            <a:pPr marL="1347470" marR="5080" lvl="0" indent="-1335405" algn="ctr">
              <a:lnSpc>
                <a:spcPct val="150000"/>
              </a:lnSpc>
              <a:spcBef>
                <a:spcPts val="105"/>
              </a:spcBef>
            </a:pPr>
            <a:r>
              <a:rPr lang="en-US" sz="4000" b="1" spc="-10" dirty="0">
                <a:solidFill>
                  <a:srgbClr val="5B9BD4"/>
                </a:solidFill>
                <a:cs typeface="Calibri"/>
              </a:rPr>
              <a:t>Microsoft </a:t>
            </a:r>
            <a:r>
              <a:rPr lang="en-US" sz="4000" b="1" spc="-25" dirty="0">
                <a:solidFill>
                  <a:srgbClr val="5B9BD4"/>
                </a:solidFill>
                <a:cs typeface="Calibri"/>
              </a:rPr>
              <a:t>PowerPoint</a:t>
            </a:r>
          </a:p>
          <a:p>
            <a:pPr marL="1347470" marR="5080" lvl="0" indent="-1335405" algn="ctr">
              <a:lnSpc>
                <a:spcPct val="150000"/>
              </a:lnSpc>
              <a:spcBef>
                <a:spcPts val="105"/>
              </a:spcBef>
            </a:pPr>
            <a:r>
              <a:rPr lang="en-US" sz="2800" b="1" spc="-10" dirty="0">
                <a:solidFill>
                  <a:prstClr val="black"/>
                </a:solidFill>
                <a:cs typeface="Calibri"/>
              </a:rPr>
              <a:t>Lecture</a:t>
            </a:r>
            <a:r>
              <a:rPr lang="en-US" sz="2800" b="1" spc="-5" dirty="0">
                <a:solidFill>
                  <a:prstClr val="black"/>
                </a:solidFill>
                <a:cs typeface="Calibri"/>
              </a:rPr>
              <a:t> 6</a:t>
            </a:r>
          </a:p>
          <a:p>
            <a:pPr marL="1347470" marR="5080" lvl="0" indent="-1335405" algn="ctr">
              <a:lnSpc>
                <a:spcPct val="150000"/>
              </a:lnSpc>
              <a:spcBef>
                <a:spcPts val="105"/>
              </a:spcBef>
            </a:pPr>
            <a:r>
              <a:rPr lang="en-US" sz="2800" b="1" spc="-5" dirty="0">
                <a:solidFill>
                  <a:prstClr val="black"/>
                </a:solidFill>
                <a:cs typeface="Calibri"/>
              </a:rPr>
              <a:t>Insert Tab – Inserting Objects IV</a:t>
            </a:r>
            <a:endParaRPr lang="en-US" sz="2800" dirty="0">
              <a:solidFill>
                <a:prstClr val="black"/>
              </a:solidFill>
              <a:cs typeface="Calibri"/>
            </a:endParaRPr>
          </a:p>
        </p:txBody>
      </p:sp>
      <p:sp>
        <p:nvSpPr>
          <p:cNvPr id="7" name="object 7"/>
          <p:cNvSpPr/>
          <p:nvPr/>
        </p:nvSpPr>
        <p:spPr>
          <a:xfrm>
            <a:off x="304800" y="6324600"/>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pic>
        <p:nvPicPr>
          <p:cNvPr id="14" name="Picture 13"/>
          <p:cNvPicPr/>
          <p:nvPr/>
        </p:nvPicPr>
        <p:blipFill>
          <a:blip r:embed="rId4" cstate="print">
            <a:extLst>
              <a:ext uri="{28A0092B-C50C-407E-A947-70E740481C1C}">
                <a14:useLocalDpi xmlns:a14="http://schemas.microsoft.com/office/drawing/2010/main" val="0"/>
              </a:ext>
            </a:extLst>
          </a:blip>
          <a:stretch>
            <a:fillRect/>
          </a:stretch>
        </p:blipFill>
        <p:spPr>
          <a:xfrm>
            <a:off x="10152792" y="128013"/>
            <a:ext cx="1148462" cy="1243587"/>
          </a:xfrm>
          <a:prstGeom prst="rect">
            <a:avLst/>
          </a:prstGeom>
        </p:spPr>
      </p:pic>
      <p:sp>
        <p:nvSpPr>
          <p:cNvPr id="16" name="Slide Number Placeholder 15"/>
          <p:cNvSpPr>
            <a:spLocks noGrp="1"/>
          </p:cNvSpPr>
          <p:nvPr>
            <p:ph type="sldNum" sz="quarter" idx="7"/>
          </p:nvPr>
        </p:nvSpPr>
        <p:spPr>
          <a:xfrm>
            <a:off x="10969625" y="6400800"/>
            <a:ext cx="307975" cy="287020"/>
          </a:xfrm>
        </p:spPr>
        <p:txBody>
          <a:bodyPr/>
          <a:lstStyle/>
          <a:p>
            <a:pPr marL="38100">
              <a:lnSpc>
                <a:spcPts val="2065"/>
              </a:lnSpc>
            </a:pPr>
            <a:fld id="{81D60167-4931-47E6-BA6A-407CBD079E47}" type="slidenum">
              <a:rPr lang="en-US" smtClean="0"/>
              <a:t>1</a:t>
            </a:fld>
            <a:endParaRPr lang="en-US" dirty="0"/>
          </a:p>
        </p:txBody>
      </p:sp>
      <p:sp>
        <p:nvSpPr>
          <p:cNvPr id="17" name="Footer Placeholder 16"/>
          <p:cNvSpPr>
            <a:spLocks noGrp="1"/>
          </p:cNvSpPr>
          <p:nvPr>
            <p:ph type="ftr" sz="quarter" idx="5"/>
          </p:nvPr>
        </p:nvSpPr>
        <p:spPr>
          <a:xfrm>
            <a:off x="383540" y="6445859"/>
            <a:ext cx="6093460" cy="259741"/>
          </a:xfrm>
        </p:spPr>
        <p:txBody>
          <a:bodyPr/>
          <a:lstStyle/>
          <a:p>
            <a:pPr marL="12700">
              <a:lnSpc>
                <a:spcPts val="1810"/>
              </a:lnSpc>
            </a:pPr>
            <a:r>
              <a:rPr lang="en-US" spc="-10" dirty="0"/>
              <a:t>Department of Medical Instrumentation Techniques Engineering</a:t>
            </a:r>
          </a:p>
        </p:txBody>
      </p:sp>
      <p:pic>
        <p:nvPicPr>
          <p:cNvPr id="20"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1200" y="76201"/>
            <a:ext cx="12954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 name="Picture 20"/>
          <p:cNvPicPr/>
          <p:nvPr/>
        </p:nvPicPr>
        <p:blipFill>
          <a:blip r:embed="rId4" cstate="print">
            <a:extLst>
              <a:ext uri="{28A0092B-C50C-407E-A947-70E740481C1C}">
                <a14:useLocalDpi xmlns:a14="http://schemas.microsoft.com/office/drawing/2010/main" val="0"/>
              </a:ext>
            </a:extLst>
          </a:blip>
          <a:stretch>
            <a:fillRect/>
          </a:stretch>
        </p:blipFill>
        <p:spPr>
          <a:xfrm>
            <a:off x="10178192" y="128013"/>
            <a:ext cx="1148462" cy="1243587"/>
          </a:xfrm>
          <a:prstGeom prst="rect">
            <a:avLst/>
          </a:prstGeom>
        </p:spPr>
      </p:pic>
      <p:pic>
        <p:nvPicPr>
          <p:cNvPr id="18" name="image1.png"/>
          <p:cNvPicPr/>
          <p:nvPr/>
        </p:nvPicPr>
        <p:blipFill>
          <a:blip r:embed="rId5" cstate="print"/>
          <a:stretch>
            <a:fillRect/>
          </a:stretch>
        </p:blipFill>
        <p:spPr>
          <a:xfrm>
            <a:off x="762000" y="1752600"/>
            <a:ext cx="4419600" cy="4100392"/>
          </a:xfrm>
          <a:prstGeom prst="rect">
            <a:avLst/>
          </a:prstGeom>
          <a:solidFill>
            <a:srgbClr val="FFFFFF">
              <a:shade val="85000"/>
            </a:srgbClr>
          </a:solidFill>
          <a:ln w="88900" cap="sq">
            <a:solidFill>
              <a:schemeClr val="accent6">
                <a:lumMod val="40000"/>
                <a:lumOff val="60000"/>
              </a:schemeClr>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04800" y="6227064"/>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sp>
        <p:nvSpPr>
          <p:cNvPr id="9" name="object 9"/>
          <p:cNvSpPr txBox="1">
            <a:spLocks noGrp="1"/>
          </p:cNvSpPr>
          <p:nvPr>
            <p:ph type="ftr" sz="quarter" idx="5"/>
          </p:nvPr>
        </p:nvSpPr>
        <p:spPr>
          <a:prstGeom prst="rect">
            <a:avLst/>
          </a:prstGeom>
        </p:spPr>
        <p:txBody>
          <a:bodyPr vert="horz" wrap="square" lIns="0" tIns="0" rIns="0" bIns="0" rtlCol="0">
            <a:spAutoFit/>
          </a:bodyPr>
          <a:lstStyle/>
          <a:p>
            <a:pPr marL="12700">
              <a:lnSpc>
                <a:spcPts val="1810"/>
              </a:lnSpc>
            </a:pPr>
            <a:r>
              <a:rPr lang="en-US" spc="-10"/>
              <a:t>Department of Medical Instrumentation Techniques Engineering</a:t>
            </a:r>
            <a:endParaRPr spc="-10" dirty="0"/>
          </a:p>
        </p:txBody>
      </p:sp>
      <p:sp>
        <p:nvSpPr>
          <p:cNvPr id="11" name="Slide Number Placeholder 10"/>
          <p:cNvSpPr>
            <a:spLocks noGrp="1"/>
          </p:cNvSpPr>
          <p:nvPr>
            <p:ph type="sldNum" sz="quarter" idx="7"/>
          </p:nvPr>
        </p:nvSpPr>
        <p:spPr/>
        <p:txBody>
          <a:bodyPr/>
          <a:lstStyle/>
          <a:p>
            <a:pPr marL="38100">
              <a:lnSpc>
                <a:spcPts val="2065"/>
              </a:lnSpc>
            </a:pPr>
            <a:fld id="{81D60167-4931-47E6-BA6A-407CBD079E47}" type="slidenum">
              <a:rPr lang="en-US" smtClean="0"/>
              <a:t>10</a:t>
            </a:fld>
            <a:endParaRPr lang="en-US" dirty="0"/>
          </a:p>
        </p:txBody>
      </p:sp>
      <p:sp>
        <p:nvSpPr>
          <p:cNvPr id="13" name="object 2"/>
          <p:cNvSpPr/>
          <p:nvPr/>
        </p:nvSpPr>
        <p:spPr>
          <a:xfrm>
            <a:off x="272795" y="1295400"/>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pic>
        <p:nvPicPr>
          <p:cNvPr id="1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27000"/>
            <a:ext cx="1092200" cy="109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p:nvPr/>
        </p:nvPicPr>
        <p:blipFill>
          <a:blip r:embed="rId4" cstate="print">
            <a:extLst>
              <a:ext uri="{28A0092B-C50C-407E-A947-70E740481C1C}">
                <a14:useLocalDpi xmlns:a14="http://schemas.microsoft.com/office/drawing/2010/main" val="0"/>
              </a:ext>
            </a:extLst>
          </a:blip>
          <a:stretch>
            <a:fillRect/>
          </a:stretch>
        </p:blipFill>
        <p:spPr>
          <a:xfrm>
            <a:off x="10178192" y="127001"/>
            <a:ext cx="1099408" cy="1092200"/>
          </a:xfrm>
          <a:prstGeom prst="rect">
            <a:avLst/>
          </a:prstGeom>
        </p:spPr>
      </p:pic>
      <p:sp>
        <p:nvSpPr>
          <p:cNvPr id="16" name="object 2"/>
          <p:cNvSpPr txBox="1">
            <a:spLocks noGrp="1"/>
          </p:cNvSpPr>
          <p:nvPr>
            <p:ph type="title"/>
          </p:nvPr>
        </p:nvSpPr>
        <p:spPr>
          <a:xfrm>
            <a:off x="2743200" y="413094"/>
            <a:ext cx="6891655" cy="520014"/>
          </a:xfrm>
          <a:prstGeom prst="rect">
            <a:avLst/>
          </a:prstGeom>
        </p:spPr>
        <p:txBody>
          <a:bodyPr vert="horz" wrap="square" lIns="0" tIns="12065" rIns="0" bIns="0" rtlCol="0">
            <a:spAutoFit/>
          </a:bodyPr>
          <a:lstStyle/>
          <a:p>
            <a:pPr marL="12700" algn="ctr">
              <a:lnSpc>
                <a:spcPct val="100000"/>
              </a:lnSpc>
              <a:spcBef>
                <a:spcPts val="95"/>
              </a:spcBef>
            </a:pPr>
            <a:r>
              <a:rPr lang="en-US" sz="3300" spc="-35" dirty="0">
                <a:latin typeface="Times New Roman" pitchFamily="18" charset="0"/>
                <a:cs typeface="Times New Roman" pitchFamily="18" charset="0"/>
              </a:rPr>
              <a:t>Insert Tab – Inserting Objects </a:t>
            </a:r>
            <a:r>
              <a:rPr lang="en-US" sz="3300" spc="-35" dirty="0">
                <a:latin typeface="+mn-lt"/>
                <a:cs typeface="Times New Roman" pitchFamily="18" charset="0"/>
              </a:rPr>
              <a:t>IV</a:t>
            </a:r>
            <a:endParaRPr sz="3300" dirty="0">
              <a:latin typeface="+mn-lt"/>
              <a:cs typeface="Times New Roman" pitchFamily="18" charset="0"/>
            </a:endParaRPr>
          </a:p>
        </p:txBody>
      </p:sp>
      <p:sp>
        <p:nvSpPr>
          <p:cNvPr id="12" name="object 7"/>
          <p:cNvSpPr txBox="1"/>
          <p:nvPr/>
        </p:nvSpPr>
        <p:spPr>
          <a:xfrm>
            <a:off x="533400" y="1295400"/>
            <a:ext cx="11125200" cy="3444533"/>
          </a:xfrm>
          <a:prstGeom prst="rect">
            <a:avLst/>
          </a:prstGeom>
        </p:spPr>
        <p:txBody>
          <a:bodyPr vert="horz" wrap="square" lIns="0" tIns="12700" rIns="0" bIns="0" rtlCol="0">
            <a:spAutoFit/>
          </a:bodyPr>
          <a:lstStyle/>
          <a:p>
            <a:pPr marL="920750" indent="-457200" algn="just">
              <a:lnSpc>
                <a:spcPct val="150000"/>
              </a:lnSpc>
              <a:spcBef>
                <a:spcPts val="100"/>
              </a:spcBef>
              <a:buFont typeface="+mj-lt"/>
              <a:buAutoNum type="arabicPeriod" startAt="2"/>
              <a:tabLst>
                <a:tab pos="860425"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Format Tab:</a:t>
            </a:r>
          </a:p>
          <a:p>
            <a:pPr marL="806450" indent="-342900" algn="just">
              <a:lnSpc>
                <a:spcPct val="150000"/>
              </a:lnSpc>
              <a:spcBef>
                <a:spcPts val="100"/>
              </a:spcBef>
              <a:buFont typeface="Arial" panose="020B0604020202020204" pitchFamily="34" charset="0"/>
              <a:buChar char="•"/>
              <a:tabLst>
                <a:tab pos="860425" algn="l"/>
                <a:tab pos="1800225" algn="l"/>
                <a:tab pos="3978275" algn="l"/>
                <a:tab pos="4418013" algn="l"/>
                <a:tab pos="4991100" algn="l"/>
                <a:tab pos="6665913" algn="l"/>
                <a:tab pos="8788400" algn="l"/>
                <a:tab pos="10288588" algn="l"/>
              </a:tabLst>
            </a:pPr>
            <a:r>
              <a:rPr lang="en-US" sz="2100" dirty="0">
                <a:latin typeface="Times New Roman" pitchFamily="18" charset="0"/>
                <a:cs typeface="Times New Roman" pitchFamily="18" charset="0"/>
              </a:rPr>
              <a:t>The "</a:t>
            </a:r>
            <a:r>
              <a:rPr lang="en-US" sz="2100" b="1" dirty="0">
                <a:latin typeface="Times New Roman" pitchFamily="18" charset="0"/>
                <a:cs typeface="Times New Roman" pitchFamily="18" charset="0"/>
              </a:rPr>
              <a:t>Format</a:t>
            </a:r>
            <a:r>
              <a:rPr lang="en-US" sz="2100" dirty="0">
                <a:latin typeface="Times New Roman" pitchFamily="18" charset="0"/>
                <a:cs typeface="Times New Roman" pitchFamily="18" charset="0"/>
              </a:rPr>
              <a:t>" tab under "</a:t>
            </a:r>
            <a:r>
              <a:rPr lang="en-US" sz="2100" b="1" dirty="0">
                <a:latin typeface="Times New Roman" pitchFamily="18" charset="0"/>
                <a:cs typeface="Times New Roman" pitchFamily="18" charset="0"/>
              </a:rPr>
              <a:t>Chart Tools</a:t>
            </a:r>
            <a:r>
              <a:rPr lang="en-US" sz="2100" dirty="0">
                <a:latin typeface="Times New Roman" pitchFamily="18" charset="0"/>
                <a:cs typeface="Times New Roman" pitchFamily="18" charset="0"/>
              </a:rPr>
              <a:t>" provides a range of options for formatting and customizing your charts. </a:t>
            </a:r>
            <a:endParaRPr lang="ar-IQ" sz="2100" dirty="0">
              <a:latin typeface="Times New Roman" pitchFamily="18" charset="0"/>
              <a:cs typeface="Times New Roman" pitchFamily="18" charset="0"/>
            </a:endParaRPr>
          </a:p>
          <a:p>
            <a:pPr marL="973138" indent="-176213" algn="just">
              <a:lnSpc>
                <a:spcPct val="150000"/>
              </a:lnSpc>
              <a:spcBef>
                <a:spcPts val="100"/>
              </a:spcBef>
              <a:buFont typeface="Wingdings" panose="05000000000000000000" pitchFamily="2" charset="2"/>
              <a:buChar char="§"/>
              <a:tabLst>
                <a:tab pos="860425"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Current Selection:</a:t>
            </a:r>
            <a:r>
              <a:rPr lang="ar-IQ" sz="2100" b="1" dirty="0">
                <a:latin typeface="Times New Roman" pitchFamily="18" charset="0"/>
                <a:cs typeface="Times New Roman" pitchFamily="18" charset="0"/>
              </a:rPr>
              <a:t> </a:t>
            </a:r>
            <a:r>
              <a:rPr lang="en-US" sz="2100" dirty="0">
                <a:latin typeface="Times New Roman" pitchFamily="18" charset="0"/>
                <a:cs typeface="Times New Roman" pitchFamily="18" charset="0"/>
              </a:rPr>
              <a:t>This group allows you to choose the specific chart element you want to format.</a:t>
            </a:r>
            <a:endParaRPr lang="ar-IQ" sz="2100" dirty="0">
              <a:latin typeface="Times New Roman" pitchFamily="18" charset="0"/>
              <a:cs typeface="Times New Roman" pitchFamily="18" charset="0"/>
            </a:endParaRPr>
          </a:p>
          <a:p>
            <a:pPr marL="973138" indent="-176213" algn="just">
              <a:lnSpc>
                <a:spcPct val="150000"/>
              </a:lnSpc>
              <a:spcBef>
                <a:spcPts val="100"/>
              </a:spcBef>
              <a:buFont typeface="Wingdings" panose="05000000000000000000" pitchFamily="2" charset="2"/>
              <a:buChar char="§"/>
              <a:tabLst>
                <a:tab pos="860425"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Shape Styles</a:t>
            </a:r>
            <a:r>
              <a:rPr lang="en-US" sz="2100" dirty="0">
                <a:latin typeface="Times New Roman" pitchFamily="18" charset="0"/>
                <a:cs typeface="Times New Roman" pitchFamily="18" charset="0"/>
              </a:rPr>
              <a:t>: The "Shape Styles" group provides a set of predefined styles for your chart elements.</a:t>
            </a:r>
          </a:p>
        </p:txBody>
      </p:sp>
      <p:pic>
        <p:nvPicPr>
          <p:cNvPr id="409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3318" y="4709652"/>
            <a:ext cx="10914044" cy="1081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866141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04800" y="6227064"/>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sp>
        <p:nvSpPr>
          <p:cNvPr id="9" name="object 9"/>
          <p:cNvSpPr txBox="1">
            <a:spLocks noGrp="1"/>
          </p:cNvSpPr>
          <p:nvPr>
            <p:ph type="ftr" sz="quarter" idx="5"/>
          </p:nvPr>
        </p:nvSpPr>
        <p:spPr>
          <a:prstGeom prst="rect">
            <a:avLst/>
          </a:prstGeom>
        </p:spPr>
        <p:txBody>
          <a:bodyPr vert="horz" wrap="square" lIns="0" tIns="0" rIns="0" bIns="0" rtlCol="0">
            <a:spAutoFit/>
          </a:bodyPr>
          <a:lstStyle/>
          <a:p>
            <a:pPr marL="12700">
              <a:lnSpc>
                <a:spcPts val="1810"/>
              </a:lnSpc>
            </a:pPr>
            <a:r>
              <a:rPr lang="en-US" spc="-10"/>
              <a:t>Department of Medical Instrumentation Techniques Engineering</a:t>
            </a:r>
            <a:endParaRPr spc="-10" dirty="0"/>
          </a:p>
        </p:txBody>
      </p:sp>
      <p:sp>
        <p:nvSpPr>
          <p:cNvPr id="11" name="Slide Number Placeholder 10"/>
          <p:cNvSpPr>
            <a:spLocks noGrp="1"/>
          </p:cNvSpPr>
          <p:nvPr>
            <p:ph type="sldNum" sz="quarter" idx="7"/>
          </p:nvPr>
        </p:nvSpPr>
        <p:spPr/>
        <p:txBody>
          <a:bodyPr/>
          <a:lstStyle/>
          <a:p>
            <a:pPr marL="38100">
              <a:lnSpc>
                <a:spcPts val="2065"/>
              </a:lnSpc>
            </a:pPr>
            <a:fld id="{81D60167-4931-47E6-BA6A-407CBD079E47}" type="slidenum">
              <a:rPr lang="en-US" smtClean="0"/>
              <a:t>11</a:t>
            </a:fld>
            <a:endParaRPr lang="en-US" dirty="0"/>
          </a:p>
        </p:txBody>
      </p:sp>
      <p:sp>
        <p:nvSpPr>
          <p:cNvPr id="13" name="object 2"/>
          <p:cNvSpPr/>
          <p:nvPr/>
        </p:nvSpPr>
        <p:spPr>
          <a:xfrm>
            <a:off x="272795" y="1295400"/>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pic>
        <p:nvPicPr>
          <p:cNvPr id="1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27000"/>
            <a:ext cx="1092200" cy="109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p:nvPr/>
        </p:nvPicPr>
        <p:blipFill>
          <a:blip r:embed="rId4" cstate="print">
            <a:extLst>
              <a:ext uri="{28A0092B-C50C-407E-A947-70E740481C1C}">
                <a14:useLocalDpi xmlns:a14="http://schemas.microsoft.com/office/drawing/2010/main" val="0"/>
              </a:ext>
            </a:extLst>
          </a:blip>
          <a:stretch>
            <a:fillRect/>
          </a:stretch>
        </p:blipFill>
        <p:spPr>
          <a:xfrm>
            <a:off x="10178192" y="127001"/>
            <a:ext cx="1099408" cy="1092200"/>
          </a:xfrm>
          <a:prstGeom prst="rect">
            <a:avLst/>
          </a:prstGeom>
        </p:spPr>
      </p:pic>
      <p:sp>
        <p:nvSpPr>
          <p:cNvPr id="16" name="object 2"/>
          <p:cNvSpPr txBox="1">
            <a:spLocks noGrp="1"/>
          </p:cNvSpPr>
          <p:nvPr>
            <p:ph type="title"/>
          </p:nvPr>
        </p:nvSpPr>
        <p:spPr>
          <a:xfrm>
            <a:off x="2743200" y="413094"/>
            <a:ext cx="6891655" cy="520014"/>
          </a:xfrm>
          <a:prstGeom prst="rect">
            <a:avLst/>
          </a:prstGeom>
        </p:spPr>
        <p:txBody>
          <a:bodyPr vert="horz" wrap="square" lIns="0" tIns="12065" rIns="0" bIns="0" rtlCol="0">
            <a:spAutoFit/>
          </a:bodyPr>
          <a:lstStyle/>
          <a:p>
            <a:pPr marL="12700" algn="ctr">
              <a:lnSpc>
                <a:spcPct val="100000"/>
              </a:lnSpc>
              <a:spcBef>
                <a:spcPts val="95"/>
              </a:spcBef>
            </a:pPr>
            <a:r>
              <a:rPr lang="en-US" sz="3300" spc="-35" dirty="0">
                <a:latin typeface="Times New Roman" pitchFamily="18" charset="0"/>
                <a:cs typeface="Times New Roman" pitchFamily="18" charset="0"/>
              </a:rPr>
              <a:t>Insert Tab – Inserting Objects </a:t>
            </a:r>
            <a:r>
              <a:rPr lang="en-US" sz="3300" spc="-35" dirty="0">
                <a:latin typeface="+mn-lt"/>
                <a:cs typeface="Times New Roman" pitchFamily="18" charset="0"/>
              </a:rPr>
              <a:t>IV</a:t>
            </a:r>
            <a:endParaRPr sz="3300" dirty="0">
              <a:latin typeface="+mn-lt"/>
              <a:cs typeface="Times New Roman" pitchFamily="18" charset="0"/>
            </a:endParaRPr>
          </a:p>
        </p:txBody>
      </p:sp>
      <p:sp>
        <p:nvSpPr>
          <p:cNvPr id="12" name="object 7"/>
          <p:cNvSpPr txBox="1"/>
          <p:nvPr/>
        </p:nvSpPr>
        <p:spPr>
          <a:xfrm>
            <a:off x="609600" y="1447800"/>
            <a:ext cx="10515600" cy="3916457"/>
          </a:xfrm>
          <a:prstGeom prst="rect">
            <a:avLst/>
          </a:prstGeom>
        </p:spPr>
        <p:txBody>
          <a:bodyPr vert="horz" wrap="square" lIns="0" tIns="12700" rIns="0" bIns="0" rtlCol="0">
            <a:spAutoFit/>
          </a:bodyPr>
          <a:lstStyle/>
          <a:p>
            <a:pPr marL="973138" indent="-176213" algn="just">
              <a:lnSpc>
                <a:spcPct val="200000"/>
              </a:lnSpc>
              <a:spcBef>
                <a:spcPts val="100"/>
              </a:spcBef>
              <a:buFont typeface="Wingdings" panose="05000000000000000000" pitchFamily="2" charset="2"/>
              <a:buChar char="§"/>
              <a:tabLst>
                <a:tab pos="860425"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WordArt Styles: </a:t>
            </a:r>
            <a:r>
              <a:rPr lang="en-US" sz="2100" dirty="0">
                <a:latin typeface="Times New Roman" pitchFamily="18" charset="0"/>
                <a:cs typeface="Times New Roman" pitchFamily="18" charset="0"/>
              </a:rPr>
              <a:t>If you have applied WordArt to any text within your chart (e.g., titles or labels), the "</a:t>
            </a:r>
            <a:r>
              <a:rPr lang="en-US" sz="2100" b="1" dirty="0">
                <a:latin typeface="Times New Roman" pitchFamily="18" charset="0"/>
                <a:cs typeface="Times New Roman" pitchFamily="18" charset="0"/>
              </a:rPr>
              <a:t>WordArt Styles</a:t>
            </a:r>
            <a:r>
              <a:rPr lang="en-US" sz="2100" dirty="0">
                <a:latin typeface="Times New Roman" pitchFamily="18" charset="0"/>
                <a:cs typeface="Times New Roman" pitchFamily="18" charset="0"/>
              </a:rPr>
              <a:t>" group allows you to format and style that text.</a:t>
            </a:r>
            <a:endParaRPr lang="ar-IQ" sz="2100" dirty="0">
              <a:latin typeface="Times New Roman" pitchFamily="18" charset="0"/>
              <a:cs typeface="Times New Roman" pitchFamily="18" charset="0"/>
            </a:endParaRPr>
          </a:p>
          <a:p>
            <a:pPr marL="973138" indent="-176213" algn="just">
              <a:lnSpc>
                <a:spcPct val="200000"/>
              </a:lnSpc>
              <a:spcBef>
                <a:spcPts val="100"/>
              </a:spcBef>
              <a:buFont typeface="Wingdings" panose="05000000000000000000" pitchFamily="2" charset="2"/>
              <a:buChar char="§"/>
              <a:tabLst>
                <a:tab pos="860425"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Arrange: </a:t>
            </a:r>
            <a:r>
              <a:rPr lang="en-US" sz="2100" dirty="0">
                <a:latin typeface="Times New Roman" pitchFamily="18" charset="0"/>
                <a:cs typeface="Times New Roman" pitchFamily="18" charset="0"/>
              </a:rPr>
              <a:t>The "</a:t>
            </a:r>
            <a:r>
              <a:rPr lang="en-US" sz="2100" b="1" dirty="0">
                <a:latin typeface="Times New Roman" pitchFamily="18" charset="0"/>
                <a:cs typeface="Times New Roman" pitchFamily="18" charset="0"/>
              </a:rPr>
              <a:t>Arrange</a:t>
            </a:r>
            <a:r>
              <a:rPr lang="en-US" sz="2100" dirty="0">
                <a:latin typeface="Times New Roman" pitchFamily="18" charset="0"/>
                <a:cs typeface="Times New Roman" pitchFamily="18" charset="0"/>
              </a:rPr>
              <a:t>" group provides tools for arranging and positioning chart elements. Options include bringing elements forward or backward, aligning elements relative to each other, and distributing elements evenly.</a:t>
            </a:r>
            <a:endParaRPr lang="ar-IQ" sz="2100" dirty="0">
              <a:latin typeface="Times New Roman" pitchFamily="18" charset="0"/>
              <a:cs typeface="Times New Roman" pitchFamily="18" charset="0"/>
            </a:endParaRPr>
          </a:p>
          <a:p>
            <a:pPr marL="973138" indent="-176213" algn="just">
              <a:lnSpc>
                <a:spcPct val="200000"/>
              </a:lnSpc>
              <a:spcBef>
                <a:spcPts val="100"/>
              </a:spcBef>
              <a:buFont typeface="Wingdings" panose="05000000000000000000" pitchFamily="2" charset="2"/>
              <a:buChar char="§"/>
              <a:tabLst>
                <a:tab pos="860425"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Size</a:t>
            </a:r>
            <a:r>
              <a:rPr lang="en-US" sz="2100" dirty="0">
                <a:latin typeface="Times New Roman" pitchFamily="18" charset="0"/>
                <a:cs typeface="Times New Roman" pitchFamily="18" charset="0"/>
              </a:rPr>
              <a:t>: The "</a:t>
            </a:r>
            <a:r>
              <a:rPr lang="en-US" sz="2100" b="1" dirty="0">
                <a:latin typeface="Times New Roman" pitchFamily="18" charset="0"/>
                <a:cs typeface="Times New Roman" pitchFamily="18" charset="0"/>
              </a:rPr>
              <a:t>Size</a:t>
            </a:r>
            <a:r>
              <a:rPr lang="en-US" sz="2100" dirty="0">
                <a:latin typeface="Times New Roman" pitchFamily="18" charset="0"/>
                <a:cs typeface="Times New Roman" pitchFamily="18" charset="0"/>
              </a:rPr>
              <a:t>" group helps you control the size and dimensions of chart elements.</a:t>
            </a:r>
            <a:endParaRPr lang="ar-IQ" sz="2100" dirty="0">
              <a:latin typeface="Times New Roman" pitchFamily="18" charset="0"/>
              <a:cs typeface="Times New Roman" pitchFamily="18" charset="0"/>
            </a:endParaRPr>
          </a:p>
        </p:txBody>
      </p:sp>
    </p:spTree>
    <p:extLst>
      <p:ext uri="{BB962C8B-B14F-4D97-AF65-F5344CB8AC3E}">
        <p14:creationId xmlns:p14="http://schemas.microsoft.com/office/powerpoint/2010/main" val="8090848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3505200" y="2906112"/>
            <a:ext cx="4648200" cy="751488"/>
          </a:xfrm>
          <a:prstGeom prst="rect">
            <a:avLst/>
          </a:prstGeom>
        </p:spPr>
        <p:txBody>
          <a:bodyPr vert="horz" wrap="square" lIns="0" tIns="12700" rIns="0" bIns="0" rtlCol="0">
            <a:spAutoFit/>
          </a:bodyPr>
          <a:lstStyle/>
          <a:p>
            <a:pPr marL="234950" algn="ctr">
              <a:lnSpc>
                <a:spcPct val="100000"/>
              </a:lnSpc>
              <a:spcBef>
                <a:spcPts val="100"/>
              </a:spcBef>
            </a:pPr>
            <a:r>
              <a:rPr lang="en-US" sz="4800" spc="-35" dirty="0">
                <a:latin typeface="Times New Roman" pitchFamily="18" charset="0"/>
                <a:cs typeface="Times New Roman" pitchFamily="18" charset="0"/>
              </a:rPr>
              <a:t>Thank You</a:t>
            </a:r>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ts val="1810"/>
              </a:lnSpc>
            </a:pPr>
            <a:r>
              <a:rPr lang="en-US" spc="-10"/>
              <a:t>Department of Medical Instrumentation Techniques Engineering</a:t>
            </a:r>
            <a:endParaRPr spc="-10" dirty="0"/>
          </a:p>
        </p:txBody>
      </p:sp>
      <p:sp>
        <p:nvSpPr>
          <p:cNvPr id="8" name="Slide Number Placeholder 7"/>
          <p:cNvSpPr>
            <a:spLocks noGrp="1"/>
          </p:cNvSpPr>
          <p:nvPr>
            <p:ph type="sldNum" sz="quarter" idx="7"/>
          </p:nvPr>
        </p:nvSpPr>
        <p:spPr/>
        <p:txBody>
          <a:bodyPr/>
          <a:lstStyle/>
          <a:p>
            <a:pPr marL="38100">
              <a:lnSpc>
                <a:spcPts val="2065"/>
              </a:lnSpc>
            </a:pPr>
            <a:fld id="{81D60167-4931-47E6-BA6A-407CBD079E47}" type="slidenum">
              <a:rPr lang="en-US" smtClean="0"/>
              <a:t>12</a:t>
            </a:fld>
            <a:endParaRPr lang="en-US" dirty="0"/>
          </a:p>
        </p:txBody>
      </p:sp>
    </p:spTree>
    <p:extLst>
      <p:ext uri="{BB962C8B-B14F-4D97-AF65-F5344CB8AC3E}">
        <p14:creationId xmlns:p14="http://schemas.microsoft.com/office/powerpoint/2010/main" val="349399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04800" y="6227064"/>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sp>
        <p:nvSpPr>
          <p:cNvPr id="7" name="object 7"/>
          <p:cNvSpPr txBox="1"/>
          <p:nvPr/>
        </p:nvSpPr>
        <p:spPr>
          <a:xfrm>
            <a:off x="304800" y="1371600"/>
            <a:ext cx="5780291" cy="4330288"/>
          </a:xfrm>
          <a:prstGeom prst="rect">
            <a:avLst/>
          </a:prstGeom>
        </p:spPr>
        <p:txBody>
          <a:bodyPr vert="horz" wrap="square" lIns="0" tIns="12700" rIns="0" bIns="0" rtlCol="0">
            <a:spAutoFit/>
          </a:bodyPr>
          <a:lstStyle/>
          <a:p>
            <a:pPr marL="914400" indent="-450850" algn="just">
              <a:lnSpc>
                <a:spcPct val="150000"/>
              </a:lnSpc>
              <a:spcBef>
                <a:spcPts val="100"/>
              </a:spcBef>
              <a:buFont typeface="Wingdings" panose="05000000000000000000" pitchFamily="2" charset="2"/>
              <a:buChar char="q"/>
              <a:tabLst>
                <a:tab pos="860425"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Chart: </a:t>
            </a:r>
            <a:r>
              <a:rPr lang="en-US" sz="2100" dirty="0">
                <a:latin typeface="Times New Roman" pitchFamily="18" charset="0"/>
                <a:cs typeface="Times New Roman" pitchFamily="18" charset="0"/>
              </a:rPr>
              <a:t>Charts are visual representations of data that help to convey information in a clear and concise manner. They are widely used in presentations, reports, and various documents to illustrate trends, patterns, and comparisons within data sets.</a:t>
            </a:r>
          </a:p>
          <a:p>
            <a:pPr marL="914400" indent="-450850" algn="just">
              <a:lnSpc>
                <a:spcPct val="150000"/>
              </a:lnSpc>
              <a:spcBef>
                <a:spcPts val="100"/>
              </a:spcBef>
              <a:buFont typeface="Wingdings" panose="05000000000000000000" pitchFamily="2" charset="2"/>
              <a:buChar char="§"/>
              <a:tabLst>
                <a:tab pos="860425" algn="l"/>
                <a:tab pos="1800225" algn="l"/>
                <a:tab pos="3978275" algn="l"/>
                <a:tab pos="4418013" algn="l"/>
                <a:tab pos="4991100" algn="l"/>
                <a:tab pos="6665913" algn="l"/>
                <a:tab pos="8788400" algn="l"/>
                <a:tab pos="10288588" algn="l"/>
              </a:tabLst>
            </a:pPr>
            <a:r>
              <a:rPr lang="en-US" sz="2100" dirty="0">
                <a:latin typeface="Times New Roman" pitchFamily="18" charset="0"/>
                <a:cs typeface="Times New Roman" pitchFamily="18" charset="0"/>
              </a:rPr>
              <a:t>PowerPoint has a variety of chart types, each with its advantages such as (</a:t>
            </a:r>
            <a:r>
              <a:rPr lang="en-US" sz="2100" b="1" dirty="0">
                <a:latin typeface="Times New Roman" pitchFamily="18" charset="0"/>
                <a:cs typeface="Times New Roman" pitchFamily="18" charset="0"/>
              </a:rPr>
              <a:t>Column Charts, Line Charts, Pie charts, etc.</a:t>
            </a:r>
            <a:r>
              <a:rPr lang="en-US" sz="2100" dirty="0">
                <a:latin typeface="Times New Roman" pitchFamily="18" charset="0"/>
                <a:cs typeface="Times New Roman" pitchFamily="18" charset="0"/>
              </a:rPr>
              <a:t>)</a:t>
            </a:r>
          </a:p>
        </p:txBody>
      </p:sp>
      <p:sp>
        <p:nvSpPr>
          <p:cNvPr id="9" name="object 9"/>
          <p:cNvSpPr txBox="1">
            <a:spLocks noGrp="1"/>
          </p:cNvSpPr>
          <p:nvPr>
            <p:ph type="ftr" sz="quarter" idx="5"/>
          </p:nvPr>
        </p:nvSpPr>
        <p:spPr>
          <a:prstGeom prst="rect">
            <a:avLst/>
          </a:prstGeom>
        </p:spPr>
        <p:txBody>
          <a:bodyPr vert="horz" wrap="square" lIns="0" tIns="0" rIns="0" bIns="0" rtlCol="0">
            <a:spAutoFit/>
          </a:bodyPr>
          <a:lstStyle/>
          <a:p>
            <a:pPr marL="12700">
              <a:lnSpc>
                <a:spcPts val="1810"/>
              </a:lnSpc>
            </a:pPr>
            <a:r>
              <a:rPr lang="en-US" spc="-10"/>
              <a:t>Department of Medical Instrumentation Techniques Engineering</a:t>
            </a:r>
            <a:endParaRPr spc="-10" dirty="0"/>
          </a:p>
        </p:txBody>
      </p:sp>
      <p:sp>
        <p:nvSpPr>
          <p:cNvPr id="11" name="Slide Number Placeholder 10"/>
          <p:cNvSpPr>
            <a:spLocks noGrp="1"/>
          </p:cNvSpPr>
          <p:nvPr>
            <p:ph type="sldNum" sz="quarter" idx="7"/>
          </p:nvPr>
        </p:nvSpPr>
        <p:spPr/>
        <p:txBody>
          <a:bodyPr/>
          <a:lstStyle/>
          <a:p>
            <a:pPr marL="38100">
              <a:lnSpc>
                <a:spcPts val="2065"/>
              </a:lnSpc>
            </a:pPr>
            <a:fld id="{81D60167-4931-47E6-BA6A-407CBD079E47}" type="slidenum">
              <a:rPr lang="en-US" smtClean="0"/>
              <a:t>2</a:t>
            </a:fld>
            <a:endParaRPr lang="en-US" dirty="0"/>
          </a:p>
        </p:txBody>
      </p:sp>
      <p:sp>
        <p:nvSpPr>
          <p:cNvPr id="13" name="object 2"/>
          <p:cNvSpPr/>
          <p:nvPr/>
        </p:nvSpPr>
        <p:spPr>
          <a:xfrm>
            <a:off x="272795" y="1295400"/>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pic>
        <p:nvPicPr>
          <p:cNvPr id="1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27000"/>
            <a:ext cx="1092200" cy="109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p:nvPr/>
        </p:nvPicPr>
        <p:blipFill>
          <a:blip r:embed="rId4" cstate="print">
            <a:extLst>
              <a:ext uri="{28A0092B-C50C-407E-A947-70E740481C1C}">
                <a14:useLocalDpi xmlns:a14="http://schemas.microsoft.com/office/drawing/2010/main" val="0"/>
              </a:ext>
            </a:extLst>
          </a:blip>
          <a:stretch>
            <a:fillRect/>
          </a:stretch>
        </p:blipFill>
        <p:spPr>
          <a:xfrm>
            <a:off x="10178192" y="127001"/>
            <a:ext cx="1099408" cy="1092200"/>
          </a:xfrm>
          <a:prstGeom prst="rect">
            <a:avLst/>
          </a:prstGeom>
        </p:spPr>
      </p:pic>
      <p:sp>
        <p:nvSpPr>
          <p:cNvPr id="16" name="object 2"/>
          <p:cNvSpPr txBox="1">
            <a:spLocks noGrp="1"/>
          </p:cNvSpPr>
          <p:nvPr>
            <p:ph type="title"/>
          </p:nvPr>
        </p:nvSpPr>
        <p:spPr>
          <a:xfrm>
            <a:off x="2743200" y="413094"/>
            <a:ext cx="6891655" cy="520014"/>
          </a:xfrm>
          <a:prstGeom prst="rect">
            <a:avLst/>
          </a:prstGeom>
        </p:spPr>
        <p:txBody>
          <a:bodyPr vert="horz" wrap="square" lIns="0" tIns="12065" rIns="0" bIns="0" rtlCol="0">
            <a:spAutoFit/>
          </a:bodyPr>
          <a:lstStyle/>
          <a:p>
            <a:pPr marL="12700" algn="ctr">
              <a:lnSpc>
                <a:spcPct val="100000"/>
              </a:lnSpc>
              <a:spcBef>
                <a:spcPts val="95"/>
              </a:spcBef>
            </a:pPr>
            <a:r>
              <a:rPr lang="en-US" sz="3300" spc="-35" dirty="0">
                <a:latin typeface="Times New Roman" pitchFamily="18" charset="0"/>
                <a:cs typeface="Times New Roman" pitchFamily="18" charset="0"/>
              </a:rPr>
              <a:t>Insert Tab – Inserting Objects </a:t>
            </a:r>
            <a:r>
              <a:rPr lang="en-US" sz="3300" spc="-35" dirty="0">
                <a:latin typeface="+mn-lt"/>
                <a:cs typeface="Times New Roman" pitchFamily="18" charset="0"/>
              </a:rPr>
              <a:t>IV</a:t>
            </a:r>
            <a:endParaRPr sz="3300" dirty="0">
              <a:latin typeface="+mn-lt"/>
              <a:cs typeface="Times New Roman" pitchFamily="18" charset="0"/>
            </a:endParaRPr>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52940" y="1466195"/>
            <a:ext cx="5234945" cy="4629805"/>
          </a:xfrm>
          <a:prstGeom prst="rect">
            <a:avLst/>
          </a:prstGeom>
          <a:solidFill>
            <a:srgbClr val="FFFFFF">
              <a:shade val="85000"/>
            </a:srgbClr>
          </a:solidFill>
          <a:ln w="9525">
            <a:solidFill>
              <a:schemeClr val="tx1"/>
            </a:solidFill>
            <a:miter lim="800000"/>
            <a:headEnd/>
            <a:tailEnd/>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9959198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04800" y="6227064"/>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sp>
        <p:nvSpPr>
          <p:cNvPr id="7" name="object 7"/>
          <p:cNvSpPr txBox="1"/>
          <p:nvPr/>
        </p:nvSpPr>
        <p:spPr>
          <a:xfrm>
            <a:off x="685800" y="1447800"/>
            <a:ext cx="10668000" cy="3418885"/>
          </a:xfrm>
          <a:prstGeom prst="rect">
            <a:avLst/>
          </a:prstGeom>
        </p:spPr>
        <p:txBody>
          <a:bodyPr vert="horz" wrap="square" lIns="0" tIns="12700" rIns="0" bIns="0" rtlCol="0">
            <a:spAutoFit/>
          </a:bodyPr>
          <a:lstStyle/>
          <a:p>
            <a:pPr marL="914400" indent="-450850" algn="just">
              <a:lnSpc>
                <a:spcPct val="150000"/>
              </a:lnSpc>
              <a:spcBef>
                <a:spcPts val="100"/>
              </a:spcBef>
              <a:buFont typeface="Wingdings" panose="05000000000000000000" pitchFamily="2" charset="2"/>
              <a:buChar char="§"/>
              <a:tabLst>
                <a:tab pos="860425" algn="l"/>
                <a:tab pos="1800225" algn="l"/>
                <a:tab pos="3978275" algn="l"/>
                <a:tab pos="4418013" algn="l"/>
                <a:tab pos="4991100" algn="l"/>
                <a:tab pos="6665913" algn="l"/>
                <a:tab pos="8788400" algn="l"/>
                <a:tab pos="10288588" algn="l"/>
              </a:tabLst>
            </a:pPr>
            <a:r>
              <a:rPr lang="en-US" sz="2100" dirty="0">
                <a:latin typeface="Times New Roman" pitchFamily="18" charset="0"/>
                <a:cs typeface="Times New Roman" pitchFamily="18" charset="0"/>
              </a:rPr>
              <a:t>To insert a chart in PowerPoint, head to the "</a:t>
            </a:r>
            <a:r>
              <a:rPr lang="en-US" sz="2100" b="1" dirty="0">
                <a:latin typeface="Times New Roman" pitchFamily="18" charset="0"/>
                <a:cs typeface="Times New Roman" pitchFamily="18" charset="0"/>
              </a:rPr>
              <a:t>Insert</a:t>
            </a:r>
            <a:r>
              <a:rPr lang="en-US" sz="2100" dirty="0">
                <a:latin typeface="Times New Roman" pitchFamily="18" charset="0"/>
                <a:cs typeface="Times New Roman" pitchFamily="18" charset="0"/>
              </a:rPr>
              <a:t>" tab in the ribbon, and within the "</a:t>
            </a:r>
            <a:r>
              <a:rPr lang="en-US" sz="2100" b="1" dirty="0">
                <a:latin typeface="Times New Roman" pitchFamily="18" charset="0"/>
                <a:cs typeface="Times New Roman" pitchFamily="18" charset="0"/>
              </a:rPr>
              <a:t>Illustrations</a:t>
            </a:r>
            <a:r>
              <a:rPr lang="en-US" sz="2100" dirty="0">
                <a:latin typeface="Times New Roman" pitchFamily="18" charset="0"/>
                <a:cs typeface="Times New Roman" pitchFamily="18" charset="0"/>
              </a:rPr>
              <a:t>" group, click on the "</a:t>
            </a:r>
            <a:r>
              <a:rPr lang="en-US" sz="2100" b="1" dirty="0">
                <a:latin typeface="Times New Roman" pitchFamily="18" charset="0"/>
                <a:cs typeface="Times New Roman" pitchFamily="18" charset="0"/>
              </a:rPr>
              <a:t>Chart</a:t>
            </a:r>
            <a:r>
              <a:rPr lang="en-US" sz="2100" dirty="0">
                <a:latin typeface="Times New Roman" pitchFamily="18" charset="0"/>
                <a:cs typeface="Times New Roman" pitchFamily="18" charset="0"/>
              </a:rPr>
              <a:t>" icon. Select your preferred chart type in the ensuing window and confirm with "OK“. An </a:t>
            </a:r>
            <a:r>
              <a:rPr lang="en-US" sz="2100" b="1" dirty="0">
                <a:latin typeface="Times New Roman" pitchFamily="18" charset="0"/>
                <a:cs typeface="Times New Roman" pitchFamily="18" charset="0"/>
              </a:rPr>
              <a:t>Excel sheet </a:t>
            </a:r>
            <a:r>
              <a:rPr lang="en-US" sz="2100" dirty="0">
                <a:latin typeface="Times New Roman" pitchFamily="18" charset="0"/>
                <a:cs typeface="Times New Roman" pitchFamily="18" charset="0"/>
              </a:rPr>
              <a:t>will appear for data entry; replace the sample data with your own and close Excel. The chart will now be visible on your slide. </a:t>
            </a:r>
          </a:p>
          <a:p>
            <a:pPr marL="914400" indent="-450850" algn="just">
              <a:lnSpc>
                <a:spcPct val="150000"/>
              </a:lnSpc>
              <a:spcBef>
                <a:spcPts val="100"/>
              </a:spcBef>
              <a:buFont typeface="Wingdings" panose="05000000000000000000" pitchFamily="2" charset="2"/>
              <a:buChar char="§"/>
              <a:tabLst>
                <a:tab pos="860425" algn="l"/>
                <a:tab pos="1800225" algn="l"/>
                <a:tab pos="3978275" algn="l"/>
                <a:tab pos="4418013" algn="l"/>
                <a:tab pos="4991100" algn="l"/>
                <a:tab pos="6665913" algn="l"/>
                <a:tab pos="8788400" algn="l"/>
                <a:tab pos="10288588" algn="l"/>
              </a:tabLst>
            </a:pPr>
            <a:r>
              <a:rPr lang="en-US" sz="2100" dirty="0">
                <a:latin typeface="Times New Roman" pitchFamily="18" charset="0"/>
                <a:cs typeface="Times New Roman" pitchFamily="18" charset="0"/>
              </a:rPr>
              <a:t>Upon inputting your data, you can </a:t>
            </a:r>
            <a:r>
              <a:rPr lang="en-US" sz="2100" b="1" dirty="0">
                <a:latin typeface="Times New Roman" pitchFamily="18" charset="0"/>
                <a:cs typeface="Times New Roman" pitchFamily="18" charset="0"/>
              </a:rPr>
              <a:t>close</a:t>
            </a:r>
            <a:r>
              <a:rPr lang="en-US" sz="2100" dirty="0">
                <a:latin typeface="Times New Roman" pitchFamily="18" charset="0"/>
                <a:cs typeface="Times New Roman" pitchFamily="18" charset="0"/>
              </a:rPr>
              <a:t> </a:t>
            </a:r>
            <a:r>
              <a:rPr lang="en-US" sz="2100" b="1" dirty="0">
                <a:latin typeface="Times New Roman" pitchFamily="18" charset="0"/>
                <a:cs typeface="Times New Roman" pitchFamily="18" charset="0"/>
              </a:rPr>
              <a:t>Excel</a:t>
            </a:r>
            <a:r>
              <a:rPr lang="en-US" sz="2100" dirty="0">
                <a:latin typeface="Times New Roman" pitchFamily="18" charset="0"/>
                <a:cs typeface="Times New Roman" pitchFamily="18" charset="0"/>
              </a:rPr>
              <a:t> without the necessity of saving the spreadsheet. The PowerPoint chart will be updated to reflect the new source data.</a:t>
            </a:r>
          </a:p>
        </p:txBody>
      </p:sp>
      <p:sp>
        <p:nvSpPr>
          <p:cNvPr id="9" name="object 9"/>
          <p:cNvSpPr txBox="1">
            <a:spLocks noGrp="1"/>
          </p:cNvSpPr>
          <p:nvPr>
            <p:ph type="ftr" sz="quarter" idx="5"/>
          </p:nvPr>
        </p:nvSpPr>
        <p:spPr>
          <a:prstGeom prst="rect">
            <a:avLst/>
          </a:prstGeom>
        </p:spPr>
        <p:txBody>
          <a:bodyPr vert="horz" wrap="square" lIns="0" tIns="0" rIns="0" bIns="0" rtlCol="0">
            <a:spAutoFit/>
          </a:bodyPr>
          <a:lstStyle/>
          <a:p>
            <a:pPr marL="12700">
              <a:lnSpc>
                <a:spcPts val="1810"/>
              </a:lnSpc>
            </a:pPr>
            <a:r>
              <a:rPr lang="en-US" spc="-10"/>
              <a:t>Department of Medical Instrumentation Techniques Engineering</a:t>
            </a:r>
            <a:endParaRPr spc="-10" dirty="0"/>
          </a:p>
        </p:txBody>
      </p:sp>
      <p:sp>
        <p:nvSpPr>
          <p:cNvPr id="11" name="Slide Number Placeholder 10"/>
          <p:cNvSpPr>
            <a:spLocks noGrp="1"/>
          </p:cNvSpPr>
          <p:nvPr>
            <p:ph type="sldNum" sz="quarter" idx="7"/>
          </p:nvPr>
        </p:nvSpPr>
        <p:spPr/>
        <p:txBody>
          <a:bodyPr/>
          <a:lstStyle/>
          <a:p>
            <a:pPr marL="38100">
              <a:lnSpc>
                <a:spcPts val="2065"/>
              </a:lnSpc>
            </a:pPr>
            <a:fld id="{81D60167-4931-47E6-BA6A-407CBD079E47}" type="slidenum">
              <a:rPr lang="en-US" smtClean="0"/>
              <a:t>3</a:t>
            </a:fld>
            <a:endParaRPr lang="en-US" dirty="0"/>
          </a:p>
        </p:txBody>
      </p:sp>
      <p:sp>
        <p:nvSpPr>
          <p:cNvPr id="13" name="object 2"/>
          <p:cNvSpPr/>
          <p:nvPr/>
        </p:nvSpPr>
        <p:spPr>
          <a:xfrm>
            <a:off x="272795" y="1295400"/>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pic>
        <p:nvPicPr>
          <p:cNvPr id="1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27000"/>
            <a:ext cx="1092200" cy="109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p:nvPr/>
        </p:nvPicPr>
        <p:blipFill>
          <a:blip r:embed="rId4" cstate="print">
            <a:extLst>
              <a:ext uri="{28A0092B-C50C-407E-A947-70E740481C1C}">
                <a14:useLocalDpi xmlns:a14="http://schemas.microsoft.com/office/drawing/2010/main" val="0"/>
              </a:ext>
            </a:extLst>
          </a:blip>
          <a:stretch>
            <a:fillRect/>
          </a:stretch>
        </p:blipFill>
        <p:spPr>
          <a:xfrm>
            <a:off x="10178192" y="127001"/>
            <a:ext cx="1099408" cy="1092200"/>
          </a:xfrm>
          <a:prstGeom prst="rect">
            <a:avLst/>
          </a:prstGeom>
        </p:spPr>
      </p:pic>
      <p:sp>
        <p:nvSpPr>
          <p:cNvPr id="16" name="object 2"/>
          <p:cNvSpPr txBox="1">
            <a:spLocks noGrp="1"/>
          </p:cNvSpPr>
          <p:nvPr>
            <p:ph type="title"/>
          </p:nvPr>
        </p:nvSpPr>
        <p:spPr>
          <a:xfrm>
            <a:off x="2743200" y="413094"/>
            <a:ext cx="6891655" cy="520014"/>
          </a:xfrm>
          <a:prstGeom prst="rect">
            <a:avLst/>
          </a:prstGeom>
        </p:spPr>
        <p:txBody>
          <a:bodyPr vert="horz" wrap="square" lIns="0" tIns="12065" rIns="0" bIns="0" rtlCol="0">
            <a:spAutoFit/>
          </a:bodyPr>
          <a:lstStyle/>
          <a:p>
            <a:pPr marL="12700" algn="ctr">
              <a:lnSpc>
                <a:spcPct val="100000"/>
              </a:lnSpc>
              <a:spcBef>
                <a:spcPts val="95"/>
              </a:spcBef>
            </a:pPr>
            <a:r>
              <a:rPr lang="en-US" sz="3300" spc="-35" dirty="0">
                <a:latin typeface="Times New Roman" pitchFamily="18" charset="0"/>
                <a:cs typeface="Times New Roman" pitchFamily="18" charset="0"/>
              </a:rPr>
              <a:t>Insert Tab – Inserting Objects </a:t>
            </a:r>
            <a:r>
              <a:rPr lang="en-US" sz="3300" spc="-35" dirty="0">
                <a:latin typeface="+mn-lt"/>
                <a:cs typeface="Times New Roman" pitchFamily="18" charset="0"/>
              </a:rPr>
              <a:t>IV</a:t>
            </a:r>
            <a:endParaRPr sz="3300" dirty="0">
              <a:latin typeface="+mn-lt"/>
              <a:cs typeface="Times New Roman" pitchFamily="18" charset="0"/>
            </a:endParaRPr>
          </a:p>
        </p:txBody>
      </p:sp>
    </p:spTree>
    <p:extLst>
      <p:ext uri="{BB962C8B-B14F-4D97-AF65-F5344CB8AC3E}">
        <p14:creationId xmlns:p14="http://schemas.microsoft.com/office/powerpoint/2010/main" val="1270074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5"/>
          </p:nvPr>
        </p:nvSpPr>
        <p:spPr/>
        <p:txBody>
          <a:bodyPr/>
          <a:lstStyle/>
          <a:p>
            <a:pPr marL="12700">
              <a:lnSpc>
                <a:spcPts val="1810"/>
              </a:lnSpc>
            </a:pPr>
            <a:r>
              <a:rPr lang="en-US" spc="-10"/>
              <a:t>Department of Medical Instrumentation Techniques Engineering</a:t>
            </a:r>
            <a:endParaRPr lang="en-US" spc="-10" dirty="0"/>
          </a:p>
        </p:txBody>
      </p:sp>
      <p:sp>
        <p:nvSpPr>
          <p:cNvPr id="5" name="Slide Number Placeholder 4"/>
          <p:cNvSpPr>
            <a:spLocks noGrp="1"/>
          </p:cNvSpPr>
          <p:nvPr>
            <p:ph type="sldNum" sz="quarter" idx="7"/>
          </p:nvPr>
        </p:nvSpPr>
        <p:spPr/>
        <p:txBody>
          <a:bodyPr/>
          <a:lstStyle/>
          <a:p>
            <a:pPr marL="38100">
              <a:lnSpc>
                <a:spcPts val="2065"/>
              </a:lnSpc>
            </a:pPr>
            <a:fld id="{81D60167-4931-47E6-BA6A-407CBD079E47}" type="slidenum">
              <a:rPr lang="en-US" smtClean="0"/>
              <a:t>4</a:t>
            </a:fld>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219201"/>
            <a:ext cx="9601200" cy="4877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7" name="Straight Arrow Connector 6"/>
          <p:cNvCxnSpPr/>
          <p:nvPr/>
        </p:nvCxnSpPr>
        <p:spPr>
          <a:xfrm flipH="1" flipV="1">
            <a:off x="10363200" y="4038600"/>
            <a:ext cx="1066800" cy="533400"/>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9" name="Straight Arrow Connector 8"/>
          <p:cNvCxnSpPr/>
          <p:nvPr/>
        </p:nvCxnSpPr>
        <p:spPr>
          <a:xfrm flipV="1">
            <a:off x="2057400" y="4000500"/>
            <a:ext cx="1219200" cy="571500"/>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sp>
        <p:nvSpPr>
          <p:cNvPr id="13" name="TextBox 12"/>
          <p:cNvSpPr txBox="1"/>
          <p:nvPr/>
        </p:nvSpPr>
        <p:spPr>
          <a:xfrm>
            <a:off x="1539240" y="4593173"/>
            <a:ext cx="1036320" cy="307777"/>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sz="1400" dirty="0">
                <a:solidFill>
                  <a:schemeClr val="tx1"/>
                </a:solidFill>
              </a:rPr>
              <a:t>Chart </a:t>
            </a:r>
          </a:p>
        </p:txBody>
      </p:sp>
      <p:cxnSp>
        <p:nvCxnSpPr>
          <p:cNvPr id="14" name="Straight Arrow Connector 13"/>
          <p:cNvCxnSpPr/>
          <p:nvPr/>
        </p:nvCxnSpPr>
        <p:spPr>
          <a:xfrm>
            <a:off x="1463040" y="3276600"/>
            <a:ext cx="1280160" cy="0"/>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sp>
        <p:nvSpPr>
          <p:cNvPr id="15" name="TextBox 14"/>
          <p:cNvSpPr txBox="1"/>
          <p:nvPr/>
        </p:nvSpPr>
        <p:spPr>
          <a:xfrm>
            <a:off x="228600" y="3048000"/>
            <a:ext cx="1219200" cy="523220"/>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sz="1400" dirty="0">
                <a:solidFill>
                  <a:schemeClr val="tx1"/>
                </a:solidFill>
              </a:rPr>
              <a:t>PowerPoint Slide</a:t>
            </a:r>
          </a:p>
        </p:txBody>
      </p:sp>
      <p:sp>
        <p:nvSpPr>
          <p:cNvPr id="17" name="TextBox 16"/>
          <p:cNvSpPr txBox="1"/>
          <p:nvPr/>
        </p:nvSpPr>
        <p:spPr>
          <a:xfrm>
            <a:off x="10947324" y="4602973"/>
            <a:ext cx="1036320" cy="307777"/>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sz="1400" dirty="0">
                <a:solidFill>
                  <a:schemeClr val="tx1"/>
                </a:solidFill>
              </a:rPr>
              <a:t>Excel Sheet</a:t>
            </a:r>
          </a:p>
        </p:txBody>
      </p:sp>
      <p:sp>
        <p:nvSpPr>
          <p:cNvPr id="18" name="object 2"/>
          <p:cNvSpPr txBox="1">
            <a:spLocks noGrp="1"/>
          </p:cNvSpPr>
          <p:nvPr>
            <p:ph type="title"/>
          </p:nvPr>
        </p:nvSpPr>
        <p:spPr>
          <a:xfrm>
            <a:off x="2743200" y="413094"/>
            <a:ext cx="6891655" cy="520014"/>
          </a:xfrm>
          <a:prstGeom prst="rect">
            <a:avLst/>
          </a:prstGeom>
        </p:spPr>
        <p:txBody>
          <a:bodyPr vert="horz" wrap="square" lIns="0" tIns="12065" rIns="0" bIns="0" rtlCol="0">
            <a:spAutoFit/>
          </a:bodyPr>
          <a:lstStyle/>
          <a:p>
            <a:pPr marL="12700" algn="ctr">
              <a:lnSpc>
                <a:spcPct val="100000"/>
              </a:lnSpc>
              <a:spcBef>
                <a:spcPts val="95"/>
              </a:spcBef>
            </a:pPr>
            <a:r>
              <a:rPr lang="en-US" sz="3300" spc="-35" dirty="0">
                <a:latin typeface="Times New Roman" pitchFamily="18" charset="0"/>
                <a:cs typeface="Times New Roman" pitchFamily="18" charset="0"/>
              </a:rPr>
              <a:t>Insert Tab – Inserting Objects </a:t>
            </a:r>
            <a:r>
              <a:rPr lang="en-US" sz="3300" spc="-35" dirty="0">
                <a:latin typeface="+mn-lt"/>
                <a:cs typeface="Times New Roman" pitchFamily="18" charset="0"/>
              </a:rPr>
              <a:t>IV</a:t>
            </a:r>
            <a:endParaRPr sz="3300" dirty="0">
              <a:latin typeface="+mn-lt"/>
              <a:cs typeface="Times New Roman" pitchFamily="18" charset="0"/>
            </a:endParaRPr>
          </a:p>
        </p:txBody>
      </p:sp>
    </p:spTree>
    <p:extLst>
      <p:ext uri="{BB962C8B-B14F-4D97-AF65-F5344CB8AC3E}">
        <p14:creationId xmlns:p14="http://schemas.microsoft.com/office/powerpoint/2010/main" val="42198124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04800" y="6227064"/>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sp>
        <p:nvSpPr>
          <p:cNvPr id="7" name="object 7"/>
          <p:cNvSpPr txBox="1"/>
          <p:nvPr/>
        </p:nvSpPr>
        <p:spPr>
          <a:xfrm>
            <a:off x="838200" y="1447800"/>
            <a:ext cx="10515600" cy="3431709"/>
          </a:xfrm>
          <a:prstGeom prst="rect">
            <a:avLst/>
          </a:prstGeom>
        </p:spPr>
        <p:txBody>
          <a:bodyPr vert="horz" wrap="square" lIns="0" tIns="12700" rIns="0" bIns="0" rtlCol="0">
            <a:spAutoFit/>
          </a:bodyPr>
          <a:lstStyle/>
          <a:p>
            <a:pPr marL="573088" indent="-463550" algn="just">
              <a:lnSpc>
                <a:spcPct val="150000"/>
              </a:lnSpc>
              <a:spcBef>
                <a:spcPts val="100"/>
              </a:spcBef>
              <a:buFont typeface="Wingdings" panose="05000000000000000000" pitchFamily="2" charset="2"/>
              <a:buChar char="v"/>
              <a:tabLst>
                <a:tab pos="736600"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Modifying charts with chart tools</a:t>
            </a:r>
          </a:p>
          <a:p>
            <a:pPr marL="914400" indent="-450850" algn="just">
              <a:lnSpc>
                <a:spcPct val="150000"/>
              </a:lnSpc>
              <a:spcBef>
                <a:spcPts val="100"/>
              </a:spcBef>
              <a:buFont typeface="Wingdings" panose="05000000000000000000" pitchFamily="2" charset="2"/>
              <a:buChar char="§"/>
              <a:tabLst>
                <a:tab pos="860425" algn="l"/>
                <a:tab pos="1800225" algn="l"/>
                <a:tab pos="3978275" algn="l"/>
                <a:tab pos="4418013" algn="l"/>
                <a:tab pos="4991100" algn="l"/>
                <a:tab pos="6665913" algn="l"/>
                <a:tab pos="8788400" algn="l"/>
                <a:tab pos="10288588" algn="l"/>
              </a:tabLst>
            </a:pPr>
            <a:r>
              <a:rPr lang="en-US" sz="2100" dirty="0">
                <a:latin typeface="Times New Roman" pitchFamily="18" charset="0"/>
                <a:cs typeface="Times New Roman" pitchFamily="18" charset="0"/>
              </a:rPr>
              <a:t>There are many ways to customize and organize your charts. For example, PowerPoint allows you to change the chart type, rearrange a chart's data, and even change the layout and style.</a:t>
            </a:r>
          </a:p>
          <a:p>
            <a:pPr marL="914400" indent="-450850" algn="just">
              <a:lnSpc>
                <a:spcPct val="150000"/>
              </a:lnSpc>
              <a:spcBef>
                <a:spcPts val="100"/>
              </a:spcBef>
              <a:buFont typeface="Wingdings" panose="05000000000000000000" pitchFamily="2" charset="2"/>
              <a:buChar char="§"/>
              <a:tabLst>
                <a:tab pos="860425" algn="l"/>
                <a:tab pos="1800225" algn="l"/>
                <a:tab pos="3978275" algn="l"/>
                <a:tab pos="4418013" algn="l"/>
                <a:tab pos="4991100" algn="l"/>
                <a:tab pos="6665913" algn="l"/>
                <a:tab pos="8788400" algn="l"/>
                <a:tab pos="10288588" algn="l"/>
              </a:tabLst>
            </a:pPr>
            <a:r>
              <a:rPr lang="en-US" sz="2100" dirty="0">
                <a:latin typeface="Times New Roman" pitchFamily="18" charset="0"/>
                <a:cs typeface="Times New Roman" pitchFamily="18" charset="0"/>
              </a:rPr>
              <a:t>Once you insert a chart, chart tools will appear on the Ribbon. These are only visible when the chart is selected. You can modify your chart using the three tabs (</a:t>
            </a:r>
            <a:r>
              <a:rPr lang="en-US" sz="2100" b="1" dirty="0">
                <a:latin typeface="Times New Roman" pitchFamily="18" charset="0"/>
                <a:cs typeface="Times New Roman" pitchFamily="18" charset="0"/>
              </a:rPr>
              <a:t>Design tab, Layout tab, Format tab)</a:t>
            </a:r>
            <a:r>
              <a:rPr lang="en-US" sz="2100" dirty="0">
                <a:latin typeface="Times New Roman" pitchFamily="18" charset="0"/>
                <a:cs typeface="Times New Roman" pitchFamily="18" charset="0"/>
              </a:rPr>
              <a:t> grouped under Chart.</a:t>
            </a:r>
          </a:p>
        </p:txBody>
      </p:sp>
      <p:sp>
        <p:nvSpPr>
          <p:cNvPr id="9" name="object 9"/>
          <p:cNvSpPr txBox="1">
            <a:spLocks noGrp="1"/>
          </p:cNvSpPr>
          <p:nvPr>
            <p:ph type="ftr" sz="quarter" idx="5"/>
          </p:nvPr>
        </p:nvSpPr>
        <p:spPr>
          <a:prstGeom prst="rect">
            <a:avLst/>
          </a:prstGeom>
        </p:spPr>
        <p:txBody>
          <a:bodyPr vert="horz" wrap="square" lIns="0" tIns="0" rIns="0" bIns="0" rtlCol="0">
            <a:spAutoFit/>
          </a:bodyPr>
          <a:lstStyle/>
          <a:p>
            <a:pPr marL="12700">
              <a:lnSpc>
                <a:spcPts val="1810"/>
              </a:lnSpc>
            </a:pPr>
            <a:r>
              <a:rPr lang="en-US" spc="-10"/>
              <a:t>Department of Medical Instrumentation Techniques Engineering</a:t>
            </a:r>
            <a:endParaRPr spc="-10" dirty="0"/>
          </a:p>
        </p:txBody>
      </p:sp>
      <p:sp>
        <p:nvSpPr>
          <p:cNvPr id="11" name="Slide Number Placeholder 10"/>
          <p:cNvSpPr>
            <a:spLocks noGrp="1"/>
          </p:cNvSpPr>
          <p:nvPr>
            <p:ph type="sldNum" sz="quarter" idx="7"/>
          </p:nvPr>
        </p:nvSpPr>
        <p:spPr/>
        <p:txBody>
          <a:bodyPr/>
          <a:lstStyle/>
          <a:p>
            <a:pPr marL="38100">
              <a:lnSpc>
                <a:spcPts val="2065"/>
              </a:lnSpc>
            </a:pPr>
            <a:fld id="{81D60167-4931-47E6-BA6A-407CBD079E47}" type="slidenum">
              <a:rPr lang="en-US" smtClean="0"/>
              <a:t>5</a:t>
            </a:fld>
            <a:endParaRPr lang="en-US" dirty="0"/>
          </a:p>
        </p:txBody>
      </p:sp>
      <p:sp>
        <p:nvSpPr>
          <p:cNvPr id="13" name="object 2"/>
          <p:cNvSpPr/>
          <p:nvPr/>
        </p:nvSpPr>
        <p:spPr>
          <a:xfrm>
            <a:off x="272795" y="1295400"/>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pic>
        <p:nvPicPr>
          <p:cNvPr id="1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27000"/>
            <a:ext cx="1092200" cy="109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p:nvPr/>
        </p:nvPicPr>
        <p:blipFill>
          <a:blip r:embed="rId4" cstate="print">
            <a:extLst>
              <a:ext uri="{28A0092B-C50C-407E-A947-70E740481C1C}">
                <a14:useLocalDpi xmlns:a14="http://schemas.microsoft.com/office/drawing/2010/main" val="0"/>
              </a:ext>
            </a:extLst>
          </a:blip>
          <a:stretch>
            <a:fillRect/>
          </a:stretch>
        </p:blipFill>
        <p:spPr>
          <a:xfrm>
            <a:off x="10178192" y="127001"/>
            <a:ext cx="1099408" cy="1092200"/>
          </a:xfrm>
          <a:prstGeom prst="rect">
            <a:avLst/>
          </a:prstGeom>
        </p:spPr>
      </p:pic>
      <p:sp>
        <p:nvSpPr>
          <p:cNvPr id="16" name="object 2"/>
          <p:cNvSpPr txBox="1">
            <a:spLocks noGrp="1"/>
          </p:cNvSpPr>
          <p:nvPr>
            <p:ph type="title"/>
          </p:nvPr>
        </p:nvSpPr>
        <p:spPr>
          <a:xfrm>
            <a:off x="2743200" y="413094"/>
            <a:ext cx="6891655" cy="520014"/>
          </a:xfrm>
          <a:prstGeom prst="rect">
            <a:avLst/>
          </a:prstGeom>
        </p:spPr>
        <p:txBody>
          <a:bodyPr vert="horz" wrap="square" lIns="0" tIns="12065" rIns="0" bIns="0" rtlCol="0">
            <a:spAutoFit/>
          </a:bodyPr>
          <a:lstStyle/>
          <a:p>
            <a:pPr marL="12700" algn="ctr">
              <a:lnSpc>
                <a:spcPct val="100000"/>
              </a:lnSpc>
              <a:spcBef>
                <a:spcPts val="95"/>
              </a:spcBef>
            </a:pPr>
            <a:r>
              <a:rPr lang="en-US" sz="3300" spc="-35" dirty="0">
                <a:latin typeface="Times New Roman" pitchFamily="18" charset="0"/>
                <a:cs typeface="Times New Roman" pitchFamily="18" charset="0"/>
              </a:rPr>
              <a:t>Insert Tab – Inserting Objects </a:t>
            </a:r>
            <a:r>
              <a:rPr lang="en-US" sz="3300" spc="-35" dirty="0">
                <a:latin typeface="+mn-lt"/>
                <a:cs typeface="Times New Roman" pitchFamily="18" charset="0"/>
              </a:rPr>
              <a:t>IV</a:t>
            </a:r>
            <a:endParaRPr sz="3300" dirty="0">
              <a:latin typeface="+mn-lt"/>
              <a:cs typeface="Times New Roman" pitchFamily="18" charset="0"/>
            </a:endParaRPr>
          </a:p>
        </p:txBody>
      </p:sp>
      <p:pic>
        <p:nvPicPr>
          <p:cNvPr id="307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67201" y="5013960"/>
            <a:ext cx="3401569" cy="10058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936162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04800" y="6227064"/>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sp>
        <p:nvSpPr>
          <p:cNvPr id="7" name="object 7"/>
          <p:cNvSpPr txBox="1"/>
          <p:nvPr/>
        </p:nvSpPr>
        <p:spPr>
          <a:xfrm>
            <a:off x="533400" y="1447799"/>
            <a:ext cx="11125200" cy="2404120"/>
          </a:xfrm>
          <a:prstGeom prst="rect">
            <a:avLst/>
          </a:prstGeom>
        </p:spPr>
        <p:txBody>
          <a:bodyPr vert="horz" wrap="square" lIns="0" tIns="12700" rIns="0" bIns="0" rtlCol="0">
            <a:spAutoFit/>
          </a:bodyPr>
          <a:lstStyle/>
          <a:p>
            <a:pPr marL="920750" indent="-457200" algn="just">
              <a:lnSpc>
                <a:spcPct val="150000"/>
              </a:lnSpc>
              <a:spcBef>
                <a:spcPts val="100"/>
              </a:spcBef>
              <a:buFont typeface="+mj-lt"/>
              <a:buAutoNum type="arabicPeriod"/>
              <a:tabLst>
                <a:tab pos="860425"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Design Tab:</a:t>
            </a:r>
          </a:p>
          <a:p>
            <a:pPr marL="920750" indent="-457200" algn="just">
              <a:lnSpc>
                <a:spcPct val="150000"/>
              </a:lnSpc>
              <a:spcBef>
                <a:spcPts val="100"/>
              </a:spcBef>
              <a:buFont typeface="Wingdings" panose="05000000000000000000" pitchFamily="2" charset="2"/>
              <a:buChar char="§"/>
              <a:tabLst>
                <a:tab pos="860425"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Change Chart Type: </a:t>
            </a:r>
            <a:r>
              <a:rPr lang="en-US" sz="2100" dirty="0">
                <a:latin typeface="Times New Roman" pitchFamily="18" charset="0"/>
                <a:cs typeface="Times New Roman" pitchFamily="18" charset="0"/>
              </a:rPr>
              <a:t>Changing the chart type allows you to experiment with different visualizations, helping you find the most effective way to communicate your data to your audience.</a:t>
            </a:r>
          </a:p>
          <a:p>
            <a:pPr marL="463550" algn="just">
              <a:lnSpc>
                <a:spcPct val="150000"/>
              </a:lnSpc>
              <a:spcBef>
                <a:spcPts val="100"/>
              </a:spcBef>
              <a:tabLst>
                <a:tab pos="860425"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 </a:t>
            </a:r>
          </a:p>
        </p:txBody>
      </p:sp>
      <p:sp>
        <p:nvSpPr>
          <p:cNvPr id="9" name="object 9"/>
          <p:cNvSpPr txBox="1">
            <a:spLocks noGrp="1"/>
          </p:cNvSpPr>
          <p:nvPr>
            <p:ph type="ftr" sz="quarter" idx="5"/>
          </p:nvPr>
        </p:nvSpPr>
        <p:spPr>
          <a:prstGeom prst="rect">
            <a:avLst/>
          </a:prstGeom>
        </p:spPr>
        <p:txBody>
          <a:bodyPr vert="horz" wrap="square" lIns="0" tIns="0" rIns="0" bIns="0" rtlCol="0">
            <a:spAutoFit/>
          </a:bodyPr>
          <a:lstStyle/>
          <a:p>
            <a:pPr marL="12700">
              <a:lnSpc>
                <a:spcPts val="1810"/>
              </a:lnSpc>
            </a:pPr>
            <a:r>
              <a:rPr lang="en-US" spc="-10"/>
              <a:t>Department of Medical Instrumentation Techniques Engineering</a:t>
            </a:r>
            <a:endParaRPr spc="-10" dirty="0"/>
          </a:p>
        </p:txBody>
      </p:sp>
      <p:sp>
        <p:nvSpPr>
          <p:cNvPr id="11" name="Slide Number Placeholder 10"/>
          <p:cNvSpPr>
            <a:spLocks noGrp="1"/>
          </p:cNvSpPr>
          <p:nvPr>
            <p:ph type="sldNum" sz="quarter" idx="7"/>
          </p:nvPr>
        </p:nvSpPr>
        <p:spPr/>
        <p:txBody>
          <a:bodyPr/>
          <a:lstStyle/>
          <a:p>
            <a:pPr marL="38100">
              <a:lnSpc>
                <a:spcPts val="2065"/>
              </a:lnSpc>
            </a:pPr>
            <a:fld id="{81D60167-4931-47E6-BA6A-407CBD079E47}" type="slidenum">
              <a:rPr lang="en-US" smtClean="0"/>
              <a:t>6</a:t>
            </a:fld>
            <a:endParaRPr lang="en-US" dirty="0"/>
          </a:p>
        </p:txBody>
      </p:sp>
      <p:sp>
        <p:nvSpPr>
          <p:cNvPr id="13" name="object 2"/>
          <p:cNvSpPr/>
          <p:nvPr/>
        </p:nvSpPr>
        <p:spPr>
          <a:xfrm>
            <a:off x="272795" y="1295400"/>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pic>
        <p:nvPicPr>
          <p:cNvPr id="1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27000"/>
            <a:ext cx="1092200" cy="109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p:nvPr/>
        </p:nvPicPr>
        <p:blipFill>
          <a:blip r:embed="rId4" cstate="print">
            <a:extLst>
              <a:ext uri="{28A0092B-C50C-407E-A947-70E740481C1C}">
                <a14:useLocalDpi xmlns:a14="http://schemas.microsoft.com/office/drawing/2010/main" val="0"/>
              </a:ext>
            </a:extLst>
          </a:blip>
          <a:stretch>
            <a:fillRect/>
          </a:stretch>
        </p:blipFill>
        <p:spPr>
          <a:xfrm>
            <a:off x="10178192" y="127001"/>
            <a:ext cx="1099408" cy="1092200"/>
          </a:xfrm>
          <a:prstGeom prst="rect">
            <a:avLst/>
          </a:prstGeom>
        </p:spPr>
      </p:pic>
      <p:sp>
        <p:nvSpPr>
          <p:cNvPr id="16" name="object 2"/>
          <p:cNvSpPr txBox="1">
            <a:spLocks noGrp="1"/>
          </p:cNvSpPr>
          <p:nvPr>
            <p:ph type="title"/>
          </p:nvPr>
        </p:nvSpPr>
        <p:spPr>
          <a:xfrm>
            <a:off x="2743200" y="413094"/>
            <a:ext cx="6891655" cy="520014"/>
          </a:xfrm>
          <a:prstGeom prst="rect">
            <a:avLst/>
          </a:prstGeom>
        </p:spPr>
        <p:txBody>
          <a:bodyPr vert="horz" wrap="square" lIns="0" tIns="12065" rIns="0" bIns="0" rtlCol="0">
            <a:spAutoFit/>
          </a:bodyPr>
          <a:lstStyle/>
          <a:p>
            <a:pPr marL="12700" algn="ctr">
              <a:lnSpc>
                <a:spcPct val="100000"/>
              </a:lnSpc>
              <a:spcBef>
                <a:spcPts val="95"/>
              </a:spcBef>
            </a:pPr>
            <a:r>
              <a:rPr lang="en-US" sz="3300" spc="-35" dirty="0">
                <a:latin typeface="Times New Roman" pitchFamily="18" charset="0"/>
                <a:cs typeface="Times New Roman" pitchFamily="18" charset="0"/>
              </a:rPr>
              <a:t>Insert Tab – Inserting Objects </a:t>
            </a:r>
            <a:r>
              <a:rPr lang="en-US" sz="3300" spc="-35" dirty="0">
                <a:latin typeface="+mn-lt"/>
                <a:cs typeface="Times New Roman" pitchFamily="18" charset="0"/>
              </a:rPr>
              <a:t>IV</a:t>
            </a:r>
            <a:endParaRPr sz="3300" dirty="0">
              <a:latin typeface="+mn-lt"/>
              <a:cs typeface="Times New Roman" pitchFamily="18" charset="0"/>
            </a:endParaRPr>
          </a:p>
        </p:txBody>
      </p:sp>
      <p:pic>
        <p:nvPicPr>
          <p:cNvPr id="409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6720" y="3962400"/>
            <a:ext cx="11338560" cy="11189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5791200" y="3962400"/>
            <a:ext cx="533400" cy="228600"/>
          </a:xfrm>
          <a:prstGeom prst="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cxnSp>
        <p:nvCxnSpPr>
          <p:cNvPr id="12" name="Straight Arrow Connector 11"/>
          <p:cNvCxnSpPr>
            <a:stCxn id="17" idx="0"/>
          </p:cNvCxnSpPr>
          <p:nvPr/>
        </p:nvCxnSpPr>
        <p:spPr>
          <a:xfrm flipH="1" flipV="1">
            <a:off x="685800" y="4857750"/>
            <a:ext cx="228600" cy="704850"/>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
        <p:nvSpPr>
          <p:cNvPr id="17" name="TextBox 16"/>
          <p:cNvSpPr txBox="1"/>
          <p:nvPr/>
        </p:nvSpPr>
        <p:spPr>
          <a:xfrm>
            <a:off x="304800" y="5562600"/>
            <a:ext cx="1219200" cy="52322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n-US" sz="1400" dirty="0">
                <a:solidFill>
                  <a:schemeClr val="tx1"/>
                </a:solidFill>
              </a:rPr>
              <a:t>Change Chart Type</a:t>
            </a:r>
          </a:p>
        </p:txBody>
      </p:sp>
      <p:cxnSp>
        <p:nvCxnSpPr>
          <p:cNvPr id="18" name="Straight Arrow Connector 17"/>
          <p:cNvCxnSpPr/>
          <p:nvPr/>
        </p:nvCxnSpPr>
        <p:spPr>
          <a:xfrm flipV="1">
            <a:off x="2647855" y="4842254"/>
            <a:ext cx="0" cy="720346"/>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
        <p:nvSpPr>
          <p:cNvPr id="19" name="TextBox 18"/>
          <p:cNvSpPr txBox="1"/>
          <p:nvPr/>
        </p:nvSpPr>
        <p:spPr>
          <a:xfrm>
            <a:off x="2057400" y="5638800"/>
            <a:ext cx="1219200" cy="307777"/>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n-US" sz="1400" dirty="0">
                <a:solidFill>
                  <a:schemeClr val="tx1"/>
                </a:solidFill>
              </a:rPr>
              <a:t>Edit Data</a:t>
            </a:r>
          </a:p>
        </p:txBody>
      </p:sp>
      <p:cxnSp>
        <p:nvCxnSpPr>
          <p:cNvPr id="20" name="Straight Arrow Connector 19"/>
          <p:cNvCxnSpPr/>
          <p:nvPr/>
        </p:nvCxnSpPr>
        <p:spPr>
          <a:xfrm flipV="1">
            <a:off x="4193276" y="5029135"/>
            <a:ext cx="0" cy="533465"/>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
        <p:nvSpPr>
          <p:cNvPr id="21" name="TextBox 20"/>
          <p:cNvSpPr txBox="1"/>
          <p:nvPr/>
        </p:nvSpPr>
        <p:spPr>
          <a:xfrm>
            <a:off x="3583676" y="5638800"/>
            <a:ext cx="1219200" cy="307777"/>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n-US" sz="1400" dirty="0">
                <a:solidFill>
                  <a:schemeClr val="tx1"/>
                </a:solidFill>
              </a:rPr>
              <a:t>Chart Layouts</a:t>
            </a:r>
          </a:p>
        </p:txBody>
      </p:sp>
      <p:cxnSp>
        <p:nvCxnSpPr>
          <p:cNvPr id="22" name="Straight Arrow Connector 21"/>
          <p:cNvCxnSpPr/>
          <p:nvPr/>
        </p:nvCxnSpPr>
        <p:spPr>
          <a:xfrm flipV="1">
            <a:off x="8332527" y="5010178"/>
            <a:ext cx="0" cy="552422"/>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
        <p:nvSpPr>
          <p:cNvPr id="23" name="TextBox 22"/>
          <p:cNvSpPr txBox="1"/>
          <p:nvPr/>
        </p:nvSpPr>
        <p:spPr>
          <a:xfrm>
            <a:off x="7722927" y="5563877"/>
            <a:ext cx="1219200" cy="307777"/>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n-US" sz="1400" dirty="0">
                <a:solidFill>
                  <a:schemeClr val="tx1"/>
                </a:solidFill>
              </a:rPr>
              <a:t>Chart Styles</a:t>
            </a:r>
          </a:p>
        </p:txBody>
      </p:sp>
    </p:spTree>
    <p:extLst>
      <p:ext uri="{BB962C8B-B14F-4D97-AF65-F5344CB8AC3E}">
        <p14:creationId xmlns:p14="http://schemas.microsoft.com/office/powerpoint/2010/main" val="42556299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04800" y="6227064"/>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sp>
        <p:nvSpPr>
          <p:cNvPr id="7" name="object 7"/>
          <p:cNvSpPr txBox="1"/>
          <p:nvPr/>
        </p:nvSpPr>
        <p:spPr>
          <a:xfrm>
            <a:off x="533400" y="1676400"/>
            <a:ext cx="9372600" cy="1951816"/>
          </a:xfrm>
          <a:prstGeom prst="rect">
            <a:avLst/>
          </a:prstGeom>
        </p:spPr>
        <p:txBody>
          <a:bodyPr vert="horz" wrap="square" lIns="0" tIns="12700" rIns="0" bIns="0" rtlCol="0">
            <a:spAutoFit/>
          </a:bodyPr>
          <a:lstStyle/>
          <a:p>
            <a:pPr marL="920750" indent="-457200" algn="just">
              <a:lnSpc>
                <a:spcPct val="150000"/>
              </a:lnSpc>
              <a:spcBef>
                <a:spcPts val="100"/>
              </a:spcBef>
              <a:buFont typeface="Wingdings" panose="05000000000000000000" pitchFamily="2" charset="2"/>
              <a:buChar char="§"/>
              <a:tabLst>
                <a:tab pos="860425"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Edit Data: </a:t>
            </a:r>
            <a:r>
              <a:rPr lang="en-US" sz="2100" dirty="0">
                <a:latin typeface="Times New Roman" pitchFamily="18" charset="0"/>
                <a:cs typeface="Times New Roman" pitchFamily="18" charset="0"/>
              </a:rPr>
              <a:t>the "</a:t>
            </a:r>
            <a:r>
              <a:rPr lang="en-US" sz="2100" b="1" dirty="0">
                <a:latin typeface="Times New Roman" pitchFamily="18" charset="0"/>
                <a:cs typeface="Times New Roman" pitchFamily="18" charset="0"/>
              </a:rPr>
              <a:t>Edit Data</a:t>
            </a:r>
            <a:r>
              <a:rPr lang="en-US" sz="2100" dirty="0">
                <a:latin typeface="Times New Roman" pitchFamily="18" charset="0"/>
                <a:cs typeface="Times New Roman" pitchFamily="18" charset="0"/>
              </a:rPr>
              <a:t>" option allows you to make changes to the underlying data of a chart directly within the presentation. This feature is particularly useful when you need to update or modify the values displayed in your chart without navigating to external applications like Microsoft Excel.</a:t>
            </a:r>
            <a:r>
              <a:rPr lang="en-US" sz="2100" b="1" dirty="0">
                <a:latin typeface="Times New Roman" pitchFamily="18" charset="0"/>
                <a:cs typeface="Times New Roman" pitchFamily="18" charset="0"/>
              </a:rPr>
              <a:t> </a:t>
            </a:r>
          </a:p>
        </p:txBody>
      </p:sp>
      <p:sp>
        <p:nvSpPr>
          <p:cNvPr id="9" name="object 9"/>
          <p:cNvSpPr txBox="1">
            <a:spLocks noGrp="1"/>
          </p:cNvSpPr>
          <p:nvPr>
            <p:ph type="ftr" sz="quarter" idx="5"/>
          </p:nvPr>
        </p:nvSpPr>
        <p:spPr>
          <a:prstGeom prst="rect">
            <a:avLst/>
          </a:prstGeom>
        </p:spPr>
        <p:txBody>
          <a:bodyPr vert="horz" wrap="square" lIns="0" tIns="0" rIns="0" bIns="0" rtlCol="0">
            <a:spAutoFit/>
          </a:bodyPr>
          <a:lstStyle/>
          <a:p>
            <a:pPr marL="12700">
              <a:lnSpc>
                <a:spcPts val="1810"/>
              </a:lnSpc>
            </a:pPr>
            <a:r>
              <a:rPr lang="en-US" spc="-10"/>
              <a:t>Department of Medical Instrumentation Techniques Engineering</a:t>
            </a:r>
            <a:endParaRPr spc="-10" dirty="0"/>
          </a:p>
        </p:txBody>
      </p:sp>
      <p:sp>
        <p:nvSpPr>
          <p:cNvPr id="11" name="Slide Number Placeholder 10"/>
          <p:cNvSpPr>
            <a:spLocks noGrp="1"/>
          </p:cNvSpPr>
          <p:nvPr>
            <p:ph type="sldNum" sz="quarter" idx="7"/>
          </p:nvPr>
        </p:nvSpPr>
        <p:spPr/>
        <p:txBody>
          <a:bodyPr/>
          <a:lstStyle/>
          <a:p>
            <a:pPr marL="38100">
              <a:lnSpc>
                <a:spcPts val="2065"/>
              </a:lnSpc>
            </a:pPr>
            <a:fld id="{81D60167-4931-47E6-BA6A-407CBD079E47}" type="slidenum">
              <a:rPr lang="en-US" smtClean="0"/>
              <a:t>7</a:t>
            </a:fld>
            <a:endParaRPr lang="en-US" dirty="0"/>
          </a:p>
        </p:txBody>
      </p:sp>
      <p:sp>
        <p:nvSpPr>
          <p:cNvPr id="13" name="object 2"/>
          <p:cNvSpPr/>
          <p:nvPr/>
        </p:nvSpPr>
        <p:spPr>
          <a:xfrm>
            <a:off x="272795" y="1295400"/>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pic>
        <p:nvPicPr>
          <p:cNvPr id="1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27000"/>
            <a:ext cx="1092200" cy="109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p:nvPr/>
        </p:nvPicPr>
        <p:blipFill>
          <a:blip r:embed="rId4" cstate="print">
            <a:extLst>
              <a:ext uri="{28A0092B-C50C-407E-A947-70E740481C1C}">
                <a14:useLocalDpi xmlns:a14="http://schemas.microsoft.com/office/drawing/2010/main" val="0"/>
              </a:ext>
            </a:extLst>
          </a:blip>
          <a:stretch>
            <a:fillRect/>
          </a:stretch>
        </p:blipFill>
        <p:spPr>
          <a:xfrm>
            <a:off x="10178192" y="127001"/>
            <a:ext cx="1099408" cy="1092200"/>
          </a:xfrm>
          <a:prstGeom prst="rect">
            <a:avLst/>
          </a:prstGeom>
        </p:spPr>
      </p:pic>
      <p:sp>
        <p:nvSpPr>
          <p:cNvPr id="16" name="object 2"/>
          <p:cNvSpPr txBox="1">
            <a:spLocks noGrp="1"/>
          </p:cNvSpPr>
          <p:nvPr>
            <p:ph type="title"/>
          </p:nvPr>
        </p:nvSpPr>
        <p:spPr>
          <a:xfrm>
            <a:off x="2743200" y="413094"/>
            <a:ext cx="6891655" cy="520014"/>
          </a:xfrm>
          <a:prstGeom prst="rect">
            <a:avLst/>
          </a:prstGeom>
        </p:spPr>
        <p:txBody>
          <a:bodyPr vert="horz" wrap="square" lIns="0" tIns="12065" rIns="0" bIns="0" rtlCol="0">
            <a:spAutoFit/>
          </a:bodyPr>
          <a:lstStyle/>
          <a:p>
            <a:pPr marL="12700" algn="ctr">
              <a:lnSpc>
                <a:spcPct val="100000"/>
              </a:lnSpc>
              <a:spcBef>
                <a:spcPts val="95"/>
              </a:spcBef>
            </a:pPr>
            <a:r>
              <a:rPr lang="en-US" sz="3300" spc="-35" dirty="0">
                <a:latin typeface="Times New Roman" pitchFamily="18" charset="0"/>
                <a:cs typeface="Times New Roman" pitchFamily="18" charset="0"/>
              </a:rPr>
              <a:t>Insert Tab – Inserting Objects </a:t>
            </a:r>
            <a:r>
              <a:rPr lang="en-US" sz="3300" spc="-35" dirty="0">
                <a:latin typeface="+mn-lt"/>
                <a:cs typeface="Times New Roman" pitchFamily="18" charset="0"/>
              </a:rPr>
              <a:t>IV</a:t>
            </a:r>
            <a:endParaRPr sz="3300" dirty="0">
              <a:latin typeface="+mn-lt"/>
              <a:cs typeface="Times New Roman" pitchFamily="18" charset="0"/>
            </a:endParaRPr>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515600" y="1654277"/>
            <a:ext cx="1108075" cy="1918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82544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04800" y="6227064"/>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sp>
        <p:nvSpPr>
          <p:cNvPr id="7" name="object 7"/>
          <p:cNvSpPr txBox="1"/>
          <p:nvPr/>
        </p:nvSpPr>
        <p:spPr>
          <a:xfrm>
            <a:off x="533400" y="1447799"/>
            <a:ext cx="7788275" cy="3903633"/>
          </a:xfrm>
          <a:prstGeom prst="rect">
            <a:avLst/>
          </a:prstGeom>
        </p:spPr>
        <p:txBody>
          <a:bodyPr vert="horz" wrap="square" lIns="0" tIns="12700" rIns="0" bIns="0" rtlCol="0">
            <a:spAutoFit/>
          </a:bodyPr>
          <a:lstStyle/>
          <a:p>
            <a:pPr marL="920750" indent="-457200" algn="just">
              <a:lnSpc>
                <a:spcPct val="150000"/>
              </a:lnSpc>
              <a:spcBef>
                <a:spcPts val="100"/>
              </a:spcBef>
              <a:buFont typeface="Wingdings" panose="05000000000000000000" pitchFamily="2" charset="2"/>
              <a:buChar char="§"/>
              <a:tabLst>
                <a:tab pos="860425"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Chart Layouts: </a:t>
            </a:r>
            <a:r>
              <a:rPr lang="en-US" sz="2100" dirty="0">
                <a:latin typeface="Times New Roman" pitchFamily="18" charset="0"/>
                <a:cs typeface="Times New Roman" pitchFamily="18" charset="0"/>
              </a:rPr>
              <a:t>Choose from predefined layouts to change the overall appearance of your chart, including the arrangement of elements like </a:t>
            </a:r>
            <a:r>
              <a:rPr lang="en-US" sz="2100" b="1" dirty="0">
                <a:latin typeface="Times New Roman" pitchFamily="18" charset="0"/>
                <a:cs typeface="Times New Roman" pitchFamily="18" charset="0"/>
              </a:rPr>
              <a:t>title</a:t>
            </a:r>
            <a:r>
              <a:rPr lang="en-US" sz="2100" dirty="0">
                <a:latin typeface="Times New Roman" pitchFamily="18" charset="0"/>
                <a:cs typeface="Times New Roman" pitchFamily="18" charset="0"/>
              </a:rPr>
              <a:t>, </a:t>
            </a:r>
            <a:r>
              <a:rPr lang="en-US" sz="2100" b="1" dirty="0">
                <a:latin typeface="Times New Roman" pitchFamily="18" charset="0"/>
                <a:cs typeface="Times New Roman" pitchFamily="18" charset="0"/>
              </a:rPr>
              <a:t>legend</a:t>
            </a:r>
            <a:r>
              <a:rPr lang="en-US" sz="2100" dirty="0">
                <a:latin typeface="Times New Roman" pitchFamily="18" charset="0"/>
                <a:cs typeface="Times New Roman" pitchFamily="18" charset="0"/>
              </a:rPr>
              <a:t>, and </a:t>
            </a:r>
            <a:r>
              <a:rPr lang="en-US" sz="2100" b="1" dirty="0">
                <a:latin typeface="Times New Roman" pitchFamily="18" charset="0"/>
                <a:cs typeface="Times New Roman" pitchFamily="18" charset="0"/>
              </a:rPr>
              <a:t>axis titles</a:t>
            </a:r>
            <a:r>
              <a:rPr lang="en-US" sz="2100" dirty="0">
                <a:latin typeface="Times New Roman" pitchFamily="18" charset="0"/>
                <a:cs typeface="Times New Roman" pitchFamily="18" charset="0"/>
              </a:rPr>
              <a:t>.</a:t>
            </a:r>
          </a:p>
          <a:p>
            <a:pPr marL="920750" indent="-457200" algn="just">
              <a:lnSpc>
                <a:spcPct val="150000"/>
              </a:lnSpc>
              <a:spcBef>
                <a:spcPts val="100"/>
              </a:spcBef>
              <a:buFont typeface="Wingdings" panose="05000000000000000000" pitchFamily="2" charset="2"/>
              <a:buChar char="§"/>
              <a:tabLst>
                <a:tab pos="860425" algn="l"/>
                <a:tab pos="1800225" algn="l"/>
                <a:tab pos="3978275" algn="l"/>
                <a:tab pos="4418013" algn="l"/>
                <a:tab pos="4991100" algn="l"/>
                <a:tab pos="6665913" algn="l"/>
                <a:tab pos="8788400" algn="l"/>
                <a:tab pos="10288588" algn="l"/>
              </a:tabLst>
            </a:pPr>
            <a:r>
              <a:rPr lang="en-US" sz="2100" dirty="0">
                <a:latin typeface="Times New Roman" pitchFamily="18" charset="0"/>
                <a:cs typeface="Times New Roman" pitchFamily="18" charset="0"/>
              </a:rPr>
              <a:t>These layouts allow for customization, efficient adaptation to various data types, and quick comparisons of design options. Overall, well-designed chart layouts contribute to the visual appeal of the presentation, making it more engaging and effective in conveying information to the audience.</a:t>
            </a:r>
          </a:p>
        </p:txBody>
      </p:sp>
      <p:sp>
        <p:nvSpPr>
          <p:cNvPr id="9" name="object 9"/>
          <p:cNvSpPr txBox="1">
            <a:spLocks noGrp="1"/>
          </p:cNvSpPr>
          <p:nvPr>
            <p:ph type="ftr" sz="quarter" idx="5"/>
          </p:nvPr>
        </p:nvSpPr>
        <p:spPr>
          <a:prstGeom prst="rect">
            <a:avLst/>
          </a:prstGeom>
        </p:spPr>
        <p:txBody>
          <a:bodyPr vert="horz" wrap="square" lIns="0" tIns="0" rIns="0" bIns="0" rtlCol="0">
            <a:spAutoFit/>
          </a:bodyPr>
          <a:lstStyle/>
          <a:p>
            <a:pPr marL="12700">
              <a:lnSpc>
                <a:spcPts val="1810"/>
              </a:lnSpc>
            </a:pPr>
            <a:r>
              <a:rPr lang="en-US" spc="-10"/>
              <a:t>Department of Medical Instrumentation Techniques Engineering</a:t>
            </a:r>
            <a:endParaRPr spc="-10" dirty="0"/>
          </a:p>
        </p:txBody>
      </p:sp>
      <p:sp>
        <p:nvSpPr>
          <p:cNvPr id="11" name="Slide Number Placeholder 10"/>
          <p:cNvSpPr>
            <a:spLocks noGrp="1"/>
          </p:cNvSpPr>
          <p:nvPr>
            <p:ph type="sldNum" sz="quarter" idx="7"/>
          </p:nvPr>
        </p:nvSpPr>
        <p:spPr/>
        <p:txBody>
          <a:bodyPr/>
          <a:lstStyle/>
          <a:p>
            <a:pPr marL="38100">
              <a:lnSpc>
                <a:spcPts val="2065"/>
              </a:lnSpc>
            </a:pPr>
            <a:fld id="{81D60167-4931-47E6-BA6A-407CBD079E47}" type="slidenum">
              <a:rPr lang="en-US" smtClean="0"/>
              <a:t>8</a:t>
            </a:fld>
            <a:endParaRPr lang="en-US" dirty="0"/>
          </a:p>
        </p:txBody>
      </p:sp>
      <p:sp>
        <p:nvSpPr>
          <p:cNvPr id="13" name="object 2"/>
          <p:cNvSpPr/>
          <p:nvPr/>
        </p:nvSpPr>
        <p:spPr>
          <a:xfrm>
            <a:off x="272795" y="1295400"/>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pic>
        <p:nvPicPr>
          <p:cNvPr id="1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27000"/>
            <a:ext cx="1092200" cy="109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p:nvPr/>
        </p:nvPicPr>
        <p:blipFill>
          <a:blip r:embed="rId4" cstate="print">
            <a:extLst>
              <a:ext uri="{28A0092B-C50C-407E-A947-70E740481C1C}">
                <a14:useLocalDpi xmlns:a14="http://schemas.microsoft.com/office/drawing/2010/main" val="0"/>
              </a:ext>
            </a:extLst>
          </a:blip>
          <a:stretch>
            <a:fillRect/>
          </a:stretch>
        </p:blipFill>
        <p:spPr>
          <a:xfrm>
            <a:off x="10178192" y="127001"/>
            <a:ext cx="1099408" cy="1092200"/>
          </a:xfrm>
          <a:prstGeom prst="rect">
            <a:avLst/>
          </a:prstGeom>
        </p:spPr>
      </p:pic>
      <p:sp>
        <p:nvSpPr>
          <p:cNvPr id="16" name="object 2"/>
          <p:cNvSpPr txBox="1">
            <a:spLocks noGrp="1"/>
          </p:cNvSpPr>
          <p:nvPr>
            <p:ph type="title"/>
          </p:nvPr>
        </p:nvSpPr>
        <p:spPr>
          <a:xfrm>
            <a:off x="2743200" y="413094"/>
            <a:ext cx="6891655" cy="520014"/>
          </a:xfrm>
          <a:prstGeom prst="rect">
            <a:avLst/>
          </a:prstGeom>
        </p:spPr>
        <p:txBody>
          <a:bodyPr vert="horz" wrap="square" lIns="0" tIns="12065" rIns="0" bIns="0" rtlCol="0">
            <a:spAutoFit/>
          </a:bodyPr>
          <a:lstStyle/>
          <a:p>
            <a:pPr marL="12700" algn="ctr">
              <a:lnSpc>
                <a:spcPct val="100000"/>
              </a:lnSpc>
              <a:spcBef>
                <a:spcPts val="95"/>
              </a:spcBef>
            </a:pPr>
            <a:r>
              <a:rPr lang="en-US" sz="3300" spc="-35" dirty="0">
                <a:latin typeface="Times New Roman" pitchFamily="18" charset="0"/>
                <a:cs typeface="Times New Roman" pitchFamily="18" charset="0"/>
              </a:rPr>
              <a:t>Insert Tab – Inserting Objects </a:t>
            </a:r>
            <a:r>
              <a:rPr lang="en-US" sz="3300" spc="-35" dirty="0">
                <a:latin typeface="+mn-lt"/>
                <a:cs typeface="Times New Roman" pitchFamily="18" charset="0"/>
              </a:rPr>
              <a:t>IV</a:t>
            </a:r>
            <a:endParaRPr sz="3300" dirty="0">
              <a:latin typeface="+mn-lt"/>
              <a:cs typeface="Times New Roman" pitchFamily="18" charset="0"/>
            </a:endParaRPr>
          </a:p>
        </p:txBody>
      </p:sp>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700229" y="1600200"/>
            <a:ext cx="2955925" cy="37535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9296400" y="5562600"/>
            <a:ext cx="1828800" cy="3810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a:t>Chart Layouts</a:t>
            </a:r>
          </a:p>
        </p:txBody>
      </p:sp>
    </p:spTree>
    <p:extLst>
      <p:ext uri="{BB962C8B-B14F-4D97-AF65-F5344CB8AC3E}">
        <p14:creationId xmlns:p14="http://schemas.microsoft.com/office/powerpoint/2010/main" val="27985899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04800" y="6227064"/>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sp>
        <p:nvSpPr>
          <p:cNvPr id="7" name="object 7"/>
          <p:cNvSpPr txBox="1"/>
          <p:nvPr/>
        </p:nvSpPr>
        <p:spPr>
          <a:xfrm>
            <a:off x="533400" y="1447799"/>
            <a:ext cx="11049000" cy="1408975"/>
          </a:xfrm>
          <a:prstGeom prst="rect">
            <a:avLst/>
          </a:prstGeom>
        </p:spPr>
        <p:txBody>
          <a:bodyPr vert="horz" wrap="square" lIns="0" tIns="12700" rIns="0" bIns="0" rtlCol="0">
            <a:spAutoFit/>
          </a:bodyPr>
          <a:lstStyle/>
          <a:p>
            <a:pPr marL="920750" indent="-457200" algn="just">
              <a:lnSpc>
                <a:spcPct val="150000"/>
              </a:lnSpc>
              <a:spcBef>
                <a:spcPts val="100"/>
              </a:spcBef>
              <a:buFont typeface="Wingdings" panose="05000000000000000000" pitchFamily="2" charset="2"/>
              <a:buChar char="§"/>
              <a:tabLst>
                <a:tab pos="860425"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Chart Styles: </a:t>
            </a:r>
            <a:r>
              <a:rPr lang="en-US" sz="2100" dirty="0">
                <a:latin typeface="Times New Roman" pitchFamily="18" charset="0"/>
                <a:cs typeface="Times New Roman" pitchFamily="18" charset="0"/>
              </a:rPr>
              <a:t>A "</a:t>
            </a:r>
            <a:r>
              <a:rPr lang="en-US" sz="2100" b="1" dirty="0">
                <a:latin typeface="Times New Roman" pitchFamily="18" charset="0"/>
                <a:cs typeface="Times New Roman" pitchFamily="18" charset="0"/>
              </a:rPr>
              <a:t>chart style</a:t>
            </a:r>
            <a:r>
              <a:rPr lang="en-US" sz="2100" dirty="0">
                <a:latin typeface="Times New Roman" pitchFamily="18" charset="0"/>
                <a:cs typeface="Times New Roman" pitchFamily="18" charset="0"/>
              </a:rPr>
              <a:t>" in data visualization pertains to the pre-designed visual formatting applied to a chart. This includes color schemes, line styles, and other design elements that enhance the chart's appearance. </a:t>
            </a:r>
            <a:r>
              <a:rPr lang="en-US" sz="2100" b="1" dirty="0">
                <a:latin typeface="Times New Roman" pitchFamily="18" charset="0"/>
                <a:cs typeface="Times New Roman" pitchFamily="18" charset="0"/>
              </a:rPr>
              <a:t> </a:t>
            </a:r>
          </a:p>
        </p:txBody>
      </p:sp>
      <p:sp>
        <p:nvSpPr>
          <p:cNvPr id="9" name="object 9"/>
          <p:cNvSpPr txBox="1">
            <a:spLocks noGrp="1"/>
          </p:cNvSpPr>
          <p:nvPr>
            <p:ph type="ftr" sz="quarter" idx="5"/>
          </p:nvPr>
        </p:nvSpPr>
        <p:spPr>
          <a:prstGeom prst="rect">
            <a:avLst/>
          </a:prstGeom>
        </p:spPr>
        <p:txBody>
          <a:bodyPr vert="horz" wrap="square" lIns="0" tIns="0" rIns="0" bIns="0" rtlCol="0">
            <a:spAutoFit/>
          </a:bodyPr>
          <a:lstStyle/>
          <a:p>
            <a:pPr marL="12700">
              <a:lnSpc>
                <a:spcPts val="1810"/>
              </a:lnSpc>
            </a:pPr>
            <a:r>
              <a:rPr lang="en-US" spc="-10"/>
              <a:t>Department of Medical Instrumentation Techniques Engineering</a:t>
            </a:r>
            <a:endParaRPr spc="-10" dirty="0"/>
          </a:p>
        </p:txBody>
      </p:sp>
      <p:sp>
        <p:nvSpPr>
          <p:cNvPr id="11" name="Slide Number Placeholder 10"/>
          <p:cNvSpPr>
            <a:spLocks noGrp="1"/>
          </p:cNvSpPr>
          <p:nvPr>
            <p:ph type="sldNum" sz="quarter" idx="7"/>
          </p:nvPr>
        </p:nvSpPr>
        <p:spPr/>
        <p:txBody>
          <a:bodyPr/>
          <a:lstStyle/>
          <a:p>
            <a:pPr marL="38100">
              <a:lnSpc>
                <a:spcPts val="2065"/>
              </a:lnSpc>
            </a:pPr>
            <a:fld id="{81D60167-4931-47E6-BA6A-407CBD079E47}" type="slidenum">
              <a:rPr lang="en-US" smtClean="0"/>
              <a:t>9</a:t>
            </a:fld>
            <a:endParaRPr lang="en-US" dirty="0"/>
          </a:p>
        </p:txBody>
      </p:sp>
      <p:sp>
        <p:nvSpPr>
          <p:cNvPr id="13" name="object 2"/>
          <p:cNvSpPr/>
          <p:nvPr/>
        </p:nvSpPr>
        <p:spPr>
          <a:xfrm>
            <a:off x="272795" y="1295400"/>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pic>
        <p:nvPicPr>
          <p:cNvPr id="1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27000"/>
            <a:ext cx="1092200" cy="109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p:nvPr/>
        </p:nvPicPr>
        <p:blipFill>
          <a:blip r:embed="rId4" cstate="print">
            <a:extLst>
              <a:ext uri="{28A0092B-C50C-407E-A947-70E740481C1C}">
                <a14:useLocalDpi xmlns:a14="http://schemas.microsoft.com/office/drawing/2010/main" val="0"/>
              </a:ext>
            </a:extLst>
          </a:blip>
          <a:stretch>
            <a:fillRect/>
          </a:stretch>
        </p:blipFill>
        <p:spPr>
          <a:xfrm>
            <a:off x="10178192" y="127001"/>
            <a:ext cx="1099408" cy="1092200"/>
          </a:xfrm>
          <a:prstGeom prst="rect">
            <a:avLst/>
          </a:prstGeom>
        </p:spPr>
      </p:pic>
      <p:sp>
        <p:nvSpPr>
          <p:cNvPr id="16" name="object 2"/>
          <p:cNvSpPr txBox="1">
            <a:spLocks noGrp="1"/>
          </p:cNvSpPr>
          <p:nvPr>
            <p:ph type="title"/>
          </p:nvPr>
        </p:nvSpPr>
        <p:spPr>
          <a:xfrm>
            <a:off x="2743200" y="413094"/>
            <a:ext cx="6891655" cy="520014"/>
          </a:xfrm>
          <a:prstGeom prst="rect">
            <a:avLst/>
          </a:prstGeom>
        </p:spPr>
        <p:txBody>
          <a:bodyPr vert="horz" wrap="square" lIns="0" tIns="12065" rIns="0" bIns="0" rtlCol="0">
            <a:spAutoFit/>
          </a:bodyPr>
          <a:lstStyle/>
          <a:p>
            <a:pPr marL="12700" algn="ctr">
              <a:lnSpc>
                <a:spcPct val="100000"/>
              </a:lnSpc>
              <a:spcBef>
                <a:spcPts val="95"/>
              </a:spcBef>
            </a:pPr>
            <a:r>
              <a:rPr lang="en-US" sz="3300" spc="-35" dirty="0">
                <a:latin typeface="Times New Roman" pitchFamily="18" charset="0"/>
                <a:cs typeface="Times New Roman" pitchFamily="18" charset="0"/>
              </a:rPr>
              <a:t>Insert Tab – Inserting Objects </a:t>
            </a:r>
            <a:r>
              <a:rPr lang="en-US" sz="3300" spc="-35" dirty="0">
                <a:latin typeface="+mn-lt"/>
                <a:cs typeface="Times New Roman" pitchFamily="18" charset="0"/>
              </a:rPr>
              <a:t>IV</a:t>
            </a:r>
            <a:endParaRPr sz="3300" dirty="0">
              <a:latin typeface="+mn-lt"/>
              <a:cs typeface="Times New Roman" pitchFamily="18" charset="0"/>
            </a:endParaRPr>
          </a:p>
        </p:txBody>
      </p:sp>
      <p:pic>
        <p:nvPicPr>
          <p:cNvPr id="307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86232" y="2908984"/>
            <a:ext cx="7288213" cy="328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968711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3679</TotalTime>
  <Words>826</Words>
  <Application>Microsoft Office PowerPoint</Application>
  <PresentationFormat>شاشة عريضة</PresentationFormat>
  <Paragraphs>81</Paragraphs>
  <Slides>12</Slides>
  <Notes>10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12</vt:i4>
      </vt:variant>
    </vt:vector>
  </HeadingPairs>
  <TitlesOfParts>
    <vt:vector size="17" baseType="lpstr">
      <vt:lpstr>Arial</vt:lpstr>
      <vt:lpstr>Calibri</vt:lpstr>
      <vt:lpstr>Times New Roman</vt:lpstr>
      <vt:lpstr>Wingdings</vt:lpstr>
      <vt:lpstr>Office Theme</vt:lpstr>
      <vt:lpstr>  AL-Mustaqbal University</vt:lpstr>
      <vt:lpstr>Insert Tab – Inserting Objects IV</vt:lpstr>
      <vt:lpstr>Insert Tab – Inserting Objects IV</vt:lpstr>
      <vt:lpstr>Insert Tab – Inserting Objects IV</vt:lpstr>
      <vt:lpstr>Insert Tab – Inserting Objects IV</vt:lpstr>
      <vt:lpstr>Insert Tab – Inserting Objects IV</vt:lpstr>
      <vt:lpstr>Insert Tab – Inserting Objects IV</vt:lpstr>
      <vt:lpstr>Insert Tab – Inserting Objects IV</vt:lpstr>
      <vt:lpstr>Insert Tab – Inserting Objects IV</vt:lpstr>
      <vt:lpstr>Insert Tab – Inserting Objects IV</vt:lpstr>
      <vt:lpstr>Insert Tab – Inserting Objects IV</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waleed Noori</dc:creator>
  <cp:lastModifiedBy>Maher</cp:lastModifiedBy>
  <cp:revision>204</cp:revision>
  <dcterms:created xsi:type="dcterms:W3CDTF">2023-09-27T20:57:12Z</dcterms:created>
  <dcterms:modified xsi:type="dcterms:W3CDTF">2024-10-14T17:00:12Z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2021-02-04T00:00:00Z</vt:filetime>
  </property>
  <property fmtid="{D5CDD505-2E9C-101B-9397-08002B2CF9AE}" pid="3" name="Creator">
    <vt:lpwstr>Microsoft® PowerPoint® 2019</vt:lpwstr>
  </property>
  <property fmtid="{D5CDD505-2E9C-101B-9397-08002B2CF9AE}" pid="4" name="LastSaved">
    <vt:filetime>2023-09-27T00:00:00Z</vt:filetime>
  </property>
</Properties>
</file>