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256" r:id="rId2"/>
    <p:sldId id="258" r:id="rId3"/>
    <p:sldId id="259" r:id="rId4"/>
    <p:sldId id="274" r:id="rId5"/>
    <p:sldId id="276" r:id="rId6"/>
    <p:sldId id="261" r:id="rId7"/>
    <p:sldId id="277" r:id="rId8"/>
    <p:sldId id="275" r:id="rId9"/>
    <p:sldId id="278" r:id="rId10"/>
    <p:sldId id="279" r:id="rId11"/>
    <p:sldId id="280" r:id="rId12"/>
    <p:sldId id="262" r:id="rId13"/>
    <p:sldId id="263" r:id="rId14"/>
    <p:sldId id="264" r:id="rId15"/>
    <p:sldId id="265" r:id="rId16"/>
    <p:sldId id="266" r:id="rId17"/>
    <p:sldId id="267" r:id="rId18"/>
    <p:sldId id="268" r:id="rId19"/>
    <p:sldId id="269" r:id="rId20"/>
    <p:sldId id="270" r:id="rId21"/>
    <p:sldId id="281" r:id="rId22"/>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her" initials="MF"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585" autoAdjust="0"/>
  </p:normalViewPr>
  <p:slideViewPr>
    <p:cSldViewPr>
      <p:cViewPr varScale="1">
        <p:scale>
          <a:sx n="82" d="100"/>
          <a:sy n="82" d="100"/>
        </p:scale>
        <p:origin x="72" y="91"/>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2900"/>
          </a:xfrm>
          <a:prstGeom prst="rect">
            <a:avLst/>
          </a:prstGeom>
        </p:spPr>
        <p:txBody>
          <a:bodyPr vert="horz" lIns="91440" tIns="45720" rIns="91440" bIns="45720" rtlCol="0"/>
          <a:lstStyle>
            <a:lvl1pPr algn="r">
              <a:defRPr sz="1200"/>
            </a:lvl1pPr>
          </a:lstStyle>
          <a:p>
            <a:fld id="{FD2B5CA3-DBCA-40BE-9D4E-299789C9A670}" type="datetimeFigureOut">
              <a:rPr lang="en-US" smtClean="0"/>
              <a:t>10/14/2024</a:t>
            </a:fld>
            <a:endParaRPr lang="en-US"/>
          </a:p>
        </p:txBody>
      </p:sp>
      <p:sp>
        <p:nvSpPr>
          <p:cNvPr id="4" name="Slide Image Placeholder 3"/>
          <p:cNvSpPr>
            <a:spLocks noGrp="1" noRot="1" noChangeAspect="1"/>
          </p:cNvSpPr>
          <p:nvPr>
            <p:ph type="sldImg" idx="2"/>
          </p:nvPr>
        </p:nvSpPr>
        <p:spPr>
          <a:xfrm>
            <a:off x="3810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257550"/>
            <a:ext cx="97536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2900"/>
          </a:xfrm>
          <a:prstGeom prst="rect">
            <a:avLst/>
          </a:prstGeom>
        </p:spPr>
        <p:txBody>
          <a:bodyPr vert="horz" lIns="91440" tIns="45720" rIns="91440" bIns="45720" rtlCol="0" anchor="b"/>
          <a:lstStyle>
            <a:lvl1pPr algn="r">
              <a:defRPr sz="1200"/>
            </a:lvl1pPr>
          </a:lstStyle>
          <a:p>
            <a:fld id="{354967FC-D55B-41FD-BC90-644C328E5556}" type="slidenum">
              <a:rPr lang="en-US" smtClean="0"/>
              <a:t>‹#›</a:t>
            </a:fld>
            <a:endParaRPr lang="en-US"/>
          </a:p>
        </p:txBody>
      </p:sp>
    </p:spTree>
    <p:extLst>
      <p:ext uri="{BB962C8B-B14F-4D97-AF65-F5344CB8AC3E}">
        <p14:creationId xmlns:p14="http://schemas.microsoft.com/office/powerpoint/2010/main" val="2215145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4967FC-D55B-41FD-BC90-644C328E5556}" type="slidenum">
              <a:rPr lang="en-US" smtClean="0"/>
              <a:t>1</a:t>
            </a:fld>
            <a:endParaRPr lang="en-US"/>
          </a:p>
        </p:txBody>
      </p:sp>
    </p:spTree>
    <p:extLst>
      <p:ext uri="{BB962C8B-B14F-4D97-AF65-F5344CB8AC3E}">
        <p14:creationId xmlns:p14="http://schemas.microsoft.com/office/powerpoint/2010/main" val="1323158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4967FC-D55B-41FD-BC90-644C328E5556}" type="slidenum">
              <a:rPr lang="en-US" smtClean="0"/>
              <a:t>2</a:t>
            </a:fld>
            <a:endParaRPr lang="en-US"/>
          </a:p>
        </p:txBody>
      </p:sp>
    </p:spTree>
    <p:extLst>
      <p:ext uri="{BB962C8B-B14F-4D97-AF65-F5344CB8AC3E}">
        <p14:creationId xmlns:p14="http://schemas.microsoft.com/office/powerpoint/2010/main" val="2599258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800" b="0" i="0">
                <a:solidFill>
                  <a:schemeClr val="tx1"/>
                </a:solidFill>
                <a:latin typeface="Calibri"/>
                <a:cs typeface="Calibri"/>
              </a:defRPr>
            </a:lvl1pPr>
          </a:lstStyle>
          <a:p>
            <a:pPr marL="12700">
              <a:lnSpc>
                <a:spcPts val="1810"/>
              </a:lnSpc>
            </a:pPr>
            <a:r>
              <a:rPr lang="en-US" spc="-10"/>
              <a:t>Department of Medical Instrumentation Techniques Engineering</a:t>
            </a:r>
            <a:endParaRPr spc="-10" dirty="0"/>
          </a:p>
        </p:txBody>
      </p:sp>
      <p:sp>
        <p:nvSpPr>
          <p:cNvPr id="6" name="Holder 6"/>
          <p:cNvSpPr>
            <a:spLocks noGrp="1"/>
          </p:cNvSpPr>
          <p:nvPr>
            <p:ph type="sldNum" sz="quarter" idx="7"/>
          </p:nvPr>
        </p:nvSpPr>
        <p:spPr/>
        <p:txBody>
          <a:bodyPr lIns="0" tIns="0" rIns="0" bIns="0"/>
          <a:lstStyle>
            <a:lvl1pPr>
              <a:defRPr sz="1800" b="0" i="0">
                <a:solidFill>
                  <a:schemeClr val="tx1"/>
                </a:solidFill>
                <a:latin typeface="Calibri"/>
                <a:cs typeface="Calibri"/>
              </a:defRPr>
            </a:lvl1pPr>
          </a:lstStyle>
          <a:p>
            <a:pPr marL="38100">
              <a:lnSpc>
                <a:spcPts val="2065"/>
              </a:lnSpc>
            </a:pPr>
            <a:fld id="{81D60167-4931-47E6-BA6A-407CBD079E47}" type="slidenum">
              <a:rPr dirty="0"/>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C55A1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1800" b="0" i="0">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a:xfrm>
            <a:off x="304800" y="6324600"/>
            <a:ext cx="6093460" cy="259741"/>
          </a:xfrm>
        </p:spPr>
        <p:txBody>
          <a:bodyPr lIns="0" tIns="0" rIns="0" bIns="0"/>
          <a:lstStyle>
            <a:lvl1pPr>
              <a:defRPr sz="1800" b="0" i="0">
                <a:solidFill>
                  <a:schemeClr val="tx1"/>
                </a:solidFill>
                <a:latin typeface="Calibri"/>
                <a:cs typeface="Calibri"/>
              </a:defRPr>
            </a:lvl1pPr>
          </a:lstStyle>
          <a:p>
            <a:pPr marL="12700">
              <a:lnSpc>
                <a:spcPts val="1810"/>
              </a:lnSpc>
            </a:pPr>
            <a:r>
              <a:rPr lang="en-US" spc="-10" dirty="0"/>
              <a:t>Department of Medical Instrumentation Techniques Engineering</a:t>
            </a:r>
            <a:endParaRPr spc="-10" dirty="0"/>
          </a:p>
        </p:txBody>
      </p:sp>
      <p:sp>
        <p:nvSpPr>
          <p:cNvPr id="6" name="Holder 6"/>
          <p:cNvSpPr>
            <a:spLocks noGrp="1"/>
          </p:cNvSpPr>
          <p:nvPr>
            <p:ph type="sldNum" sz="quarter" idx="7"/>
          </p:nvPr>
        </p:nvSpPr>
        <p:spPr/>
        <p:txBody>
          <a:bodyPr lIns="0" tIns="0" rIns="0" bIns="0"/>
          <a:lstStyle>
            <a:lvl1pPr>
              <a:defRPr sz="1800" b="0" i="0">
                <a:solidFill>
                  <a:schemeClr val="tx1"/>
                </a:solidFill>
                <a:latin typeface="Calibri"/>
                <a:cs typeface="Calibri"/>
              </a:defRPr>
            </a:lvl1pPr>
          </a:lstStyle>
          <a:p>
            <a:pPr marL="38100">
              <a:lnSpc>
                <a:spcPts val="2065"/>
              </a:lnSpc>
            </a:pPr>
            <a:fld id="{81D60167-4931-47E6-BA6A-407CBD079E47}" type="slidenum">
              <a:rPr dirty="0"/>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C55A11"/>
                </a:solidFill>
                <a:latin typeface="Calibri"/>
                <a:cs typeface="Calibri"/>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800" b="0" i="0">
                <a:solidFill>
                  <a:schemeClr val="tx1"/>
                </a:solidFill>
                <a:latin typeface="Calibri"/>
                <a:cs typeface="Calibri"/>
              </a:defRPr>
            </a:lvl1pPr>
          </a:lstStyle>
          <a:p>
            <a:pPr marL="12700">
              <a:lnSpc>
                <a:spcPts val="1810"/>
              </a:lnSpc>
            </a:pPr>
            <a:r>
              <a:rPr lang="en-US" spc="-10"/>
              <a:t>Department of Medical Instrumentation Techniques Engineering</a:t>
            </a:r>
            <a:endParaRPr spc="-10" dirty="0"/>
          </a:p>
        </p:txBody>
      </p:sp>
      <p:sp>
        <p:nvSpPr>
          <p:cNvPr id="7" name="Holder 7"/>
          <p:cNvSpPr>
            <a:spLocks noGrp="1"/>
          </p:cNvSpPr>
          <p:nvPr>
            <p:ph type="sldNum" sz="quarter" idx="7"/>
          </p:nvPr>
        </p:nvSpPr>
        <p:spPr/>
        <p:txBody>
          <a:bodyPr lIns="0" tIns="0" rIns="0" bIns="0"/>
          <a:lstStyle>
            <a:lvl1pPr>
              <a:defRPr sz="1800" b="0" i="0">
                <a:solidFill>
                  <a:schemeClr val="tx1"/>
                </a:solidFill>
                <a:latin typeface="Calibri"/>
                <a:cs typeface="Calibri"/>
              </a:defRPr>
            </a:lvl1pPr>
          </a:lstStyle>
          <a:p>
            <a:pPr marL="38100">
              <a:lnSpc>
                <a:spcPts val="2065"/>
              </a:lnSpc>
            </a:pPr>
            <a:fld id="{81D60167-4931-47E6-BA6A-407CBD079E47}" type="slidenum">
              <a:rPr dirty="0"/>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C55A1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defRPr sz="1800" b="0" i="0">
                <a:solidFill>
                  <a:schemeClr val="tx1"/>
                </a:solidFill>
                <a:latin typeface="Calibri"/>
                <a:cs typeface="Calibri"/>
              </a:defRPr>
            </a:lvl1pPr>
          </a:lstStyle>
          <a:p>
            <a:pPr marL="12700">
              <a:lnSpc>
                <a:spcPts val="1810"/>
              </a:lnSpc>
            </a:pPr>
            <a:r>
              <a:rPr lang="en-US" spc="-10"/>
              <a:t>Department of Medical Instrumentation Techniques Engineering</a:t>
            </a:r>
            <a:endParaRPr spc="-10" dirty="0"/>
          </a:p>
        </p:txBody>
      </p:sp>
      <p:sp>
        <p:nvSpPr>
          <p:cNvPr id="5" name="Holder 5"/>
          <p:cNvSpPr>
            <a:spLocks noGrp="1"/>
          </p:cNvSpPr>
          <p:nvPr>
            <p:ph type="sldNum" sz="quarter" idx="7"/>
          </p:nvPr>
        </p:nvSpPr>
        <p:spPr/>
        <p:txBody>
          <a:bodyPr lIns="0" tIns="0" rIns="0" bIns="0"/>
          <a:lstStyle>
            <a:lvl1pPr>
              <a:defRPr sz="1800" b="0" i="0">
                <a:solidFill>
                  <a:schemeClr val="tx1"/>
                </a:solidFill>
                <a:latin typeface="Calibri"/>
                <a:cs typeface="Calibri"/>
              </a:defRPr>
            </a:lvl1pPr>
          </a:lstStyle>
          <a:p>
            <a:pPr marL="38100">
              <a:lnSpc>
                <a:spcPts val="2065"/>
              </a:lnSpc>
            </a:pPr>
            <a:fld id="{81D60167-4931-47E6-BA6A-407CBD079E47}" type="slidenum">
              <a:rPr dirty="0"/>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800" b="0" i="0">
                <a:solidFill>
                  <a:schemeClr val="tx1"/>
                </a:solidFill>
                <a:latin typeface="Calibri"/>
                <a:cs typeface="Calibri"/>
              </a:defRPr>
            </a:lvl1pPr>
          </a:lstStyle>
          <a:p>
            <a:pPr marL="12700">
              <a:lnSpc>
                <a:spcPts val="1810"/>
              </a:lnSpc>
            </a:pPr>
            <a:r>
              <a:rPr lang="en-US" spc="-10"/>
              <a:t>Department of Medical Instrumentation Techniques Engineering</a:t>
            </a:r>
            <a:endParaRPr spc="-10" dirty="0"/>
          </a:p>
        </p:txBody>
      </p:sp>
      <p:sp>
        <p:nvSpPr>
          <p:cNvPr id="4" name="Holder 4"/>
          <p:cNvSpPr>
            <a:spLocks noGrp="1"/>
          </p:cNvSpPr>
          <p:nvPr>
            <p:ph type="sldNum" sz="quarter" idx="7"/>
          </p:nvPr>
        </p:nvSpPr>
        <p:spPr/>
        <p:txBody>
          <a:bodyPr lIns="0" tIns="0" rIns="0" bIns="0"/>
          <a:lstStyle>
            <a:lvl1pPr>
              <a:defRPr sz="1800" b="0" i="0">
                <a:solidFill>
                  <a:schemeClr val="tx1"/>
                </a:solidFill>
                <a:latin typeface="Calibri"/>
                <a:cs typeface="Calibri"/>
              </a:defRPr>
            </a:lvl1pPr>
          </a:lstStyle>
          <a:p>
            <a:pPr marL="38100">
              <a:lnSpc>
                <a:spcPts val="2065"/>
              </a:lnSpc>
            </a:pPr>
            <a:fld id="{81D60167-4931-47E6-BA6A-407CBD079E47}" type="slidenum">
              <a:rPr dirty="0"/>
              <a:t>‹#›</a:t>
            </a:fld>
            <a:endParaRPr dirty="0"/>
          </a:p>
        </p:txBody>
      </p:sp>
      <p:sp>
        <p:nvSpPr>
          <p:cNvPr id="5" name="Holder 2"/>
          <p:cNvSpPr>
            <a:spLocks noGrp="1"/>
          </p:cNvSpPr>
          <p:nvPr>
            <p:ph type="title"/>
          </p:nvPr>
        </p:nvSpPr>
        <p:spPr>
          <a:xfrm>
            <a:off x="4267200" y="284481"/>
            <a:ext cx="3344291" cy="574040"/>
          </a:xfrm>
        </p:spPr>
        <p:txBody>
          <a:bodyPr lIns="0" tIns="0" rIns="0" bIns="0"/>
          <a:lstStyle>
            <a:lvl1pPr>
              <a:defRPr sz="3600" b="1" i="0">
                <a:solidFill>
                  <a:srgbClr val="C55A11"/>
                </a:solidFill>
                <a:latin typeface="Calibri"/>
                <a:cs typeface="Calibri"/>
              </a:defRPr>
            </a:lvl1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304800" y="6227064"/>
            <a:ext cx="11515090" cy="0"/>
          </a:xfrm>
          <a:custGeom>
            <a:avLst/>
            <a:gdLst/>
            <a:ahLst/>
            <a:cxnLst/>
            <a:rect l="l" t="t" r="r" b="b"/>
            <a:pathLst>
              <a:path w="11515090">
                <a:moveTo>
                  <a:pt x="11514709" y="0"/>
                </a:moveTo>
                <a:lnTo>
                  <a:pt x="0" y="0"/>
                </a:lnTo>
              </a:path>
            </a:pathLst>
          </a:custGeom>
          <a:ln w="76200">
            <a:solidFill>
              <a:srgbClr val="5B9BD4"/>
            </a:solidFill>
          </a:ln>
        </p:spPr>
        <p:txBody>
          <a:bodyPr wrap="square" lIns="0" tIns="0" rIns="0" bIns="0" rtlCol="0"/>
          <a:lstStyle/>
          <a:p>
            <a:endParaRPr/>
          </a:p>
        </p:txBody>
      </p:sp>
      <p:sp>
        <p:nvSpPr>
          <p:cNvPr id="19" name="bg object 19"/>
          <p:cNvSpPr/>
          <p:nvPr/>
        </p:nvSpPr>
        <p:spPr>
          <a:xfrm>
            <a:off x="304800" y="1132332"/>
            <a:ext cx="11515090" cy="0"/>
          </a:xfrm>
          <a:custGeom>
            <a:avLst/>
            <a:gdLst/>
            <a:ahLst/>
            <a:cxnLst/>
            <a:rect l="l" t="t" r="r" b="b"/>
            <a:pathLst>
              <a:path w="11515090">
                <a:moveTo>
                  <a:pt x="11514709" y="0"/>
                </a:moveTo>
                <a:lnTo>
                  <a:pt x="0" y="0"/>
                </a:lnTo>
              </a:path>
            </a:pathLst>
          </a:custGeom>
          <a:ln w="76200">
            <a:solidFill>
              <a:srgbClr val="5B9BD4"/>
            </a:solidFill>
          </a:ln>
        </p:spPr>
        <p:txBody>
          <a:bodyPr wrap="square" lIns="0" tIns="0" rIns="0" bIns="0" rtlCol="0"/>
          <a:lstStyle/>
          <a:p>
            <a:endParaRPr/>
          </a:p>
        </p:txBody>
      </p:sp>
      <p:sp>
        <p:nvSpPr>
          <p:cNvPr id="2" name="Holder 2"/>
          <p:cNvSpPr>
            <a:spLocks noGrp="1"/>
          </p:cNvSpPr>
          <p:nvPr>
            <p:ph type="title"/>
          </p:nvPr>
        </p:nvSpPr>
        <p:spPr>
          <a:xfrm>
            <a:off x="4267200" y="284481"/>
            <a:ext cx="3344291" cy="574040"/>
          </a:xfrm>
          <a:prstGeom prst="rect">
            <a:avLst/>
          </a:prstGeom>
        </p:spPr>
        <p:txBody>
          <a:bodyPr wrap="square" lIns="0" tIns="0" rIns="0" bIns="0">
            <a:spAutoFit/>
          </a:bodyPr>
          <a:lstStyle>
            <a:lvl1pPr>
              <a:defRPr sz="3600" b="1" i="0">
                <a:solidFill>
                  <a:srgbClr val="C55A11"/>
                </a:solidFill>
                <a:latin typeface="Calibri"/>
                <a:cs typeface="Calibri"/>
              </a:defRPr>
            </a:lvl1pPr>
          </a:lstStyle>
          <a:p>
            <a:endParaRPr dirty="0"/>
          </a:p>
        </p:txBody>
      </p:sp>
      <p:sp>
        <p:nvSpPr>
          <p:cNvPr id="3" name="Holder 3"/>
          <p:cNvSpPr>
            <a:spLocks noGrp="1"/>
          </p:cNvSpPr>
          <p:nvPr>
            <p:ph type="body" idx="1"/>
          </p:nvPr>
        </p:nvSpPr>
        <p:spPr>
          <a:xfrm>
            <a:off x="578002" y="2277617"/>
            <a:ext cx="8379459" cy="2494915"/>
          </a:xfrm>
          <a:prstGeom prst="rect">
            <a:avLst/>
          </a:prstGeom>
        </p:spPr>
        <p:txBody>
          <a:bodyPr wrap="square" lIns="0" tIns="0" rIns="0" bIns="0">
            <a:spAutoFit/>
          </a:bodyPr>
          <a:lstStyle>
            <a:lvl1pPr>
              <a:defRPr sz="1800" b="0" i="0">
                <a:solidFill>
                  <a:schemeClr val="tx1"/>
                </a:solidFill>
                <a:latin typeface="Times New Roman"/>
                <a:cs typeface="Times New Roman"/>
              </a:defRPr>
            </a:lvl1pPr>
          </a:lstStyle>
          <a:p>
            <a:endParaRPr dirty="0"/>
          </a:p>
        </p:txBody>
      </p:sp>
      <p:sp>
        <p:nvSpPr>
          <p:cNvPr id="4" name="Holder 4"/>
          <p:cNvSpPr>
            <a:spLocks noGrp="1"/>
          </p:cNvSpPr>
          <p:nvPr>
            <p:ph type="ftr" sz="quarter" idx="5"/>
          </p:nvPr>
        </p:nvSpPr>
        <p:spPr>
          <a:xfrm>
            <a:off x="383540" y="6369658"/>
            <a:ext cx="6322060" cy="230832"/>
          </a:xfrm>
          <a:prstGeom prst="rect">
            <a:avLst/>
          </a:prstGeom>
        </p:spPr>
        <p:txBody>
          <a:bodyPr wrap="square" lIns="0" tIns="0" rIns="0" bIns="0">
            <a:spAutoFit/>
          </a:bodyPr>
          <a:lstStyle>
            <a:lvl1pPr>
              <a:defRPr sz="1800" b="0" i="0">
                <a:solidFill>
                  <a:schemeClr val="tx1"/>
                </a:solidFill>
                <a:latin typeface="Calibri"/>
                <a:cs typeface="Calibri"/>
              </a:defRPr>
            </a:lvl1pPr>
          </a:lstStyle>
          <a:p>
            <a:pPr marL="12700">
              <a:lnSpc>
                <a:spcPts val="1810"/>
              </a:lnSpc>
            </a:pPr>
            <a:r>
              <a:rPr lang="en-US" spc="-10" dirty="0"/>
              <a:t>Department of Medical Instrumentation Techniques Engineering</a:t>
            </a:r>
            <a:endParaRPr spc="-10" dirty="0"/>
          </a:p>
        </p:txBody>
      </p:sp>
      <p:sp>
        <p:nvSpPr>
          <p:cNvPr id="6" name="Holder 6"/>
          <p:cNvSpPr>
            <a:spLocks noGrp="1"/>
          </p:cNvSpPr>
          <p:nvPr>
            <p:ph type="sldNum" sz="quarter" idx="7"/>
          </p:nvPr>
        </p:nvSpPr>
        <p:spPr>
          <a:xfrm>
            <a:off x="10883138" y="6356414"/>
            <a:ext cx="307975" cy="287020"/>
          </a:xfrm>
          <a:prstGeom prst="rect">
            <a:avLst/>
          </a:prstGeom>
        </p:spPr>
        <p:txBody>
          <a:bodyPr wrap="square" lIns="0" tIns="0" rIns="0" bIns="0">
            <a:spAutoFit/>
          </a:bodyPr>
          <a:lstStyle>
            <a:lvl1pPr>
              <a:defRPr sz="1800" b="0" i="0">
                <a:solidFill>
                  <a:schemeClr val="tx1"/>
                </a:solidFill>
                <a:latin typeface="Calibri"/>
                <a:cs typeface="Calibri"/>
              </a:defRPr>
            </a:lvl1pPr>
          </a:lstStyle>
          <a:p>
            <a:pPr marL="38100">
              <a:lnSpc>
                <a:spcPts val="2065"/>
              </a:lnSpc>
            </a:pPr>
            <a:fld id="{81D60167-4931-47E6-BA6A-407CBD079E47}" type="slidenum">
              <a:rPr dirty="0"/>
              <a:t>‹#›</a:t>
            </a:fld>
            <a:endParaRPr dirty="0"/>
          </a:p>
        </p:txBody>
      </p:sp>
      <p:pic>
        <p:nvPicPr>
          <p:cNvPr id="11" name="Picture 3"/>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838200" y="76201"/>
            <a:ext cx="9906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p:nvPr userDrawn="1"/>
        </p:nvPicPr>
        <p:blipFill>
          <a:blip r:embed="rId8" cstate="print">
            <a:extLst>
              <a:ext uri="{28A0092B-C50C-407E-A947-70E740481C1C}">
                <a14:useLocalDpi xmlns:a14="http://schemas.microsoft.com/office/drawing/2010/main" val="0"/>
              </a:ext>
            </a:extLst>
          </a:blip>
          <a:stretch>
            <a:fillRect/>
          </a:stretch>
        </p:blipFill>
        <p:spPr>
          <a:xfrm>
            <a:off x="10439400" y="76201"/>
            <a:ext cx="896208" cy="938788"/>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dt="0"/>
  <p:txStyles>
    <p:titleStyle>
      <a:lvl1pPr>
        <a:defRPr>
          <a:latin typeface="Times New Roman" pitchFamily="18" charset="0"/>
          <a:ea typeface="+mj-ea"/>
          <a:cs typeface="Times New Roman" pitchFamily="18" charset="0"/>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76201"/>
            <a:ext cx="12954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bject 2"/>
          <p:cNvSpPr/>
          <p:nvPr/>
        </p:nvSpPr>
        <p:spPr>
          <a:xfrm>
            <a:off x="272795" y="1437132"/>
            <a:ext cx="11515090" cy="0"/>
          </a:xfrm>
          <a:custGeom>
            <a:avLst/>
            <a:gdLst/>
            <a:ahLst/>
            <a:cxnLst/>
            <a:rect l="l" t="t" r="r" b="b"/>
            <a:pathLst>
              <a:path w="11515090">
                <a:moveTo>
                  <a:pt x="11514709" y="0"/>
                </a:moveTo>
                <a:lnTo>
                  <a:pt x="0" y="0"/>
                </a:lnTo>
              </a:path>
            </a:pathLst>
          </a:custGeom>
          <a:ln w="76200">
            <a:solidFill>
              <a:srgbClr val="5B9BD4"/>
            </a:solidFill>
          </a:ln>
        </p:spPr>
        <p:txBody>
          <a:bodyPr wrap="square" lIns="0" tIns="0" rIns="0" bIns="0" rtlCol="0"/>
          <a:lstStyle/>
          <a:p>
            <a:endParaRPr/>
          </a:p>
        </p:txBody>
      </p:sp>
      <p:sp>
        <p:nvSpPr>
          <p:cNvPr id="3" name="object 3"/>
          <p:cNvSpPr txBox="1">
            <a:spLocks noGrp="1"/>
          </p:cNvSpPr>
          <p:nvPr>
            <p:ph type="title"/>
          </p:nvPr>
        </p:nvSpPr>
        <p:spPr>
          <a:xfrm>
            <a:off x="3406736" y="476301"/>
            <a:ext cx="5247208" cy="566822"/>
          </a:xfrm>
          <a:prstGeom prst="rect">
            <a:avLst/>
          </a:prstGeom>
        </p:spPr>
        <p:txBody>
          <a:bodyPr vert="horz" wrap="square" lIns="0" tIns="12700" rIns="0" bIns="0" rtlCol="0">
            <a:spAutoFit/>
          </a:bodyPr>
          <a:lstStyle/>
          <a:p>
            <a:pPr marL="12700">
              <a:lnSpc>
                <a:spcPct val="100000"/>
              </a:lnSpc>
              <a:spcBef>
                <a:spcPts val="100"/>
              </a:spcBef>
            </a:pPr>
            <a:r>
              <a:rPr lang="ar-IQ" spc="-15" dirty="0">
                <a:solidFill>
                  <a:srgbClr val="000000"/>
                </a:solidFill>
              </a:rPr>
              <a:t>  </a:t>
            </a:r>
            <a:r>
              <a:rPr lang="en-US" spc="-15" dirty="0">
                <a:solidFill>
                  <a:srgbClr val="000000"/>
                </a:solidFill>
              </a:rPr>
              <a:t>AL-</a:t>
            </a:r>
            <a:r>
              <a:rPr lang="en-US" spc="-15" dirty="0" err="1">
                <a:solidFill>
                  <a:srgbClr val="000000"/>
                </a:solidFill>
              </a:rPr>
              <a:t>Mustaqbal</a:t>
            </a:r>
            <a:r>
              <a:rPr lang="en-US" spc="-15" dirty="0">
                <a:solidFill>
                  <a:srgbClr val="000000"/>
                </a:solidFill>
              </a:rPr>
              <a:t> University</a:t>
            </a:r>
          </a:p>
        </p:txBody>
      </p:sp>
      <p:sp>
        <p:nvSpPr>
          <p:cNvPr id="4" name="object 4"/>
          <p:cNvSpPr txBox="1"/>
          <p:nvPr/>
        </p:nvSpPr>
        <p:spPr>
          <a:xfrm>
            <a:off x="5638800" y="4495800"/>
            <a:ext cx="5662454" cy="1256754"/>
          </a:xfrm>
          <a:prstGeom prst="rect">
            <a:avLst/>
          </a:prstGeom>
        </p:spPr>
        <p:txBody>
          <a:bodyPr vert="horz" wrap="square" lIns="0" tIns="12700" rIns="0" bIns="0" rtlCol="0">
            <a:spAutoFit/>
          </a:bodyPr>
          <a:lstStyle/>
          <a:p>
            <a:pPr marL="12700" marR="5080" indent="5715" algn="ctr">
              <a:lnSpc>
                <a:spcPct val="100000"/>
              </a:lnSpc>
              <a:spcBef>
                <a:spcPts val="100"/>
              </a:spcBef>
            </a:pPr>
            <a:r>
              <a:rPr sz="2000" spc="-15" dirty="0">
                <a:latin typeface="Calibri"/>
                <a:cs typeface="+mj-cs"/>
              </a:rPr>
              <a:t>By</a:t>
            </a:r>
            <a:r>
              <a:rPr sz="2000" spc="-20" dirty="0">
                <a:latin typeface="Calibri"/>
                <a:cs typeface="+mj-cs"/>
              </a:rPr>
              <a:t> </a:t>
            </a:r>
            <a:r>
              <a:rPr lang="en-US" sz="2000" b="1" spc="-75" dirty="0">
                <a:latin typeface="Calibri"/>
                <a:cs typeface="+mj-cs"/>
              </a:rPr>
              <a:t>M.Sc</a:t>
            </a:r>
            <a:r>
              <a:rPr sz="2000" b="1" spc="-75" dirty="0">
                <a:latin typeface="Calibri"/>
                <a:cs typeface="+mj-cs"/>
              </a:rPr>
              <a:t>.</a:t>
            </a:r>
            <a:r>
              <a:rPr sz="2000" b="1" spc="-20" dirty="0">
                <a:latin typeface="Calibri"/>
                <a:cs typeface="+mj-cs"/>
              </a:rPr>
              <a:t> </a:t>
            </a:r>
            <a:r>
              <a:rPr lang="en-US" sz="2000" b="1" spc="-20" dirty="0" err="1" smtClean="0">
                <a:latin typeface="Calibri"/>
                <a:cs typeface="+mj-cs"/>
              </a:rPr>
              <a:t>Shahlaa</a:t>
            </a:r>
            <a:r>
              <a:rPr lang="en-US" sz="2000" b="1" spc="-20" dirty="0" smtClean="0">
                <a:latin typeface="Calibri"/>
                <a:cs typeface="+mj-cs"/>
              </a:rPr>
              <a:t> </a:t>
            </a:r>
            <a:r>
              <a:rPr lang="en-US" sz="2000" b="1" spc="-20" dirty="0" err="1" smtClean="0">
                <a:latin typeface="Calibri"/>
                <a:cs typeface="+mj-cs"/>
              </a:rPr>
              <a:t>yaseen</a:t>
            </a:r>
            <a:endParaRPr lang="ar-IQ" sz="2000" b="1" spc="-20" dirty="0">
              <a:latin typeface="Calibri"/>
              <a:cs typeface="+mj-cs"/>
            </a:endParaRPr>
          </a:p>
          <a:p>
            <a:pPr marL="12700" marR="5080" indent="5715" algn="ctr">
              <a:lnSpc>
                <a:spcPct val="100000"/>
              </a:lnSpc>
              <a:spcBef>
                <a:spcPts val="100"/>
              </a:spcBef>
            </a:pPr>
            <a:r>
              <a:rPr lang="en-US" sz="2000" b="1" spc="-20" dirty="0">
                <a:cs typeface="+mj-cs"/>
              </a:rPr>
              <a:t>College of Engineering and Technology</a:t>
            </a:r>
          </a:p>
          <a:p>
            <a:pPr algn="ctr"/>
            <a:r>
              <a:rPr lang="en-US" sz="2000" b="1" dirty="0">
                <a:cs typeface="+mj-cs"/>
              </a:rPr>
              <a:t>Department of Medical Instrumentation Techniques Engineering</a:t>
            </a:r>
            <a:endParaRPr lang="en-US" sz="2000" dirty="0">
              <a:cs typeface="+mj-cs"/>
            </a:endParaRPr>
          </a:p>
        </p:txBody>
      </p:sp>
      <p:sp>
        <p:nvSpPr>
          <p:cNvPr id="6" name="object 6"/>
          <p:cNvSpPr txBox="1"/>
          <p:nvPr/>
        </p:nvSpPr>
        <p:spPr>
          <a:xfrm>
            <a:off x="6040373" y="1849861"/>
            <a:ext cx="5260881" cy="2188291"/>
          </a:xfrm>
          <a:prstGeom prst="rect">
            <a:avLst/>
          </a:prstGeom>
        </p:spPr>
        <p:txBody>
          <a:bodyPr vert="horz" wrap="square" lIns="0" tIns="13335" rIns="0" bIns="0" rtlCol="0">
            <a:spAutoFit/>
          </a:bodyPr>
          <a:lstStyle/>
          <a:p>
            <a:pPr marL="1347470" marR="5080" indent="-1335405" algn="ctr">
              <a:lnSpc>
                <a:spcPct val="150000"/>
              </a:lnSpc>
              <a:spcBef>
                <a:spcPts val="105"/>
              </a:spcBef>
            </a:pPr>
            <a:r>
              <a:rPr sz="4000" b="1" spc="-10" dirty="0">
                <a:solidFill>
                  <a:srgbClr val="5B9BD4"/>
                </a:solidFill>
                <a:latin typeface="Calibri"/>
                <a:cs typeface="Calibri"/>
              </a:rPr>
              <a:t>Microsoft </a:t>
            </a:r>
            <a:r>
              <a:rPr sz="4000" b="1" spc="-25" dirty="0">
                <a:solidFill>
                  <a:srgbClr val="5B9BD4"/>
                </a:solidFill>
                <a:latin typeface="Calibri"/>
                <a:cs typeface="Calibri"/>
              </a:rPr>
              <a:t>PowerPoint</a:t>
            </a:r>
            <a:endParaRPr lang="en-US" sz="4000" b="1" spc="-25" dirty="0">
              <a:solidFill>
                <a:srgbClr val="5B9BD4"/>
              </a:solidFill>
              <a:latin typeface="Calibri"/>
              <a:cs typeface="Calibri"/>
            </a:endParaRPr>
          </a:p>
          <a:p>
            <a:pPr marL="1347470" marR="5080" indent="-1335405" algn="ctr">
              <a:lnSpc>
                <a:spcPct val="150000"/>
              </a:lnSpc>
              <a:spcBef>
                <a:spcPts val="105"/>
              </a:spcBef>
            </a:pPr>
            <a:r>
              <a:rPr sz="2800" b="1" spc="-10" dirty="0">
                <a:latin typeface="Calibri"/>
                <a:cs typeface="Calibri"/>
              </a:rPr>
              <a:t>Lecture</a:t>
            </a:r>
            <a:r>
              <a:rPr sz="2800" b="1" spc="-5" dirty="0">
                <a:latin typeface="Calibri"/>
                <a:cs typeface="Calibri"/>
              </a:rPr>
              <a:t> </a:t>
            </a:r>
            <a:r>
              <a:rPr lang="en-US" sz="2800" b="1" spc="-5" dirty="0">
                <a:latin typeface="Calibri"/>
                <a:cs typeface="Calibri"/>
              </a:rPr>
              <a:t>1</a:t>
            </a:r>
          </a:p>
          <a:p>
            <a:pPr marL="1347470" marR="5080" indent="-1335405" algn="ctr">
              <a:lnSpc>
                <a:spcPct val="150000"/>
              </a:lnSpc>
              <a:spcBef>
                <a:spcPts val="105"/>
              </a:spcBef>
            </a:pPr>
            <a:r>
              <a:rPr lang="en-US" sz="2800" b="1" spc="-5" dirty="0">
                <a:latin typeface="Calibri"/>
                <a:cs typeface="Calibri"/>
              </a:rPr>
              <a:t>Introduction to PowerPoint</a:t>
            </a:r>
            <a:endParaRPr sz="2800" dirty="0">
              <a:latin typeface="Calibri"/>
              <a:cs typeface="Calibri"/>
            </a:endParaRPr>
          </a:p>
        </p:txBody>
      </p:sp>
      <p:sp>
        <p:nvSpPr>
          <p:cNvPr id="7" name="object 7"/>
          <p:cNvSpPr/>
          <p:nvPr/>
        </p:nvSpPr>
        <p:spPr>
          <a:xfrm>
            <a:off x="304800" y="6324600"/>
            <a:ext cx="11515090" cy="0"/>
          </a:xfrm>
          <a:custGeom>
            <a:avLst/>
            <a:gdLst/>
            <a:ahLst/>
            <a:cxnLst/>
            <a:rect l="l" t="t" r="r" b="b"/>
            <a:pathLst>
              <a:path w="11515090">
                <a:moveTo>
                  <a:pt x="11514709" y="0"/>
                </a:moveTo>
                <a:lnTo>
                  <a:pt x="0" y="0"/>
                </a:lnTo>
              </a:path>
            </a:pathLst>
          </a:custGeom>
          <a:ln w="76200">
            <a:solidFill>
              <a:srgbClr val="5B9BD4"/>
            </a:solidFill>
          </a:ln>
        </p:spPr>
        <p:txBody>
          <a:bodyPr wrap="square" lIns="0" tIns="0" rIns="0" bIns="0" rtlCol="0"/>
          <a:lstStyle/>
          <a:p>
            <a:endParaRPr/>
          </a:p>
        </p:txBody>
      </p:sp>
      <p:pic>
        <p:nvPicPr>
          <p:cNvPr id="14" name="Picture 13"/>
          <p:cNvPicPr/>
          <p:nvPr/>
        </p:nvPicPr>
        <p:blipFill>
          <a:blip r:embed="rId4" cstate="print">
            <a:extLst>
              <a:ext uri="{28A0092B-C50C-407E-A947-70E740481C1C}">
                <a14:useLocalDpi xmlns:a14="http://schemas.microsoft.com/office/drawing/2010/main" val="0"/>
              </a:ext>
            </a:extLst>
          </a:blip>
          <a:stretch>
            <a:fillRect/>
          </a:stretch>
        </p:blipFill>
        <p:spPr>
          <a:xfrm>
            <a:off x="10152792" y="128013"/>
            <a:ext cx="1148462" cy="1243587"/>
          </a:xfrm>
          <a:prstGeom prst="rect">
            <a:avLst/>
          </a:prstGeom>
        </p:spPr>
      </p:pic>
      <p:sp>
        <p:nvSpPr>
          <p:cNvPr id="16" name="Slide Number Placeholder 15"/>
          <p:cNvSpPr>
            <a:spLocks noGrp="1"/>
          </p:cNvSpPr>
          <p:nvPr>
            <p:ph type="sldNum" sz="quarter" idx="7"/>
          </p:nvPr>
        </p:nvSpPr>
        <p:spPr>
          <a:xfrm>
            <a:off x="10969625" y="6400800"/>
            <a:ext cx="307975" cy="287020"/>
          </a:xfrm>
        </p:spPr>
        <p:txBody>
          <a:bodyPr/>
          <a:lstStyle/>
          <a:p>
            <a:pPr marL="38100">
              <a:lnSpc>
                <a:spcPts val="2065"/>
              </a:lnSpc>
            </a:pPr>
            <a:fld id="{81D60167-4931-47E6-BA6A-407CBD079E47}" type="slidenum">
              <a:rPr lang="en-US" smtClean="0"/>
              <a:t>1</a:t>
            </a:fld>
            <a:endParaRPr lang="en-US" dirty="0"/>
          </a:p>
        </p:txBody>
      </p:sp>
      <p:sp>
        <p:nvSpPr>
          <p:cNvPr id="17" name="Footer Placeholder 16"/>
          <p:cNvSpPr>
            <a:spLocks noGrp="1"/>
          </p:cNvSpPr>
          <p:nvPr>
            <p:ph type="ftr" sz="quarter" idx="5"/>
          </p:nvPr>
        </p:nvSpPr>
        <p:spPr>
          <a:xfrm>
            <a:off x="383540" y="6445859"/>
            <a:ext cx="6093460" cy="259741"/>
          </a:xfrm>
        </p:spPr>
        <p:txBody>
          <a:bodyPr/>
          <a:lstStyle/>
          <a:p>
            <a:pPr marL="12700">
              <a:lnSpc>
                <a:spcPts val="1810"/>
              </a:lnSpc>
            </a:pPr>
            <a:r>
              <a:rPr lang="en-US" spc="-10" dirty="0"/>
              <a:t>Department of Medical Instrumentation Techniques Engineering</a:t>
            </a:r>
          </a:p>
        </p:txBody>
      </p:sp>
      <p:pic>
        <p:nvPicPr>
          <p:cNvPr id="2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200" y="76201"/>
            <a:ext cx="12954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0"/>
          <p:cNvPicPr/>
          <p:nvPr/>
        </p:nvPicPr>
        <p:blipFill>
          <a:blip r:embed="rId4" cstate="print">
            <a:extLst>
              <a:ext uri="{28A0092B-C50C-407E-A947-70E740481C1C}">
                <a14:useLocalDpi xmlns:a14="http://schemas.microsoft.com/office/drawing/2010/main" val="0"/>
              </a:ext>
            </a:extLst>
          </a:blip>
          <a:stretch>
            <a:fillRect/>
          </a:stretch>
        </p:blipFill>
        <p:spPr>
          <a:xfrm>
            <a:off x="10178192" y="128013"/>
            <a:ext cx="1148462" cy="1243587"/>
          </a:xfrm>
          <a:prstGeom prst="rect">
            <a:avLst/>
          </a:prstGeom>
        </p:spPr>
      </p:pic>
      <p:pic>
        <p:nvPicPr>
          <p:cNvPr id="18" name="image1.png"/>
          <p:cNvPicPr/>
          <p:nvPr/>
        </p:nvPicPr>
        <p:blipFill>
          <a:blip r:embed="rId5" cstate="print"/>
          <a:stretch>
            <a:fillRect/>
          </a:stretch>
        </p:blipFill>
        <p:spPr>
          <a:xfrm>
            <a:off x="762000" y="1752600"/>
            <a:ext cx="4419600" cy="4100392"/>
          </a:xfrm>
          <a:prstGeom prst="rect">
            <a:avLst/>
          </a:prstGeom>
          <a:solidFill>
            <a:srgbClr val="FFFFFF">
              <a:shade val="85000"/>
            </a:srgbClr>
          </a:solidFill>
          <a:ln w="88900" cap="sq">
            <a:solidFill>
              <a:schemeClr val="accent6">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81200" y="304800"/>
            <a:ext cx="8229600" cy="504625"/>
          </a:xfrm>
          <a:prstGeom prst="rect">
            <a:avLst/>
          </a:prstGeom>
        </p:spPr>
        <p:txBody>
          <a:bodyPr vert="horz" wrap="square" lIns="0" tIns="12065" rIns="0" bIns="0" rtlCol="0">
            <a:spAutoFit/>
          </a:bodyPr>
          <a:lstStyle/>
          <a:p>
            <a:pPr marL="12700" algn="ctr">
              <a:spcBef>
                <a:spcPts val="95"/>
              </a:spcBef>
            </a:pPr>
            <a:r>
              <a:rPr lang="en-US" sz="3200" spc="-35" dirty="0">
                <a:latin typeface="Times New Roman" pitchFamily="18" charset="0"/>
                <a:cs typeface="Times New Roman" pitchFamily="18" charset="0"/>
              </a:rPr>
              <a:t>Status Bar &amp; Notes Pane &amp; View Buttons</a:t>
            </a:r>
            <a:endParaRPr sz="3200" spc="-35" dirty="0">
              <a:latin typeface="Times New Roman" pitchFamily="18" charset="0"/>
              <a:cs typeface="Times New Roman" pitchFamily="18" charset="0"/>
            </a:endParaRPr>
          </a:p>
        </p:txBody>
      </p:sp>
      <p:sp>
        <p:nvSpPr>
          <p:cNvPr id="3" name="object 3"/>
          <p:cNvSpPr txBox="1"/>
          <p:nvPr/>
        </p:nvSpPr>
        <p:spPr>
          <a:xfrm>
            <a:off x="570382" y="1499108"/>
            <a:ext cx="10783418" cy="3567451"/>
          </a:xfrm>
          <a:prstGeom prst="rect">
            <a:avLst/>
          </a:prstGeom>
        </p:spPr>
        <p:txBody>
          <a:bodyPr vert="horz" wrap="square" lIns="0" tIns="22860" rIns="0" bIns="0" rtlCol="0">
            <a:spAutoFit/>
          </a:bodyPr>
          <a:lstStyle/>
          <a:p>
            <a:pPr marL="12065" marR="5080" algn="just">
              <a:lnSpc>
                <a:spcPct val="97400"/>
              </a:lnSpc>
              <a:spcBef>
                <a:spcPts val="180"/>
              </a:spcBef>
              <a:buClr>
                <a:srgbClr val="C55A11"/>
              </a:buClr>
              <a:buSzPct val="96428"/>
              <a:tabLst>
                <a:tab pos="330200" algn="l"/>
              </a:tabLst>
            </a:pPr>
            <a:r>
              <a:rPr lang="en-US" sz="2600" dirty="0">
                <a:solidFill>
                  <a:schemeClr val="accent6">
                    <a:lumMod val="75000"/>
                  </a:schemeClr>
                </a:solidFill>
                <a:latin typeface="Times New Roman"/>
                <a:cs typeface="Times New Roman"/>
              </a:rPr>
              <a:t>6</a:t>
            </a:r>
            <a:r>
              <a:rPr lang="en-US" sz="2600" dirty="0">
                <a:latin typeface="Times New Roman"/>
                <a:cs typeface="Times New Roman"/>
              </a:rPr>
              <a:t>. </a:t>
            </a:r>
            <a:r>
              <a:rPr lang="en-US" sz="2600" dirty="0">
                <a:solidFill>
                  <a:schemeClr val="accent6">
                    <a:lumMod val="75000"/>
                  </a:schemeClr>
                </a:solidFill>
                <a:latin typeface="Times New Roman"/>
                <a:cs typeface="Times New Roman"/>
              </a:rPr>
              <a:t>Status Bar</a:t>
            </a:r>
            <a:r>
              <a:rPr lang="en-US" sz="2600" dirty="0">
                <a:latin typeface="Times New Roman"/>
                <a:cs typeface="Times New Roman"/>
              </a:rPr>
              <a:t>: At the very bottom of the window, the status bar provides information about your presentation, including the slide number and view mode. It also includes zoom controls.</a:t>
            </a:r>
          </a:p>
          <a:p>
            <a:pPr marL="12065" marR="5080" algn="just">
              <a:lnSpc>
                <a:spcPct val="97400"/>
              </a:lnSpc>
              <a:spcBef>
                <a:spcPts val="180"/>
              </a:spcBef>
              <a:buClr>
                <a:srgbClr val="C55A11"/>
              </a:buClr>
              <a:buSzPct val="96428"/>
              <a:tabLst>
                <a:tab pos="330200" algn="l"/>
              </a:tabLst>
            </a:pPr>
            <a:r>
              <a:rPr lang="en-US" sz="2600" dirty="0">
                <a:solidFill>
                  <a:schemeClr val="accent6">
                    <a:lumMod val="75000"/>
                  </a:schemeClr>
                </a:solidFill>
                <a:latin typeface="Times New Roman"/>
                <a:cs typeface="Times New Roman"/>
              </a:rPr>
              <a:t>7. Notes Pane</a:t>
            </a:r>
            <a:r>
              <a:rPr lang="en-US" sz="2600" dirty="0">
                <a:latin typeface="Times New Roman"/>
                <a:cs typeface="Times New Roman"/>
              </a:rPr>
              <a:t>: In Normal view, you can find a pane at the bottom to add speaker </a:t>
            </a:r>
            <a:r>
              <a:rPr lang="en-US" sz="2600" dirty="0">
                <a:solidFill>
                  <a:schemeClr val="accent6">
                    <a:lumMod val="75000"/>
                  </a:schemeClr>
                </a:solidFill>
                <a:latin typeface="Times New Roman"/>
                <a:cs typeface="Times New Roman"/>
              </a:rPr>
              <a:t>notes</a:t>
            </a:r>
            <a:r>
              <a:rPr lang="en-US" sz="2600" dirty="0">
                <a:latin typeface="Times New Roman"/>
                <a:cs typeface="Times New Roman"/>
              </a:rPr>
              <a:t> for each slide. These notes can be useful for your reference during a presentation.</a:t>
            </a:r>
          </a:p>
          <a:p>
            <a:pPr marL="12065" marR="5080" algn="just">
              <a:lnSpc>
                <a:spcPct val="97400"/>
              </a:lnSpc>
              <a:spcBef>
                <a:spcPts val="180"/>
              </a:spcBef>
              <a:buClr>
                <a:srgbClr val="C55A11"/>
              </a:buClr>
              <a:buSzPct val="96428"/>
              <a:tabLst>
                <a:tab pos="330200" algn="l"/>
              </a:tabLst>
            </a:pPr>
            <a:r>
              <a:rPr lang="en-US" sz="2600" dirty="0">
                <a:solidFill>
                  <a:schemeClr val="accent6">
                    <a:lumMod val="75000"/>
                  </a:schemeClr>
                </a:solidFill>
                <a:latin typeface="Times New Roman"/>
                <a:cs typeface="Times New Roman"/>
              </a:rPr>
              <a:t>8. View Buttons</a:t>
            </a:r>
            <a:r>
              <a:rPr lang="en-US" sz="2600" dirty="0">
                <a:latin typeface="Times New Roman"/>
                <a:cs typeface="Times New Roman"/>
              </a:rPr>
              <a:t>: In the bottom-right corner, you'll find buttons to switch between different view modes like Normal view, Slide Sorter view, and Slide Show view.</a:t>
            </a:r>
            <a:endParaRPr sz="2600" dirty="0">
              <a:latin typeface="Times New Roman"/>
              <a:cs typeface="Times New Roman"/>
            </a:endParaRPr>
          </a:p>
        </p:txBody>
      </p:sp>
      <p:sp>
        <p:nvSpPr>
          <p:cNvPr id="7" name="object 7"/>
          <p:cNvSpPr txBox="1">
            <a:spLocks noGrp="1"/>
          </p:cNvSpPr>
          <p:nvPr>
            <p:ph type="ftr" sz="quarter" idx="5"/>
          </p:nvPr>
        </p:nvSpPr>
        <p:spPr>
          <a:prstGeom prst="rect">
            <a:avLst/>
          </a:prstGeom>
        </p:spPr>
        <p:txBody>
          <a:bodyPr vert="horz" wrap="square" lIns="0" tIns="0" rIns="0" bIns="0" rtlCol="0">
            <a:spAutoFit/>
          </a:bodyPr>
          <a:lstStyle/>
          <a:p>
            <a:pPr marL="12700">
              <a:lnSpc>
                <a:spcPts val="1810"/>
              </a:lnSpc>
            </a:pPr>
            <a:r>
              <a:rPr lang="en-US" spc="-10"/>
              <a:t>Department of Medical Instrumentation Techniques Engineering</a:t>
            </a:r>
            <a:endParaRPr spc="-10" dirty="0"/>
          </a:p>
        </p:txBody>
      </p:sp>
      <p:sp>
        <p:nvSpPr>
          <p:cNvPr id="9" name="Slide Number Placeholder 8"/>
          <p:cNvSpPr>
            <a:spLocks noGrp="1"/>
          </p:cNvSpPr>
          <p:nvPr>
            <p:ph type="sldNum" sz="quarter" idx="7"/>
          </p:nvPr>
        </p:nvSpPr>
        <p:spPr/>
        <p:txBody>
          <a:bodyPr/>
          <a:lstStyle/>
          <a:p>
            <a:pPr marL="38100">
              <a:lnSpc>
                <a:spcPts val="2065"/>
              </a:lnSpc>
            </a:pPr>
            <a:fld id="{81D60167-4931-47E6-BA6A-407CBD079E47}" type="slidenum">
              <a:rPr lang="en-US" smtClean="0"/>
              <a:t>10</a:t>
            </a:fld>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14" t="87938" b="410"/>
          <a:stretch/>
        </p:blipFill>
        <p:spPr>
          <a:xfrm>
            <a:off x="1085400" y="5435851"/>
            <a:ext cx="10260281" cy="629393"/>
          </a:xfrm>
          <a:prstGeom prst="rect">
            <a:avLst/>
          </a:prstGeom>
        </p:spPr>
      </p:pic>
      <p:sp>
        <p:nvSpPr>
          <p:cNvPr id="8" name="TextBox 7"/>
          <p:cNvSpPr txBox="1"/>
          <p:nvPr/>
        </p:nvSpPr>
        <p:spPr>
          <a:xfrm>
            <a:off x="3200400" y="4957722"/>
            <a:ext cx="1676400" cy="338554"/>
          </a:xfrm>
          <a:prstGeom prst="rect">
            <a:avLst/>
          </a:prstGeom>
          <a:noFill/>
        </p:spPr>
        <p:txBody>
          <a:bodyPr wrap="square" rtlCol="0">
            <a:spAutoFit/>
          </a:bodyPr>
          <a:lstStyle/>
          <a:p>
            <a:pPr algn="ctr"/>
            <a:r>
              <a:rPr lang="en-US" sz="1600" dirty="0">
                <a:solidFill>
                  <a:srgbClr val="FF0000"/>
                </a:solidFill>
                <a:latin typeface="Times New Roman"/>
                <a:cs typeface="Times New Roman"/>
              </a:rPr>
              <a:t>Notes Pane</a:t>
            </a:r>
            <a:endParaRPr lang="en-US" sz="1400" dirty="0">
              <a:solidFill>
                <a:srgbClr val="FF0000"/>
              </a:solidFill>
            </a:endParaRPr>
          </a:p>
        </p:txBody>
      </p:sp>
      <p:cxnSp>
        <p:nvCxnSpPr>
          <p:cNvPr id="10" name="Straight Connector 9"/>
          <p:cNvCxnSpPr/>
          <p:nvPr/>
        </p:nvCxnSpPr>
        <p:spPr>
          <a:xfrm flipH="1">
            <a:off x="3836229" y="5296276"/>
            <a:ext cx="144000" cy="468000"/>
          </a:xfrm>
          <a:prstGeom prst="line">
            <a:avLst/>
          </a:prstGeom>
          <a:ln>
            <a:solidFill>
              <a:srgbClr val="FF0000"/>
            </a:solidFill>
          </a:ln>
        </p:spPr>
        <p:style>
          <a:lnRef idx="2">
            <a:schemeClr val="accent6"/>
          </a:lnRef>
          <a:fillRef idx="0">
            <a:schemeClr val="accent6"/>
          </a:fillRef>
          <a:effectRef idx="1">
            <a:schemeClr val="accent6"/>
          </a:effectRef>
          <a:fontRef idx="minor">
            <a:schemeClr val="tx1"/>
          </a:fontRef>
        </p:style>
      </p:cxnSp>
      <p:sp>
        <p:nvSpPr>
          <p:cNvPr id="12" name="Right Brace 11"/>
          <p:cNvSpPr/>
          <p:nvPr/>
        </p:nvSpPr>
        <p:spPr>
          <a:xfrm rot="16200000">
            <a:off x="1789200" y="5057195"/>
            <a:ext cx="288000" cy="1548000"/>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p:cNvSpPr txBox="1"/>
          <p:nvPr/>
        </p:nvSpPr>
        <p:spPr>
          <a:xfrm>
            <a:off x="1098265" y="5360999"/>
            <a:ext cx="1676400" cy="338554"/>
          </a:xfrm>
          <a:prstGeom prst="rect">
            <a:avLst/>
          </a:prstGeom>
          <a:noFill/>
        </p:spPr>
        <p:txBody>
          <a:bodyPr wrap="square" rtlCol="0">
            <a:spAutoFit/>
          </a:bodyPr>
          <a:lstStyle/>
          <a:p>
            <a:pPr algn="ctr"/>
            <a:r>
              <a:rPr lang="en-US" sz="1600" dirty="0">
                <a:solidFill>
                  <a:srgbClr val="FF0000"/>
                </a:solidFill>
                <a:latin typeface="Times New Roman"/>
                <a:cs typeface="Times New Roman"/>
              </a:rPr>
              <a:t>Status Bar</a:t>
            </a:r>
            <a:endParaRPr lang="en-US" sz="1400" dirty="0">
              <a:solidFill>
                <a:srgbClr val="FF0000"/>
              </a:solidFill>
            </a:endParaRPr>
          </a:p>
        </p:txBody>
      </p:sp>
      <p:sp>
        <p:nvSpPr>
          <p:cNvPr id="14" name="Right Brace 13"/>
          <p:cNvSpPr/>
          <p:nvPr/>
        </p:nvSpPr>
        <p:spPr>
          <a:xfrm rot="16200000">
            <a:off x="9332400" y="5382600"/>
            <a:ext cx="432000" cy="504000"/>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p:cNvSpPr txBox="1"/>
          <p:nvPr/>
        </p:nvSpPr>
        <p:spPr>
          <a:xfrm>
            <a:off x="8763000" y="5105400"/>
            <a:ext cx="1676400" cy="338554"/>
          </a:xfrm>
          <a:prstGeom prst="rect">
            <a:avLst/>
          </a:prstGeom>
          <a:noFill/>
        </p:spPr>
        <p:txBody>
          <a:bodyPr wrap="square" rtlCol="0">
            <a:spAutoFit/>
          </a:bodyPr>
          <a:lstStyle/>
          <a:p>
            <a:pPr algn="ctr"/>
            <a:r>
              <a:rPr lang="en-US" sz="1600" dirty="0">
                <a:solidFill>
                  <a:schemeClr val="accent6">
                    <a:lumMod val="75000"/>
                  </a:schemeClr>
                </a:solidFill>
                <a:latin typeface="Times New Roman"/>
                <a:cs typeface="Times New Roman"/>
              </a:rPr>
              <a:t>View Buttons</a:t>
            </a:r>
            <a:endParaRPr lang="en-US" sz="1400" dirty="0">
              <a:solidFill>
                <a:srgbClr val="FF0000"/>
              </a:solidFill>
            </a:endParaRPr>
          </a:p>
        </p:txBody>
      </p:sp>
    </p:spTree>
    <p:extLst>
      <p:ext uri="{BB962C8B-B14F-4D97-AF65-F5344CB8AC3E}">
        <p14:creationId xmlns:p14="http://schemas.microsoft.com/office/powerpoint/2010/main" val="1257351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81200" y="304800"/>
            <a:ext cx="8229600" cy="504625"/>
          </a:xfrm>
          <a:prstGeom prst="rect">
            <a:avLst/>
          </a:prstGeom>
        </p:spPr>
        <p:txBody>
          <a:bodyPr vert="horz" wrap="square" lIns="0" tIns="12065" rIns="0" bIns="0" rtlCol="0">
            <a:spAutoFit/>
          </a:bodyPr>
          <a:lstStyle/>
          <a:p>
            <a:pPr marL="12700" algn="ctr">
              <a:lnSpc>
                <a:spcPct val="100000"/>
              </a:lnSpc>
              <a:spcBef>
                <a:spcPts val="95"/>
              </a:spcBef>
            </a:pPr>
            <a:r>
              <a:rPr lang="en-US" sz="3200" spc="-35" dirty="0">
                <a:latin typeface="Times New Roman" pitchFamily="18" charset="0"/>
                <a:cs typeface="Times New Roman" pitchFamily="18" charset="0"/>
              </a:rPr>
              <a:t>File Tab</a:t>
            </a:r>
            <a:endParaRPr sz="3200" spc="-35" dirty="0">
              <a:latin typeface="Times New Roman" pitchFamily="18" charset="0"/>
              <a:cs typeface="Times New Roman" pitchFamily="18" charset="0"/>
            </a:endParaRPr>
          </a:p>
        </p:txBody>
      </p:sp>
      <p:sp>
        <p:nvSpPr>
          <p:cNvPr id="3" name="object 3"/>
          <p:cNvSpPr txBox="1"/>
          <p:nvPr/>
        </p:nvSpPr>
        <p:spPr>
          <a:xfrm>
            <a:off x="570382" y="1499108"/>
            <a:ext cx="3925418" cy="4202432"/>
          </a:xfrm>
          <a:prstGeom prst="rect">
            <a:avLst/>
          </a:prstGeom>
        </p:spPr>
        <p:txBody>
          <a:bodyPr vert="horz" wrap="square" lIns="0" tIns="22860" rIns="0" bIns="0" rtlCol="0">
            <a:spAutoFit/>
          </a:bodyPr>
          <a:lstStyle/>
          <a:p>
            <a:pPr marL="12065" marR="5080" algn="just">
              <a:lnSpc>
                <a:spcPct val="97400"/>
              </a:lnSpc>
              <a:spcBef>
                <a:spcPts val="180"/>
              </a:spcBef>
              <a:buClr>
                <a:srgbClr val="C55A11"/>
              </a:buClr>
              <a:buSzPct val="96428"/>
              <a:tabLst>
                <a:tab pos="330200" algn="l"/>
              </a:tabLst>
            </a:pPr>
            <a:r>
              <a:rPr lang="en-US" sz="2800" dirty="0">
                <a:solidFill>
                  <a:schemeClr val="accent6">
                    <a:lumMod val="75000"/>
                  </a:schemeClr>
                </a:solidFill>
                <a:latin typeface="Times New Roman"/>
                <a:cs typeface="Times New Roman"/>
              </a:rPr>
              <a:t>9</a:t>
            </a:r>
            <a:r>
              <a:rPr lang="en-US" sz="2800" dirty="0">
                <a:latin typeface="Times New Roman"/>
                <a:cs typeface="Times New Roman"/>
              </a:rPr>
              <a:t>. </a:t>
            </a:r>
            <a:r>
              <a:rPr lang="en-US" sz="2800" dirty="0">
                <a:solidFill>
                  <a:schemeClr val="accent6">
                    <a:lumMod val="75000"/>
                  </a:schemeClr>
                </a:solidFill>
                <a:latin typeface="Times New Roman"/>
                <a:cs typeface="Times New Roman"/>
              </a:rPr>
              <a:t>File Tab</a:t>
            </a:r>
            <a:r>
              <a:rPr lang="en-US" sz="2800" dirty="0">
                <a:latin typeface="Times New Roman"/>
                <a:cs typeface="Times New Roman"/>
              </a:rPr>
              <a:t>: In the top-left corner, the File tab (also known as the Backstage view) allows you to access commands related to opening, saving, printing, and sharing your presentation. It's where you can manage the file itself.</a:t>
            </a:r>
            <a:endParaRPr sz="2800" dirty="0">
              <a:latin typeface="Times New Roman"/>
              <a:cs typeface="Times New Roman"/>
            </a:endParaRPr>
          </a:p>
        </p:txBody>
      </p:sp>
      <p:sp>
        <p:nvSpPr>
          <p:cNvPr id="7" name="object 7"/>
          <p:cNvSpPr txBox="1">
            <a:spLocks noGrp="1"/>
          </p:cNvSpPr>
          <p:nvPr>
            <p:ph type="ftr" sz="quarter" idx="5"/>
          </p:nvPr>
        </p:nvSpPr>
        <p:spPr>
          <a:prstGeom prst="rect">
            <a:avLst/>
          </a:prstGeom>
        </p:spPr>
        <p:txBody>
          <a:bodyPr vert="horz" wrap="square" lIns="0" tIns="0" rIns="0" bIns="0" rtlCol="0">
            <a:spAutoFit/>
          </a:bodyPr>
          <a:lstStyle/>
          <a:p>
            <a:pPr marL="12700">
              <a:lnSpc>
                <a:spcPts val="1810"/>
              </a:lnSpc>
            </a:pPr>
            <a:r>
              <a:rPr lang="en-US" spc="-10"/>
              <a:t>Department of Medical Instrumentation Techniques Engineering</a:t>
            </a:r>
            <a:endParaRPr spc="-10" dirty="0"/>
          </a:p>
        </p:txBody>
      </p:sp>
      <p:sp>
        <p:nvSpPr>
          <p:cNvPr id="9" name="Slide Number Placeholder 8"/>
          <p:cNvSpPr>
            <a:spLocks noGrp="1"/>
          </p:cNvSpPr>
          <p:nvPr>
            <p:ph type="sldNum" sz="quarter" idx="7"/>
          </p:nvPr>
        </p:nvSpPr>
        <p:spPr/>
        <p:txBody>
          <a:bodyPr/>
          <a:lstStyle/>
          <a:p>
            <a:pPr marL="38100">
              <a:lnSpc>
                <a:spcPts val="2065"/>
              </a:lnSpc>
            </a:pPr>
            <a:fld id="{81D60167-4931-47E6-BA6A-407CBD079E47}" type="slidenum">
              <a:rPr lang="en-US" smtClean="0"/>
              <a:t>11</a:t>
            </a:fld>
            <a:endParaRPr lang="en-US" dirty="0"/>
          </a:p>
        </p:txBody>
      </p:sp>
      <p:pic>
        <p:nvPicPr>
          <p:cNvPr id="3074" name="Picture 2" descr="File Tab in PowerPoint 2016"/>
          <p:cNvPicPr>
            <a:picLocks noChangeAspect="1" noChangeArrowheads="1"/>
          </p:cNvPicPr>
          <p:nvPr/>
        </p:nvPicPr>
        <p:blipFill rotWithShape="1">
          <a:blip r:embed="rId2">
            <a:extLst>
              <a:ext uri="{28A0092B-C50C-407E-A947-70E740481C1C}">
                <a14:useLocalDpi xmlns:a14="http://schemas.microsoft.com/office/drawing/2010/main" val="0"/>
              </a:ext>
            </a:extLst>
          </a:blip>
          <a:srcRect b="4788"/>
          <a:stretch/>
        </p:blipFill>
        <p:spPr bwMode="auto">
          <a:xfrm>
            <a:off x="4876800" y="1295400"/>
            <a:ext cx="6831064" cy="4648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3725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23443" y="1105507"/>
            <a:ext cx="6701790" cy="4932119"/>
          </a:xfrm>
          <a:prstGeom prst="rect">
            <a:avLst/>
          </a:prstGeom>
        </p:spPr>
        <p:txBody>
          <a:bodyPr vert="horz" wrap="square" lIns="0" tIns="152400" rIns="0" bIns="0" rtlCol="0">
            <a:spAutoFit/>
          </a:bodyPr>
          <a:lstStyle/>
          <a:p>
            <a:pPr marL="12700" algn="just">
              <a:lnSpc>
                <a:spcPct val="100000"/>
              </a:lnSpc>
              <a:spcBef>
                <a:spcPts val="715"/>
              </a:spcBef>
            </a:pPr>
            <a:r>
              <a:rPr lang="en-US" sz="2000" b="1" spc="-5" dirty="0">
                <a:solidFill>
                  <a:srgbClr val="C55A11"/>
                </a:solidFill>
                <a:latin typeface="Times New Roman"/>
                <a:cs typeface="Times New Roman"/>
              </a:rPr>
              <a:t>Opening a presentation </a:t>
            </a:r>
            <a:r>
              <a:rPr lang="en-US" sz="2000" dirty="0">
                <a:latin typeface="Times New Roman"/>
                <a:cs typeface="Times New Roman"/>
              </a:rPr>
              <a:t>allows you to access and use a previously created and saved presentation, whether it was created by you or someone else. This lesson will explain how to do that.</a:t>
            </a:r>
          </a:p>
          <a:p>
            <a:pPr marL="12700">
              <a:lnSpc>
                <a:spcPct val="100000"/>
              </a:lnSpc>
              <a:spcBef>
                <a:spcPts val="715"/>
              </a:spcBef>
            </a:pPr>
            <a:r>
              <a:rPr sz="2800" dirty="0">
                <a:solidFill>
                  <a:schemeClr val="accent6">
                    <a:lumMod val="75000"/>
                  </a:schemeClr>
                </a:solidFill>
                <a:latin typeface="Times New Roman"/>
                <a:cs typeface="Times New Roman"/>
              </a:rPr>
              <a:t>Open a presentation</a:t>
            </a:r>
          </a:p>
          <a:p>
            <a:pPr marL="12700">
              <a:lnSpc>
                <a:spcPct val="100000"/>
              </a:lnSpc>
              <a:spcBef>
                <a:spcPts val="1080"/>
              </a:spcBef>
            </a:pPr>
            <a:r>
              <a:rPr lang="en-US" sz="2000" spc="-65" dirty="0">
                <a:latin typeface="Times New Roman"/>
                <a:cs typeface="Times New Roman"/>
              </a:rPr>
              <a:t>While you can easily locate a presentation on your computer and open it by simply double-clicking the file, you can also open a presentation from within the PowerPoint program itself.</a:t>
            </a:r>
          </a:p>
          <a:p>
            <a:pPr marL="298450" indent="-285750">
              <a:lnSpc>
                <a:spcPct val="100000"/>
              </a:lnSpc>
              <a:spcBef>
                <a:spcPts val="1080"/>
              </a:spcBef>
              <a:buFont typeface="Wingdings" pitchFamily="2" charset="2"/>
              <a:buChar char="q"/>
            </a:pPr>
            <a:r>
              <a:rPr lang="en-US" sz="2000" dirty="0">
                <a:latin typeface="Times New Roman"/>
                <a:cs typeface="Times New Roman"/>
              </a:rPr>
              <a:t>There are two ways to open a file in PowerPoint:</a:t>
            </a:r>
          </a:p>
          <a:p>
            <a:pPr marL="355600" indent="-342900">
              <a:lnSpc>
                <a:spcPct val="100000"/>
              </a:lnSpc>
              <a:spcBef>
                <a:spcPts val="1080"/>
              </a:spcBef>
              <a:buFont typeface="+mj-lt"/>
              <a:buAutoNum type="arabicPeriod"/>
            </a:pPr>
            <a:r>
              <a:rPr lang="en-US" sz="2000" dirty="0">
                <a:latin typeface="Times New Roman"/>
                <a:cs typeface="Times New Roman"/>
              </a:rPr>
              <a:t>You can click the File tab and select </a:t>
            </a:r>
            <a:r>
              <a:rPr lang="en-US" sz="2000" b="1" spc="-5" dirty="0">
                <a:solidFill>
                  <a:srgbClr val="C55A11"/>
                </a:solidFill>
                <a:latin typeface="Times New Roman"/>
                <a:cs typeface="Times New Roman"/>
              </a:rPr>
              <a:t>Open</a:t>
            </a:r>
            <a:r>
              <a:rPr lang="en-US" sz="2000" dirty="0">
                <a:latin typeface="Times New Roman"/>
                <a:cs typeface="Times New Roman"/>
              </a:rPr>
              <a:t>, which will bring up the Open dialog box. Then, you'll need to specify the location of the file you want to open. </a:t>
            </a:r>
          </a:p>
          <a:p>
            <a:pPr marL="355600" indent="-342900">
              <a:lnSpc>
                <a:spcPct val="100000"/>
              </a:lnSpc>
              <a:spcBef>
                <a:spcPts val="1080"/>
              </a:spcBef>
              <a:buFont typeface="+mj-lt"/>
              <a:buAutoNum type="arabicPeriod"/>
            </a:pPr>
            <a:r>
              <a:rPr lang="en-US" sz="2000" dirty="0">
                <a:latin typeface="Times New Roman"/>
                <a:cs typeface="Times New Roman"/>
              </a:rPr>
              <a:t>You can use the keyboard shortcut </a:t>
            </a:r>
            <a:r>
              <a:rPr lang="en-US" sz="2000" b="1" spc="-5" dirty="0">
                <a:solidFill>
                  <a:srgbClr val="C55A11"/>
                </a:solidFill>
                <a:latin typeface="Times New Roman"/>
                <a:cs typeface="Times New Roman"/>
              </a:rPr>
              <a:t>&lt;Ctrl&gt;+ &lt;O&gt;</a:t>
            </a:r>
            <a:r>
              <a:rPr lang="en-US" sz="2000" dirty="0">
                <a:latin typeface="Times New Roman"/>
                <a:cs typeface="Times New Roman"/>
              </a:rPr>
              <a:t> to open a presentation.</a:t>
            </a:r>
          </a:p>
        </p:txBody>
      </p:sp>
      <p:sp>
        <p:nvSpPr>
          <p:cNvPr id="3" name="object 3"/>
          <p:cNvSpPr txBox="1">
            <a:spLocks noGrp="1"/>
          </p:cNvSpPr>
          <p:nvPr>
            <p:ph type="title"/>
          </p:nvPr>
        </p:nvSpPr>
        <p:spPr>
          <a:xfrm>
            <a:off x="3875913" y="231775"/>
            <a:ext cx="4584065" cy="566822"/>
          </a:xfrm>
          <a:prstGeom prst="rect">
            <a:avLst/>
          </a:prstGeom>
        </p:spPr>
        <p:txBody>
          <a:bodyPr vert="horz" wrap="square" lIns="0" tIns="12700" rIns="0" bIns="0" rtlCol="0">
            <a:spAutoFit/>
          </a:bodyPr>
          <a:lstStyle/>
          <a:p>
            <a:pPr marL="12700">
              <a:spcBef>
                <a:spcPts val="95"/>
              </a:spcBef>
            </a:pPr>
            <a:r>
              <a:rPr spc="-35" dirty="0">
                <a:latin typeface="Times New Roman" pitchFamily="18" charset="0"/>
                <a:cs typeface="Times New Roman" pitchFamily="18" charset="0"/>
              </a:rPr>
              <a:t>Opening a Presentation</a:t>
            </a:r>
          </a:p>
        </p:txBody>
      </p:sp>
      <p:pic>
        <p:nvPicPr>
          <p:cNvPr id="5" name="object 5"/>
          <p:cNvPicPr/>
          <p:nvPr/>
        </p:nvPicPr>
        <p:blipFill>
          <a:blip r:embed="rId2" cstate="print"/>
          <a:stretch>
            <a:fillRect/>
          </a:stretch>
        </p:blipFill>
        <p:spPr>
          <a:xfrm>
            <a:off x="7405117" y="1712998"/>
            <a:ext cx="4786883" cy="4078201"/>
          </a:xfrm>
          <a:prstGeom prst="rect">
            <a:avLst/>
          </a:prstGeom>
        </p:spPr>
      </p:pic>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1810"/>
              </a:lnSpc>
            </a:pPr>
            <a:r>
              <a:rPr lang="en-US" spc="-10"/>
              <a:t>Department of Medical Instrumentation Techniques Engineering</a:t>
            </a:r>
            <a:endParaRPr spc="-10" dirty="0"/>
          </a:p>
        </p:txBody>
      </p:sp>
      <p:sp>
        <p:nvSpPr>
          <p:cNvPr id="8" name="Slide Number Placeholder 7"/>
          <p:cNvSpPr>
            <a:spLocks noGrp="1"/>
          </p:cNvSpPr>
          <p:nvPr>
            <p:ph type="sldNum" sz="quarter" idx="7"/>
          </p:nvPr>
        </p:nvSpPr>
        <p:spPr/>
        <p:txBody>
          <a:bodyPr/>
          <a:lstStyle/>
          <a:p>
            <a:pPr marL="38100">
              <a:lnSpc>
                <a:spcPts val="2065"/>
              </a:lnSpc>
            </a:pPr>
            <a:fld id="{81D60167-4931-47E6-BA6A-407CBD079E47}" type="slidenum">
              <a:rPr lang="en-US" smtClean="0"/>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28624" y="1223263"/>
            <a:ext cx="6333490" cy="4454425"/>
          </a:xfrm>
          <a:prstGeom prst="rect">
            <a:avLst/>
          </a:prstGeom>
        </p:spPr>
        <p:txBody>
          <a:bodyPr vert="horz" wrap="square" lIns="0" tIns="12065" rIns="0" bIns="0" rtlCol="0">
            <a:spAutoFit/>
          </a:bodyPr>
          <a:lstStyle/>
          <a:p>
            <a:pPr marL="355600" indent="-342900">
              <a:spcBef>
                <a:spcPts val="715"/>
              </a:spcBef>
              <a:buFont typeface="Wingdings" pitchFamily="2" charset="2"/>
              <a:buChar char="q"/>
            </a:pPr>
            <a:r>
              <a:rPr sz="2400" b="1" dirty="0">
                <a:solidFill>
                  <a:schemeClr val="accent6">
                    <a:lumMod val="75000"/>
                  </a:schemeClr>
                </a:solidFill>
                <a:latin typeface="Times New Roman"/>
                <a:cs typeface="Times New Roman"/>
              </a:rPr>
              <a:t>Saving a Presentation</a:t>
            </a:r>
          </a:p>
          <a:p>
            <a:pPr marL="160020" algn="just">
              <a:lnSpc>
                <a:spcPts val="2875"/>
              </a:lnSpc>
            </a:pPr>
            <a:r>
              <a:rPr lang="en-US" sz="2400" spc="-5" dirty="0">
                <a:latin typeface="Times New Roman"/>
                <a:cs typeface="Times New Roman"/>
              </a:rPr>
              <a:t>After creating a presentation, remember to save it for later use. If you make changes, save them too. You can also save a copy with a new name, in a different place, or in a different format.</a:t>
            </a:r>
          </a:p>
          <a:p>
            <a:pPr marL="502920" indent="-342900" algn="just">
              <a:buFont typeface="Wingdings" pitchFamily="2" charset="2"/>
              <a:buChar char="q"/>
            </a:pPr>
            <a:r>
              <a:rPr sz="2400" b="1" dirty="0">
                <a:solidFill>
                  <a:schemeClr val="accent6">
                    <a:lumMod val="75000"/>
                  </a:schemeClr>
                </a:solidFill>
                <a:latin typeface="Times New Roman"/>
                <a:cs typeface="Times New Roman"/>
              </a:rPr>
              <a:t>Save a new presentation</a:t>
            </a:r>
            <a:endParaRPr lang="en-US" sz="2400" b="1" dirty="0">
              <a:solidFill>
                <a:schemeClr val="accent6">
                  <a:lumMod val="75000"/>
                </a:schemeClr>
              </a:solidFill>
              <a:latin typeface="Times New Roman"/>
              <a:cs typeface="Times New Roman"/>
            </a:endParaRPr>
          </a:p>
          <a:p>
            <a:pPr marL="160020" algn="just"/>
            <a:r>
              <a:rPr lang="en-US" sz="2400" dirty="0">
                <a:latin typeface="Times New Roman"/>
                <a:cs typeface="Times New Roman"/>
              </a:rPr>
              <a:t>To save a new presentation in PowerPoint, </a:t>
            </a:r>
          </a:p>
          <a:p>
            <a:pPr marL="617220" indent="-457200" algn="just">
              <a:buFont typeface="+mj-lt"/>
              <a:buAutoNum type="arabicPeriod"/>
            </a:pPr>
            <a:r>
              <a:rPr lang="en-US" sz="2400" dirty="0">
                <a:latin typeface="Times New Roman"/>
                <a:cs typeface="Times New Roman"/>
              </a:rPr>
              <a:t>you can click the </a:t>
            </a:r>
            <a:r>
              <a:rPr lang="en-US" sz="2400" b="1" spc="-5" dirty="0">
                <a:solidFill>
                  <a:srgbClr val="C55A11"/>
                </a:solidFill>
                <a:latin typeface="Times New Roman"/>
                <a:cs typeface="Times New Roman"/>
              </a:rPr>
              <a:t>Save</a:t>
            </a:r>
            <a:r>
              <a:rPr lang="en-US" sz="2400" dirty="0">
                <a:latin typeface="Times New Roman"/>
                <a:cs typeface="Times New Roman"/>
              </a:rPr>
              <a:t> button on the </a:t>
            </a:r>
            <a:r>
              <a:rPr lang="en-US" sz="2400" b="1" spc="-5" dirty="0">
                <a:solidFill>
                  <a:srgbClr val="C55A11"/>
                </a:solidFill>
                <a:latin typeface="Times New Roman"/>
                <a:cs typeface="Times New Roman"/>
              </a:rPr>
              <a:t>Quick Access Toolbar</a:t>
            </a:r>
            <a:r>
              <a:rPr lang="en-US" sz="2400" dirty="0">
                <a:latin typeface="Times New Roman"/>
                <a:cs typeface="Times New Roman"/>
              </a:rPr>
              <a:t> to open the Save As dialog box.</a:t>
            </a:r>
          </a:p>
          <a:p>
            <a:pPr marL="617220" indent="-457200" algn="just">
              <a:buFont typeface="+mj-lt"/>
              <a:buAutoNum type="arabicPeriod"/>
            </a:pPr>
            <a:r>
              <a:rPr sz="2400" spc="-5" dirty="0">
                <a:latin typeface="Times New Roman"/>
                <a:cs typeface="Times New Roman"/>
              </a:rPr>
              <a:t>Other</a:t>
            </a:r>
            <a:r>
              <a:rPr sz="2400" spc="110" dirty="0">
                <a:latin typeface="Times New Roman"/>
                <a:cs typeface="Times New Roman"/>
              </a:rPr>
              <a:t> </a:t>
            </a:r>
            <a:r>
              <a:rPr sz="2400" spc="-30" dirty="0">
                <a:latin typeface="Times New Roman"/>
                <a:cs typeface="Times New Roman"/>
              </a:rPr>
              <a:t>Ways</a:t>
            </a:r>
            <a:r>
              <a:rPr sz="2400" spc="135" dirty="0">
                <a:latin typeface="Times New Roman"/>
                <a:cs typeface="Times New Roman"/>
              </a:rPr>
              <a:t> </a:t>
            </a:r>
            <a:r>
              <a:rPr sz="2400" spc="-5" dirty="0">
                <a:latin typeface="Times New Roman"/>
                <a:cs typeface="Times New Roman"/>
              </a:rPr>
              <a:t>to</a:t>
            </a:r>
            <a:r>
              <a:rPr sz="2400" spc="155" dirty="0">
                <a:latin typeface="Times New Roman"/>
                <a:cs typeface="Times New Roman"/>
              </a:rPr>
              <a:t> </a:t>
            </a:r>
            <a:r>
              <a:rPr sz="2400" spc="-5" dirty="0">
                <a:latin typeface="Times New Roman"/>
                <a:cs typeface="Times New Roman"/>
              </a:rPr>
              <a:t>Save:</a:t>
            </a:r>
            <a:r>
              <a:rPr sz="2400" spc="150" dirty="0">
                <a:latin typeface="Times New Roman"/>
                <a:cs typeface="Times New Roman"/>
              </a:rPr>
              <a:t> </a:t>
            </a:r>
            <a:r>
              <a:rPr sz="2400" spc="-5" dirty="0">
                <a:latin typeface="Times New Roman"/>
                <a:cs typeface="Times New Roman"/>
              </a:rPr>
              <a:t>Press</a:t>
            </a:r>
            <a:r>
              <a:rPr sz="2400" spc="140" dirty="0">
                <a:latin typeface="Times New Roman"/>
                <a:cs typeface="Times New Roman"/>
              </a:rPr>
              <a:t> </a:t>
            </a:r>
            <a:r>
              <a:rPr lang="en-US" sz="2400" b="1" spc="-5" dirty="0">
                <a:solidFill>
                  <a:srgbClr val="C55A11"/>
                </a:solidFill>
                <a:latin typeface="Times New Roman"/>
                <a:cs typeface="Times New Roman"/>
              </a:rPr>
              <a:t>&lt;</a:t>
            </a:r>
            <a:r>
              <a:rPr sz="2400" b="1" spc="-5" dirty="0">
                <a:solidFill>
                  <a:srgbClr val="C55A11"/>
                </a:solidFill>
                <a:latin typeface="Times New Roman"/>
                <a:cs typeface="Times New Roman"/>
              </a:rPr>
              <a:t>Ctrl&gt;</a:t>
            </a:r>
            <a:r>
              <a:rPr sz="2400" spc="-5" dirty="0">
                <a:solidFill>
                  <a:srgbClr val="C55A11"/>
                </a:solidFill>
                <a:latin typeface="Times New Roman"/>
                <a:cs typeface="Times New Roman"/>
              </a:rPr>
              <a:t>+</a:t>
            </a:r>
            <a:r>
              <a:rPr sz="2400" spc="145" dirty="0">
                <a:solidFill>
                  <a:srgbClr val="C55A11"/>
                </a:solidFill>
                <a:latin typeface="Times New Roman"/>
                <a:cs typeface="Times New Roman"/>
              </a:rPr>
              <a:t> </a:t>
            </a:r>
            <a:r>
              <a:rPr sz="2400" b="1" spc="-5" dirty="0">
                <a:solidFill>
                  <a:srgbClr val="C55A11"/>
                </a:solidFill>
                <a:latin typeface="Times New Roman"/>
                <a:cs typeface="Times New Roman"/>
              </a:rPr>
              <a:t>&lt;S</a:t>
            </a:r>
            <a:r>
              <a:rPr lang="en-US" sz="2400" b="1" spc="-5" dirty="0">
                <a:solidFill>
                  <a:srgbClr val="C55A11"/>
                </a:solidFill>
                <a:latin typeface="Times New Roman"/>
                <a:cs typeface="Times New Roman"/>
              </a:rPr>
              <a:t>&gt;.</a:t>
            </a:r>
          </a:p>
          <a:p>
            <a:pPr marL="617220" indent="-457200" algn="just">
              <a:buFont typeface="+mj-lt"/>
              <a:buAutoNum type="arabicPeriod"/>
            </a:pPr>
            <a:r>
              <a:rPr lang="en-US" sz="2400" spc="-5" dirty="0">
                <a:latin typeface="Times New Roman"/>
                <a:cs typeface="Times New Roman"/>
              </a:rPr>
              <a:t>C</a:t>
            </a:r>
            <a:r>
              <a:rPr sz="2400" spc="-5" dirty="0">
                <a:latin typeface="Times New Roman"/>
                <a:cs typeface="Times New Roman"/>
              </a:rPr>
              <a:t>lick</a:t>
            </a:r>
            <a:r>
              <a:rPr sz="2400" spc="155" dirty="0">
                <a:latin typeface="Times New Roman"/>
                <a:cs typeface="Times New Roman"/>
              </a:rPr>
              <a:t> </a:t>
            </a:r>
            <a:r>
              <a:rPr sz="2400" spc="-5" dirty="0">
                <a:latin typeface="Times New Roman"/>
                <a:cs typeface="Times New Roman"/>
              </a:rPr>
              <a:t>the</a:t>
            </a:r>
            <a:r>
              <a:rPr sz="2400" spc="155" dirty="0">
                <a:latin typeface="Times New Roman"/>
                <a:cs typeface="Times New Roman"/>
              </a:rPr>
              <a:t> </a:t>
            </a:r>
            <a:r>
              <a:rPr sz="2400" b="1" spc="-5" dirty="0">
                <a:solidFill>
                  <a:srgbClr val="C55A11"/>
                </a:solidFill>
                <a:latin typeface="Times New Roman"/>
                <a:cs typeface="Times New Roman"/>
              </a:rPr>
              <a:t>File</a:t>
            </a:r>
            <a:r>
              <a:rPr lang="en-US" sz="2400" dirty="0">
                <a:latin typeface="Times New Roman"/>
                <a:cs typeface="Times New Roman"/>
              </a:rPr>
              <a:t> </a:t>
            </a:r>
            <a:r>
              <a:rPr sz="2400" spc="-5" dirty="0">
                <a:latin typeface="Times New Roman"/>
                <a:cs typeface="Times New Roman"/>
              </a:rPr>
              <a:t>tab</a:t>
            </a:r>
            <a:r>
              <a:rPr sz="2400" spc="-20" dirty="0">
                <a:latin typeface="Times New Roman"/>
                <a:cs typeface="Times New Roman"/>
              </a:rPr>
              <a:t> </a:t>
            </a:r>
            <a:r>
              <a:rPr sz="2400" dirty="0">
                <a:latin typeface="Times New Roman"/>
                <a:cs typeface="Times New Roman"/>
              </a:rPr>
              <a:t>and</a:t>
            </a:r>
            <a:r>
              <a:rPr sz="2400" spc="-30" dirty="0">
                <a:latin typeface="Times New Roman"/>
                <a:cs typeface="Times New Roman"/>
              </a:rPr>
              <a:t> </a:t>
            </a:r>
            <a:r>
              <a:rPr sz="2400" dirty="0">
                <a:latin typeface="Times New Roman"/>
                <a:cs typeface="Times New Roman"/>
              </a:rPr>
              <a:t>select</a:t>
            </a:r>
            <a:r>
              <a:rPr sz="2400" spc="-30" dirty="0">
                <a:latin typeface="Times New Roman"/>
                <a:cs typeface="Times New Roman"/>
              </a:rPr>
              <a:t> </a:t>
            </a:r>
            <a:r>
              <a:rPr sz="2400" b="1" dirty="0">
                <a:solidFill>
                  <a:srgbClr val="C55A11"/>
                </a:solidFill>
                <a:latin typeface="Times New Roman"/>
                <a:cs typeface="Times New Roman"/>
              </a:rPr>
              <a:t>Save</a:t>
            </a:r>
            <a:r>
              <a:rPr sz="2400" dirty="0">
                <a:solidFill>
                  <a:srgbClr val="C55A11"/>
                </a:solidFill>
                <a:latin typeface="Times New Roman"/>
                <a:cs typeface="Times New Roman"/>
              </a:rPr>
              <a:t>.</a:t>
            </a:r>
            <a:endParaRPr sz="2400" dirty="0">
              <a:latin typeface="Times New Roman"/>
              <a:cs typeface="Times New Roman"/>
            </a:endParaRPr>
          </a:p>
        </p:txBody>
      </p:sp>
      <p:sp>
        <p:nvSpPr>
          <p:cNvPr id="3" name="object 3"/>
          <p:cNvSpPr txBox="1">
            <a:spLocks noGrp="1"/>
          </p:cNvSpPr>
          <p:nvPr>
            <p:ph type="title"/>
          </p:nvPr>
        </p:nvSpPr>
        <p:spPr>
          <a:xfrm>
            <a:off x="4114800" y="304800"/>
            <a:ext cx="5026532" cy="566181"/>
          </a:xfrm>
          <a:prstGeom prst="rect">
            <a:avLst/>
          </a:prstGeom>
        </p:spPr>
        <p:txBody>
          <a:bodyPr vert="horz" wrap="square" lIns="0" tIns="12065" rIns="0" bIns="0" rtlCol="0">
            <a:spAutoFit/>
          </a:bodyPr>
          <a:lstStyle/>
          <a:p>
            <a:pPr marL="12700" algn="ctr">
              <a:lnSpc>
                <a:spcPct val="100000"/>
              </a:lnSpc>
              <a:spcBef>
                <a:spcPts val="95"/>
              </a:spcBef>
            </a:pPr>
            <a:r>
              <a:rPr spc="-35" dirty="0">
                <a:latin typeface="Times New Roman" pitchFamily="18" charset="0"/>
                <a:cs typeface="Times New Roman" pitchFamily="18" charset="0"/>
              </a:rPr>
              <a:t>Saving a Presentation</a:t>
            </a:r>
          </a:p>
        </p:txBody>
      </p:sp>
      <p:pic>
        <p:nvPicPr>
          <p:cNvPr id="5" name="object 5"/>
          <p:cNvPicPr/>
          <p:nvPr/>
        </p:nvPicPr>
        <p:blipFill>
          <a:blip r:embed="rId2" cstate="print"/>
          <a:stretch>
            <a:fillRect/>
          </a:stretch>
        </p:blipFill>
        <p:spPr>
          <a:xfrm>
            <a:off x="7071359" y="1703832"/>
            <a:ext cx="4863084" cy="3642360"/>
          </a:xfrm>
          <a:prstGeom prst="rect">
            <a:avLst/>
          </a:prstGeom>
        </p:spPr>
      </p:pic>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1810"/>
              </a:lnSpc>
            </a:pPr>
            <a:r>
              <a:rPr lang="en-US" spc="-10"/>
              <a:t>Department of Medical Instrumentation Techniques Engineering</a:t>
            </a:r>
            <a:endParaRPr spc="-10" dirty="0"/>
          </a:p>
        </p:txBody>
      </p:sp>
      <p:sp>
        <p:nvSpPr>
          <p:cNvPr id="8" name="Slide Number Placeholder 7"/>
          <p:cNvSpPr>
            <a:spLocks noGrp="1"/>
          </p:cNvSpPr>
          <p:nvPr>
            <p:ph type="sldNum" sz="quarter" idx="7"/>
          </p:nvPr>
        </p:nvSpPr>
        <p:spPr/>
        <p:txBody>
          <a:bodyPr/>
          <a:lstStyle/>
          <a:p>
            <a:pPr marL="38100">
              <a:lnSpc>
                <a:spcPts val="2065"/>
              </a:lnSpc>
            </a:pPr>
            <a:fld id="{81D60167-4931-47E6-BA6A-407CBD079E47}" type="slidenum">
              <a:rPr lang="en-US" smtClean="0"/>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9979" y="1223263"/>
            <a:ext cx="6567170" cy="4813497"/>
          </a:xfrm>
          <a:prstGeom prst="rect">
            <a:avLst/>
          </a:prstGeom>
        </p:spPr>
        <p:txBody>
          <a:bodyPr vert="horz" wrap="square" lIns="0" tIns="12065" rIns="0" bIns="0" rtlCol="0">
            <a:spAutoFit/>
          </a:bodyPr>
          <a:lstStyle/>
          <a:p>
            <a:pPr marL="12700" marR="255270">
              <a:spcBef>
                <a:spcPts val="715"/>
              </a:spcBef>
            </a:pPr>
            <a:r>
              <a:rPr sz="2400" dirty="0">
                <a:solidFill>
                  <a:schemeClr val="accent6">
                    <a:lumMod val="75000"/>
                  </a:schemeClr>
                </a:solidFill>
                <a:latin typeface="Times New Roman"/>
                <a:cs typeface="Times New Roman"/>
              </a:rPr>
              <a:t>Save a presentation as a different file  type</a:t>
            </a:r>
          </a:p>
          <a:p>
            <a:pPr algn="just">
              <a:lnSpc>
                <a:spcPct val="100000"/>
              </a:lnSpc>
              <a:spcBef>
                <a:spcPts val="25"/>
              </a:spcBef>
            </a:pPr>
            <a:r>
              <a:rPr lang="en-US" sz="2400" dirty="0">
                <a:latin typeface="Times New Roman"/>
                <a:cs typeface="Times New Roman"/>
              </a:rPr>
              <a:t>Just as some people can speak several languages, PowerPoint can handle multiple file formats, making it easier to exchange information with other programs.</a:t>
            </a:r>
            <a:endParaRPr sz="2400" dirty="0">
              <a:latin typeface="Times New Roman"/>
              <a:cs typeface="Times New Roman"/>
            </a:endParaRPr>
          </a:p>
          <a:p>
            <a:pPr marL="469900" marR="311150" indent="-457200" algn="just">
              <a:lnSpc>
                <a:spcPct val="100000"/>
              </a:lnSpc>
              <a:buAutoNum type="arabicPeriod"/>
              <a:tabLst>
                <a:tab pos="469265" algn="l"/>
                <a:tab pos="469900" algn="l"/>
              </a:tabLst>
            </a:pPr>
            <a:r>
              <a:rPr lang="en-US" sz="2400" dirty="0">
                <a:latin typeface="Times New Roman"/>
                <a:cs typeface="Times New Roman"/>
              </a:rPr>
              <a:t>Go to the "</a:t>
            </a:r>
            <a:r>
              <a:rPr lang="en-US" sz="2400" b="1" spc="-5" dirty="0">
                <a:solidFill>
                  <a:srgbClr val="C55A11"/>
                </a:solidFill>
                <a:latin typeface="Times New Roman"/>
                <a:cs typeface="Times New Roman"/>
              </a:rPr>
              <a:t>File</a:t>
            </a:r>
            <a:r>
              <a:rPr lang="en-US" sz="2400" dirty="0">
                <a:latin typeface="Times New Roman"/>
                <a:cs typeface="Times New Roman"/>
              </a:rPr>
              <a:t>" tab.</a:t>
            </a:r>
          </a:p>
          <a:p>
            <a:pPr marL="469900" marR="311150" indent="-457200" algn="just">
              <a:lnSpc>
                <a:spcPct val="100000"/>
              </a:lnSpc>
              <a:buAutoNum type="arabicPeriod"/>
              <a:tabLst>
                <a:tab pos="469265" algn="l"/>
                <a:tab pos="469900" algn="l"/>
              </a:tabLst>
            </a:pPr>
            <a:r>
              <a:rPr lang="en-US" sz="2400" dirty="0">
                <a:latin typeface="Times New Roman"/>
                <a:cs typeface="Times New Roman"/>
              </a:rPr>
              <a:t>Select "</a:t>
            </a:r>
            <a:r>
              <a:rPr lang="en-US" sz="2400" b="1" spc="-5" dirty="0">
                <a:solidFill>
                  <a:srgbClr val="C55A11"/>
                </a:solidFill>
                <a:latin typeface="Times New Roman"/>
                <a:cs typeface="Times New Roman"/>
              </a:rPr>
              <a:t>Save As</a:t>
            </a:r>
            <a:r>
              <a:rPr lang="en-US" sz="2400" dirty="0">
                <a:latin typeface="Times New Roman"/>
                <a:cs typeface="Times New Roman"/>
              </a:rPr>
              <a:t>" to open the Save As dialog box.</a:t>
            </a:r>
          </a:p>
          <a:p>
            <a:pPr marL="469900" marR="311150" indent="-457200" algn="just">
              <a:lnSpc>
                <a:spcPct val="100000"/>
              </a:lnSpc>
              <a:buAutoNum type="arabicPeriod"/>
              <a:tabLst>
                <a:tab pos="469265" algn="l"/>
                <a:tab pos="469900" algn="l"/>
              </a:tabLst>
            </a:pPr>
            <a:r>
              <a:rPr lang="en-US" sz="2400" dirty="0">
                <a:latin typeface="Times New Roman"/>
                <a:cs typeface="Times New Roman"/>
              </a:rPr>
              <a:t>Choose the location to save the file.</a:t>
            </a:r>
          </a:p>
          <a:p>
            <a:pPr marL="469900" marR="311150" indent="-457200" algn="just">
              <a:lnSpc>
                <a:spcPct val="100000"/>
              </a:lnSpc>
              <a:buAutoNum type="arabicPeriod"/>
              <a:tabLst>
                <a:tab pos="469265" algn="l"/>
                <a:tab pos="469900" algn="l"/>
              </a:tabLst>
            </a:pPr>
            <a:r>
              <a:rPr lang="en-US" sz="2400" dirty="0">
                <a:latin typeface="Times New Roman"/>
                <a:cs typeface="Times New Roman"/>
              </a:rPr>
              <a:t>Pick the desired file format from the "</a:t>
            </a:r>
            <a:r>
              <a:rPr lang="en-US" sz="2400" b="1" spc="-5" dirty="0">
                <a:solidFill>
                  <a:srgbClr val="C55A11"/>
                </a:solidFill>
                <a:latin typeface="Times New Roman"/>
                <a:cs typeface="Times New Roman"/>
              </a:rPr>
              <a:t>Save as type</a:t>
            </a:r>
            <a:r>
              <a:rPr lang="en-US" sz="2400" dirty="0">
                <a:latin typeface="Times New Roman"/>
                <a:cs typeface="Times New Roman"/>
              </a:rPr>
              <a:t>" dropdown menu.</a:t>
            </a:r>
          </a:p>
          <a:p>
            <a:pPr marL="469900" marR="311150" indent="-457200" algn="just">
              <a:lnSpc>
                <a:spcPct val="100000"/>
              </a:lnSpc>
              <a:buAutoNum type="arabicPeriod"/>
              <a:tabLst>
                <a:tab pos="469265" algn="l"/>
                <a:tab pos="469900" algn="l"/>
              </a:tabLst>
            </a:pPr>
            <a:r>
              <a:rPr lang="en-US" sz="2400" dirty="0">
                <a:latin typeface="Times New Roman"/>
                <a:cs typeface="Times New Roman"/>
              </a:rPr>
              <a:t>Click "</a:t>
            </a:r>
            <a:r>
              <a:rPr lang="en-US" sz="2400" b="1" spc="-5" dirty="0">
                <a:solidFill>
                  <a:srgbClr val="C55A11"/>
                </a:solidFill>
                <a:latin typeface="Times New Roman"/>
                <a:cs typeface="Times New Roman"/>
              </a:rPr>
              <a:t>Save</a:t>
            </a:r>
            <a:r>
              <a:rPr lang="en-US" sz="2400" dirty="0">
                <a:latin typeface="Times New Roman"/>
                <a:cs typeface="Times New Roman"/>
              </a:rPr>
              <a:t>" to save the presentation in the selected file format.</a:t>
            </a:r>
            <a:endParaRPr sz="2400" dirty="0">
              <a:latin typeface="Times New Roman"/>
              <a:cs typeface="Times New Roman"/>
            </a:endParaRPr>
          </a:p>
        </p:txBody>
      </p:sp>
      <p:sp>
        <p:nvSpPr>
          <p:cNvPr id="3" name="object 3"/>
          <p:cNvSpPr txBox="1">
            <a:spLocks noGrp="1"/>
          </p:cNvSpPr>
          <p:nvPr>
            <p:ph type="title"/>
          </p:nvPr>
        </p:nvSpPr>
        <p:spPr>
          <a:xfrm>
            <a:off x="2592070" y="338454"/>
            <a:ext cx="7141209" cy="504625"/>
          </a:xfrm>
          <a:prstGeom prst="rect">
            <a:avLst/>
          </a:prstGeom>
        </p:spPr>
        <p:txBody>
          <a:bodyPr vert="horz" wrap="square" lIns="0" tIns="12065" rIns="0" bIns="0" rtlCol="0">
            <a:spAutoFit/>
          </a:bodyPr>
          <a:lstStyle/>
          <a:p>
            <a:pPr marL="12700">
              <a:lnSpc>
                <a:spcPct val="100000"/>
              </a:lnSpc>
              <a:spcBef>
                <a:spcPts val="95"/>
              </a:spcBef>
            </a:pPr>
            <a:r>
              <a:rPr sz="3200" spc="-35" dirty="0">
                <a:latin typeface="Times New Roman" pitchFamily="18" charset="0"/>
                <a:cs typeface="Times New Roman" pitchFamily="18" charset="0"/>
              </a:rPr>
              <a:t>Save a presentation as a different file type</a:t>
            </a:r>
          </a:p>
        </p:txBody>
      </p:sp>
      <p:pic>
        <p:nvPicPr>
          <p:cNvPr id="5" name="object 5"/>
          <p:cNvPicPr/>
          <p:nvPr/>
        </p:nvPicPr>
        <p:blipFill>
          <a:blip r:embed="rId2" cstate="print"/>
          <a:stretch>
            <a:fillRect/>
          </a:stretch>
        </p:blipFill>
        <p:spPr>
          <a:xfrm>
            <a:off x="7068311" y="1688592"/>
            <a:ext cx="5123688" cy="3671316"/>
          </a:xfrm>
          <a:prstGeom prst="rect">
            <a:avLst/>
          </a:prstGeom>
        </p:spPr>
      </p:pic>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1810"/>
              </a:lnSpc>
            </a:pPr>
            <a:r>
              <a:rPr lang="en-US" spc="-10"/>
              <a:t>Department of Medical Instrumentation Techniques Engineering</a:t>
            </a:r>
            <a:endParaRPr spc="-10" dirty="0"/>
          </a:p>
        </p:txBody>
      </p:sp>
      <p:sp>
        <p:nvSpPr>
          <p:cNvPr id="8" name="Slide Number Placeholder 7"/>
          <p:cNvSpPr>
            <a:spLocks noGrp="1"/>
          </p:cNvSpPr>
          <p:nvPr>
            <p:ph type="sldNum" sz="quarter" idx="7"/>
          </p:nvPr>
        </p:nvSpPr>
        <p:spPr/>
        <p:txBody>
          <a:bodyPr/>
          <a:lstStyle/>
          <a:p>
            <a:pPr marL="38100">
              <a:lnSpc>
                <a:spcPts val="2065"/>
              </a:lnSpc>
            </a:pPr>
            <a:fld id="{81D60167-4931-47E6-BA6A-407CBD079E47}" type="slidenum">
              <a:rPr lang="en-US" smtClean="0"/>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02107" y="1416158"/>
            <a:ext cx="6350000" cy="3994042"/>
          </a:xfrm>
          <a:prstGeom prst="rect">
            <a:avLst/>
          </a:prstGeom>
        </p:spPr>
        <p:txBody>
          <a:bodyPr vert="horz" wrap="square" lIns="0" tIns="13335" rIns="0" bIns="0" rtlCol="0">
            <a:spAutoFit/>
          </a:bodyPr>
          <a:lstStyle/>
          <a:p>
            <a:pPr marL="12700" algn="just">
              <a:lnSpc>
                <a:spcPct val="100000"/>
              </a:lnSpc>
              <a:spcBef>
                <a:spcPts val="105"/>
              </a:spcBef>
            </a:pPr>
            <a:r>
              <a:rPr sz="2400" dirty="0">
                <a:solidFill>
                  <a:schemeClr val="accent6">
                    <a:lumMod val="75000"/>
                  </a:schemeClr>
                </a:solidFill>
                <a:latin typeface="Times New Roman"/>
                <a:cs typeface="Times New Roman"/>
              </a:rPr>
              <a:t>Closing a Presentation</a:t>
            </a:r>
          </a:p>
          <a:p>
            <a:pPr marL="12700" algn="just">
              <a:lnSpc>
                <a:spcPct val="100000"/>
              </a:lnSpc>
              <a:spcBef>
                <a:spcPts val="1689"/>
              </a:spcBef>
            </a:pPr>
            <a:r>
              <a:rPr lang="en-US" sz="2000" dirty="0"/>
              <a:t>When you've finished working on a presentation, you should close it.</a:t>
            </a:r>
            <a:endParaRPr sz="2050" dirty="0">
              <a:latin typeface="Times New Roman"/>
              <a:cs typeface="Times New Roman"/>
            </a:endParaRPr>
          </a:p>
          <a:p>
            <a:pPr marL="12700">
              <a:lnSpc>
                <a:spcPct val="100000"/>
              </a:lnSpc>
              <a:tabLst>
                <a:tab pos="469900" algn="l"/>
                <a:tab pos="1152525" algn="l"/>
                <a:tab pos="1594485" algn="l"/>
                <a:tab pos="2132330" algn="l"/>
                <a:tab pos="2574290" algn="l"/>
                <a:tab pos="3072765" algn="l"/>
                <a:tab pos="3781425" algn="l"/>
                <a:tab pos="4569460" algn="l"/>
                <a:tab pos="5097145" algn="l"/>
              </a:tabLst>
            </a:pPr>
            <a:r>
              <a:rPr sz="2000" dirty="0">
                <a:latin typeface="Times New Roman"/>
                <a:cs typeface="Times New Roman"/>
              </a:rPr>
              <a:t>1.	</a:t>
            </a:r>
            <a:r>
              <a:rPr sz="2000" spc="-5" dirty="0">
                <a:latin typeface="Times New Roman"/>
                <a:cs typeface="Times New Roman"/>
              </a:rPr>
              <a:t>Click	the	</a:t>
            </a:r>
            <a:r>
              <a:rPr sz="2000" b="1" spc="-5" dirty="0">
                <a:solidFill>
                  <a:srgbClr val="C55A11"/>
                </a:solidFill>
                <a:latin typeface="Times New Roman"/>
                <a:cs typeface="Times New Roman"/>
              </a:rPr>
              <a:t>File	</a:t>
            </a:r>
            <a:r>
              <a:rPr sz="2000" spc="-5" dirty="0">
                <a:latin typeface="Times New Roman"/>
                <a:cs typeface="Times New Roman"/>
              </a:rPr>
              <a:t>tab	</a:t>
            </a:r>
            <a:r>
              <a:rPr sz="2000" dirty="0">
                <a:latin typeface="Times New Roman"/>
                <a:cs typeface="Times New Roman"/>
              </a:rPr>
              <a:t>and	</a:t>
            </a:r>
            <a:r>
              <a:rPr sz="2000" spc="-5" dirty="0">
                <a:latin typeface="Times New Roman"/>
                <a:cs typeface="Times New Roman"/>
              </a:rPr>
              <a:t>select	</a:t>
            </a:r>
            <a:r>
              <a:rPr sz="2000" b="1" spc="-5" dirty="0">
                <a:solidFill>
                  <a:srgbClr val="C55A11"/>
                </a:solidFill>
                <a:latin typeface="Times New Roman"/>
                <a:cs typeface="Times New Roman"/>
              </a:rPr>
              <a:t>Close</a:t>
            </a:r>
            <a:r>
              <a:rPr sz="2000" spc="-5" dirty="0">
                <a:latin typeface="Times New Roman"/>
                <a:cs typeface="Times New Roman"/>
              </a:rPr>
              <a:t>.	</a:t>
            </a:r>
            <a:r>
              <a:rPr sz="2000" dirty="0">
                <a:latin typeface="Times New Roman"/>
                <a:cs typeface="Times New Roman"/>
              </a:rPr>
              <a:t>The	</a:t>
            </a:r>
            <a:r>
              <a:rPr sz="2000" spc="-5" dirty="0">
                <a:latin typeface="Times New Roman"/>
                <a:cs typeface="Times New Roman"/>
              </a:rPr>
              <a:t>presentation</a:t>
            </a:r>
            <a:endParaRPr sz="2000" dirty="0">
              <a:latin typeface="Times New Roman"/>
              <a:cs typeface="Times New Roman"/>
            </a:endParaRPr>
          </a:p>
          <a:p>
            <a:pPr>
              <a:lnSpc>
                <a:spcPct val="100000"/>
              </a:lnSpc>
              <a:spcBef>
                <a:spcPts val="45"/>
              </a:spcBef>
            </a:pPr>
            <a:endParaRPr sz="2050" dirty="0">
              <a:latin typeface="Times New Roman"/>
              <a:cs typeface="Times New Roman"/>
            </a:endParaRPr>
          </a:p>
          <a:p>
            <a:pPr marL="469900">
              <a:lnSpc>
                <a:spcPct val="100000"/>
              </a:lnSpc>
            </a:pPr>
            <a:r>
              <a:rPr sz="2000" dirty="0">
                <a:latin typeface="Times New Roman"/>
                <a:cs typeface="Times New Roman"/>
              </a:rPr>
              <a:t>closes.</a:t>
            </a:r>
            <a:r>
              <a:rPr sz="2000" spc="-105" dirty="0">
                <a:latin typeface="Times New Roman"/>
                <a:cs typeface="Times New Roman"/>
              </a:rPr>
              <a:t> </a:t>
            </a:r>
            <a:r>
              <a:rPr sz="2000" spc="-65" dirty="0">
                <a:latin typeface="Times New Roman"/>
                <a:cs typeface="Times New Roman"/>
              </a:rPr>
              <a:t>You</a:t>
            </a:r>
            <a:r>
              <a:rPr sz="2000" dirty="0">
                <a:latin typeface="Times New Roman"/>
                <a:cs typeface="Times New Roman"/>
              </a:rPr>
              <a:t> </a:t>
            </a:r>
            <a:r>
              <a:rPr sz="2000" spc="-5" dirty="0">
                <a:latin typeface="Times New Roman"/>
                <a:cs typeface="Times New Roman"/>
              </a:rPr>
              <a:t>can </a:t>
            </a:r>
            <a:r>
              <a:rPr sz="2000" dirty="0">
                <a:latin typeface="Times New Roman"/>
                <a:cs typeface="Times New Roman"/>
              </a:rPr>
              <a:t>access</a:t>
            </a:r>
            <a:r>
              <a:rPr sz="2000" spc="-10" dirty="0">
                <a:latin typeface="Times New Roman"/>
                <a:cs typeface="Times New Roman"/>
              </a:rPr>
              <a:t> </a:t>
            </a:r>
            <a:r>
              <a:rPr sz="2000" dirty="0">
                <a:latin typeface="Times New Roman"/>
                <a:cs typeface="Times New Roman"/>
              </a:rPr>
              <a:t>the</a:t>
            </a:r>
            <a:r>
              <a:rPr sz="2000" spc="-25" dirty="0">
                <a:latin typeface="Times New Roman"/>
                <a:cs typeface="Times New Roman"/>
              </a:rPr>
              <a:t> </a:t>
            </a:r>
            <a:r>
              <a:rPr sz="2000" spc="-5" dirty="0">
                <a:latin typeface="Times New Roman"/>
                <a:cs typeface="Times New Roman"/>
              </a:rPr>
              <a:t>file</a:t>
            </a:r>
            <a:r>
              <a:rPr sz="2000" spc="-10" dirty="0">
                <a:latin typeface="Times New Roman"/>
                <a:cs typeface="Times New Roman"/>
              </a:rPr>
              <a:t> </a:t>
            </a:r>
            <a:r>
              <a:rPr sz="2000" dirty="0">
                <a:latin typeface="Times New Roman"/>
                <a:cs typeface="Times New Roman"/>
              </a:rPr>
              <a:t>again</a:t>
            </a:r>
            <a:r>
              <a:rPr sz="2000" spc="-20" dirty="0">
                <a:latin typeface="Times New Roman"/>
                <a:cs typeface="Times New Roman"/>
              </a:rPr>
              <a:t> </a:t>
            </a:r>
            <a:r>
              <a:rPr sz="2000" dirty="0">
                <a:latin typeface="Times New Roman"/>
                <a:cs typeface="Times New Roman"/>
              </a:rPr>
              <a:t>by</a:t>
            </a:r>
            <a:r>
              <a:rPr sz="2000" spc="-20" dirty="0">
                <a:latin typeface="Times New Roman"/>
                <a:cs typeface="Times New Roman"/>
              </a:rPr>
              <a:t> </a:t>
            </a:r>
            <a:r>
              <a:rPr sz="2000" dirty="0">
                <a:latin typeface="Times New Roman"/>
                <a:cs typeface="Times New Roman"/>
              </a:rPr>
              <a:t>opening</a:t>
            </a:r>
            <a:r>
              <a:rPr sz="2000" spc="-35" dirty="0">
                <a:latin typeface="Times New Roman"/>
                <a:cs typeface="Times New Roman"/>
              </a:rPr>
              <a:t> </a:t>
            </a:r>
            <a:r>
              <a:rPr sz="2000" spc="-5" dirty="0">
                <a:latin typeface="Times New Roman"/>
                <a:cs typeface="Times New Roman"/>
              </a:rPr>
              <a:t>it </a:t>
            </a:r>
            <a:r>
              <a:rPr sz="2000" spc="-20" dirty="0">
                <a:latin typeface="Times New Roman"/>
                <a:cs typeface="Times New Roman"/>
              </a:rPr>
              <a:t>later.</a:t>
            </a:r>
            <a:endParaRPr sz="2000" dirty="0">
              <a:latin typeface="Times New Roman"/>
              <a:cs typeface="Times New Roman"/>
            </a:endParaRPr>
          </a:p>
          <a:p>
            <a:pPr marL="12700" marR="5080" algn="just">
              <a:lnSpc>
                <a:spcPct val="200100"/>
              </a:lnSpc>
            </a:pPr>
            <a:r>
              <a:rPr sz="2000" b="1" spc="-5" dirty="0">
                <a:solidFill>
                  <a:srgbClr val="C55A11"/>
                </a:solidFill>
                <a:latin typeface="Times New Roman"/>
                <a:cs typeface="Times New Roman"/>
              </a:rPr>
              <a:t>Other </a:t>
            </a:r>
            <a:r>
              <a:rPr sz="2000" b="1" spc="-30" dirty="0">
                <a:solidFill>
                  <a:srgbClr val="C55A11"/>
                </a:solidFill>
                <a:latin typeface="Times New Roman"/>
                <a:cs typeface="Times New Roman"/>
              </a:rPr>
              <a:t>Ways </a:t>
            </a:r>
            <a:r>
              <a:rPr sz="2000" b="1" spc="-5" dirty="0">
                <a:solidFill>
                  <a:srgbClr val="C55A11"/>
                </a:solidFill>
                <a:latin typeface="Times New Roman"/>
                <a:cs typeface="Times New Roman"/>
              </a:rPr>
              <a:t>to </a:t>
            </a:r>
            <a:r>
              <a:rPr sz="2000" b="1" dirty="0">
                <a:solidFill>
                  <a:srgbClr val="C55A11"/>
                </a:solidFill>
                <a:latin typeface="Times New Roman"/>
                <a:cs typeface="Times New Roman"/>
              </a:rPr>
              <a:t>Close a </a:t>
            </a:r>
            <a:r>
              <a:rPr sz="2000" b="1" spc="-10" dirty="0">
                <a:solidFill>
                  <a:srgbClr val="C55A11"/>
                </a:solidFill>
                <a:latin typeface="Times New Roman"/>
                <a:cs typeface="Times New Roman"/>
              </a:rPr>
              <a:t>Presentation</a:t>
            </a:r>
            <a:r>
              <a:rPr sz="2000" b="1" spc="-10" dirty="0">
                <a:latin typeface="Times New Roman"/>
                <a:cs typeface="Times New Roman"/>
              </a:rPr>
              <a:t>: </a:t>
            </a:r>
            <a:r>
              <a:rPr sz="2000" spc="-5" dirty="0">
                <a:latin typeface="Times New Roman"/>
                <a:cs typeface="Times New Roman"/>
              </a:rPr>
              <a:t>Press </a:t>
            </a:r>
            <a:r>
              <a:rPr lang="en-US" sz="2000" b="1" dirty="0">
                <a:solidFill>
                  <a:srgbClr val="C55A11"/>
                </a:solidFill>
                <a:latin typeface="Times New Roman"/>
                <a:cs typeface="Times New Roman"/>
              </a:rPr>
              <a:t>&lt;</a:t>
            </a:r>
            <a:r>
              <a:rPr sz="2000" b="1" dirty="0">
                <a:solidFill>
                  <a:srgbClr val="C55A11"/>
                </a:solidFill>
                <a:latin typeface="Times New Roman"/>
                <a:cs typeface="Times New Roman"/>
              </a:rPr>
              <a:t>Ctrl&gt;</a:t>
            </a:r>
            <a:r>
              <a:rPr sz="2000" dirty="0">
                <a:solidFill>
                  <a:srgbClr val="C55A11"/>
                </a:solidFill>
                <a:latin typeface="Times New Roman"/>
                <a:cs typeface="Times New Roman"/>
              </a:rPr>
              <a:t>+ </a:t>
            </a:r>
            <a:r>
              <a:rPr sz="2000" b="1" spc="-5" dirty="0">
                <a:solidFill>
                  <a:srgbClr val="C55A11"/>
                </a:solidFill>
                <a:latin typeface="Times New Roman"/>
                <a:cs typeface="Times New Roman"/>
              </a:rPr>
              <a:t>&lt;W&gt;</a:t>
            </a:r>
            <a:r>
              <a:rPr sz="2000" spc="-5" dirty="0">
                <a:solidFill>
                  <a:srgbClr val="C55A11"/>
                </a:solidFill>
                <a:latin typeface="Times New Roman"/>
                <a:cs typeface="Times New Roman"/>
              </a:rPr>
              <a:t>. </a:t>
            </a:r>
            <a:r>
              <a:rPr sz="2000" dirty="0">
                <a:solidFill>
                  <a:srgbClr val="C55A11"/>
                </a:solidFill>
                <a:latin typeface="Times New Roman"/>
                <a:cs typeface="Times New Roman"/>
              </a:rPr>
              <a:t> </a:t>
            </a:r>
            <a:r>
              <a:rPr sz="2000" spc="-25" dirty="0">
                <a:latin typeface="Times New Roman"/>
                <a:cs typeface="Times New Roman"/>
              </a:rPr>
              <a:t>Or, </a:t>
            </a:r>
            <a:r>
              <a:rPr sz="2000" spc="-5" dirty="0">
                <a:latin typeface="Times New Roman"/>
                <a:cs typeface="Times New Roman"/>
              </a:rPr>
              <a:t>click the </a:t>
            </a:r>
            <a:r>
              <a:rPr sz="2000" b="1" dirty="0">
                <a:solidFill>
                  <a:srgbClr val="C55A11"/>
                </a:solidFill>
                <a:latin typeface="Times New Roman"/>
                <a:cs typeface="Times New Roman"/>
              </a:rPr>
              <a:t>Close </a:t>
            </a:r>
            <a:r>
              <a:rPr sz="2000" spc="-5" dirty="0">
                <a:latin typeface="Times New Roman"/>
                <a:cs typeface="Times New Roman"/>
              </a:rPr>
              <a:t>button </a:t>
            </a:r>
            <a:r>
              <a:rPr sz="2000" spc="-10" dirty="0">
                <a:latin typeface="Times New Roman"/>
                <a:cs typeface="Times New Roman"/>
              </a:rPr>
              <a:t>in </a:t>
            </a:r>
            <a:r>
              <a:rPr sz="2000" dirty="0">
                <a:latin typeface="Times New Roman"/>
                <a:cs typeface="Times New Roman"/>
              </a:rPr>
              <a:t>the </a:t>
            </a:r>
            <a:r>
              <a:rPr sz="2000" spc="-5" dirty="0">
                <a:latin typeface="Times New Roman"/>
                <a:cs typeface="Times New Roman"/>
              </a:rPr>
              <a:t>upper right corner </a:t>
            </a:r>
            <a:r>
              <a:rPr sz="2000" dirty="0">
                <a:latin typeface="Times New Roman"/>
                <a:cs typeface="Times New Roman"/>
              </a:rPr>
              <a:t>of the </a:t>
            </a:r>
            <a:r>
              <a:rPr sz="2000" spc="5" dirty="0">
                <a:latin typeface="Times New Roman"/>
                <a:cs typeface="Times New Roman"/>
              </a:rPr>
              <a:t> </a:t>
            </a:r>
            <a:r>
              <a:rPr sz="2000" dirty="0">
                <a:latin typeface="Times New Roman"/>
                <a:cs typeface="Times New Roman"/>
              </a:rPr>
              <a:t>PowerPoint</a:t>
            </a:r>
            <a:r>
              <a:rPr sz="2000" spc="-35" dirty="0">
                <a:latin typeface="Times New Roman"/>
                <a:cs typeface="Times New Roman"/>
              </a:rPr>
              <a:t> </a:t>
            </a:r>
            <a:r>
              <a:rPr sz="2000" spc="-15" dirty="0">
                <a:latin typeface="Times New Roman"/>
                <a:cs typeface="Times New Roman"/>
              </a:rPr>
              <a:t>window.</a:t>
            </a:r>
            <a:endParaRPr sz="2000" dirty="0">
              <a:latin typeface="Times New Roman"/>
              <a:cs typeface="Times New Roman"/>
            </a:endParaRPr>
          </a:p>
        </p:txBody>
      </p:sp>
      <p:pic>
        <p:nvPicPr>
          <p:cNvPr id="3" name="object 3"/>
          <p:cNvPicPr/>
          <p:nvPr/>
        </p:nvPicPr>
        <p:blipFill>
          <a:blip r:embed="rId2" cstate="print"/>
          <a:stretch>
            <a:fillRect/>
          </a:stretch>
        </p:blipFill>
        <p:spPr>
          <a:xfrm>
            <a:off x="7263419" y="1738883"/>
            <a:ext cx="4649640" cy="3625596"/>
          </a:xfrm>
          <a:prstGeom prst="rect">
            <a:avLst/>
          </a:prstGeom>
        </p:spPr>
      </p:pic>
      <p:sp>
        <p:nvSpPr>
          <p:cNvPr id="4" name="object 4"/>
          <p:cNvSpPr txBox="1">
            <a:spLocks noGrp="1"/>
          </p:cNvSpPr>
          <p:nvPr>
            <p:ph type="title"/>
          </p:nvPr>
        </p:nvSpPr>
        <p:spPr>
          <a:xfrm>
            <a:off x="3962400" y="304800"/>
            <a:ext cx="3879215" cy="504625"/>
          </a:xfrm>
          <a:prstGeom prst="rect">
            <a:avLst/>
          </a:prstGeom>
        </p:spPr>
        <p:txBody>
          <a:bodyPr vert="horz" wrap="square" lIns="0" tIns="12065" rIns="0" bIns="0" rtlCol="0">
            <a:spAutoFit/>
          </a:bodyPr>
          <a:lstStyle/>
          <a:p>
            <a:pPr marL="12700">
              <a:lnSpc>
                <a:spcPct val="100000"/>
              </a:lnSpc>
              <a:spcBef>
                <a:spcPts val="95"/>
              </a:spcBef>
            </a:pPr>
            <a:r>
              <a:rPr sz="3200" spc="-35" dirty="0">
                <a:latin typeface="Times New Roman" pitchFamily="18" charset="0"/>
                <a:cs typeface="Times New Roman" pitchFamily="18" charset="0"/>
              </a:rPr>
              <a:t>Closing</a:t>
            </a:r>
            <a:r>
              <a:rPr sz="2800" spc="5" dirty="0">
                <a:latin typeface="Arial"/>
                <a:cs typeface="Arial"/>
              </a:rPr>
              <a:t> </a:t>
            </a:r>
            <a:r>
              <a:rPr sz="3200" spc="-35" dirty="0">
                <a:latin typeface="Times New Roman" pitchFamily="18" charset="0"/>
                <a:cs typeface="Times New Roman" pitchFamily="18" charset="0"/>
              </a:rPr>
              <a:t>a Presentation</a:t>
            </a: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1810"/>
              </a:lnSpc>
            </a:pPr>
            <a:r>
              <a:rPr lang="en-US" spc="-10"/>
              <a:t>Department of Medical Instrumentation Techniques Engineering</a:t>
            </a:r>
            <a:endParaRPr spc="-10" dirty="0"/>
          </a:p>
        </p:txBody>
      </p:sp>
      <p:sp>
        <p:nvSpPr>
          <p:cNvPr id="8" name="Slide Number Placeholder 7"/>
          <p:cNvSpPr>
            <a:spLocks noGrp="1"/>
          </p:cNvSpPr>
          <p:nvPr>
            <p:ph type="sldNum" sz="quarter" idx="7"/>
          </p:nvPr>
        </p:nvSpPr>
        <p:spPr/>
        <p:txBody>
          <a:bodyPr/>
          <a:lstStyle/>
          <a:p>
            <a:pPr marL="38100">
              <a:lnSpc>
                <a:spcPts val="2065"/>
              </a:lnSpc>
            </a:pPr>
            <a:fld id="{81D60167-4931-47E6-BA6A-407CBD079E47}" type="slidenum">
              <a:rPr lang="en-US" smtClean="0"/>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2761488" y="1243583"/>
            <a:ext cx="7269479" cy="4765548"/>
          </a:xfrm>
          <a:prstGeom prst="rect">
            <a:avLst/>
          </a:prstGeom>
        </p:spPr>
      </p:pic>
      <p:sp>
        <p:nvSpPr>
          <p:cNvPr id="5" name="object 5"/>
          <p:cNvSpPr txBox="1">
            <a:spLocks noGrp="1"/>
          </p:cNvSpPr>
          <p:nvPr>
            <p:ph type="title"/>
          </p:nvPr>
        </p:nvSpPr>
        <p:spPr>
          <a:xfrm>
            <a:off x="2895600" y="304800"/>
            <a:ext cx="5550725" cy="443070"/>
          </a:xfrm>
          <a:prstGeom prst="rect">
            <a:avLst/>
          </a:prstGeom>
        </p:spPr>
        <p:txBody>
          <a:bodyPr vert="horz" wrap="square" lIns="0" tIns="12065" rIns="0" bIns="0" rtlCol="0">
            <a:spAutoFit/>
          </a:bodyPr>
          <a:lstStyle/>
          <a:p>
            <a:pPr marL="12700" algn="ctr">
              <a:lnSpc>
                <a:spcPct val="100000"/>
              </a:lnSpc>
              <a:spcBef>
                <a:spcPts val="95"/>
              </a:spcBef>
            </a:pPr>
            <a:r>
              <a:rPr sz="2800" spc="-35" dirty="0">
                <a:latin typeface="Times New Roman" pitchFamily="18" charset="0"/>
                <a:cs typeface="Times New Roman" pitchFamily="18" charset="0"/>
              </a:rPr>
              <a:t>PowerPoint Keyboard Shortcuts</a:t>
            </a: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1810"/>
              </a:lnSpc>
            </a:pPr>
            <a:r>
              <a:rPr lang="en-US" spc="-10"/>
              <a:t>Department of Medical Instrumentation Techniques Engineering</a:t>
            </a:r>
            <a:endParaRPr spc="-10" dirty="0"/>
          </a:p>
        </p:txBody>
      </p:sp>
      <p:sp>
        <p:nvSpPr>
          <p:cNvPr id="8" name="Slide Number Placeholder 7"/>
          <p:cNvSpPr>
            <a:spLocks noGrp="1"/>
          </p:cNvSpPr>
          <p:nvPr>
            <p:ph type="sldNum" sz="quarter" idx="7"/>
          </p:nvPr>
        </p:nvSpPr>
        <p:spPr/>
        <p:txBody>
          <a:bodyPr/>
          <a:lstStyle/>
          <a:p>
            <a:pPr marL="38100">
              <a:lnSpc>
                <a:spcPts val="2065"/>
              </a:lnSpc>
            </a:pPr>
            <a:fld id="{81D60167-4931-47E6-BA6A-407CBD079E47}" type="slidenum">
              <a:rPr lang="en-US" smtClean="0"/>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581400" y="273811"/>
            <a:ext cx="6013086" cy="504625"/>
          </a:xfrm>
          <a:prstGeom prst="rect">
            <a:avLst/>
          </a:prstGeom>
        </p:spPr>
        <p:txBody>
          <a:bodyPr vert="horz" wrap="square" lIns="0" tIns="12065" rIns="0" bIns="0" rtlCol="0">
            <a:spAutoFit/>
          </a:bodyPr>
          <a:lstStyle/>
          <a:p>
            <a:pPr marL="12700" algn="ctr">
              <a:lnSpc>
                <a:spcPct val="100000"/>
              </a:lnSpc>
              <a:spcBef>
                <a:spcPts val="95"/>
              </a:spcBef>
            </a:pPr>
            <a:r>
              <a:rPr sz="3200" spc="-35" dirty="0">
                <a:latin typeface="Times New Roman" pitchFamily="18" charset="0"/>
                <a:cs typeface="Times New Roman" pitchFamily="18" charset="0"/>
              </a:rPr>
              <a:t>Inserting</a:t>
            </a:r>
            <a:r>
              <a:rPr lang="en-US" sz="3200" spc="-35" dirty="0">
                <a:latin typeface="Times New Roman" pitchFamily="18" charset="0"/>
                <a:cs typeface="Times New Roman" pitchFamily="18" charset="0"/>
              </a:rPr>
              <a:t> and Deleting</a:t>
            </a:r>
            <a:r>
              <a:rPr sz="3200" spc="-35" dirty="0">
                <a:latin typeface="Times New Roman" pitchFamily="18" charset="0"/>
                <a:cs typeface="Times New Roman" pitchFamily="18" charset="0"/>
              </a:rPr>
              <a:t> Slides</a:t>
            </a:r>
          </a:p>
        </p:txBody>
      </p:sp>
      <p:sp>
        <p:nvSpPr>
          <p:cNvPr id="3" name="object 3"/>
          <p:cNvSpPr txBox="1"/>
          <p:nvPr/>
        </p:nvSpPr>
        <p:spPr>
          <a:xfrm>
            <a:off x="502107" y="1425701"/>
            <a:ext cx="6350000" cy="3876061"/>
          </a:xfrm>
          <a:prstGeom prst="rect">
            <a:avLst/>
          </a:prstGeom>
        </p:spPr>
        <p:txBody>
          <a:bodyPr vert="horz" wrap="square" lIns="0" tIns="13335" rIns="0" bIns="0" rtlCol="0">
            <a:spAutoFit/>
          </a:bodyPr>
          <a:lstStyle/>
          <a:p>
            <a:pPr marL="355600" indent="-343535">
              <a:lnSpc>
                <a:spcPct val="100000"/>
              </a:lnSpc>
              <a:spcBef>
                <a:spcPts val="105"/>
              </a:spcBef>
              <a:buFont typeface="Wingdings"/>
              <a:buChar char=""/>
              <a:tabLst>
                <a:tab pos="356235" algn="l"/>
              </a:tabLst>
            </a:pPr>
            <a:r>
              <a:rPr sz="2400" b="1" dirty="0">
                <a:solidFill>
                  <a:srgbClr val="C55A11"/>
                </a:solidFill>
                <a:latin typeface="Times New Roman"/>
                <a:cs typeface="Times New Roman"/>
              </a:rPr>
              <a:t>Insert</a:t>
            </a:r>
            <a:r>
              <a:rPr sz="2400" b="1" spc="-35" dirty="0">
                <a:solidFill>
                  <a:srgbClr val="C55A11"/>
                </a:solidFill>
                <a:latin typeface="Times New Roman"/>
                <a:cs typeface="Times New Roman"/>
              </a:rPr>
              <a:t> </a:t>
            </a:r>
            <a:r>
              <a:rPr sz="2400" b="1" dirty="0">
                <a:solidFill>
                  <a:srgbClr val="C55A11"/>
                </a:solidFill>
                <a:latin typeface="Times New Roman"/>
                <a:cs typeface="Times New Roman"/>
              </a:rPr>
              <a:t>a</a:t>
            </a:r>
            <a:r>
              <a:rPr sz="2400" b="1" spc="-20" dirty="0">
                <a:solidFill>
                  <a:srgbClr val="C55A11"/>
                </a:solidFill>
                <a:latin typeface="Times New Roman"/>
                <a:cs typeface="Times New Roman"/>
              </a:rPr>
              <a:t> </a:t>
            </a:r>
            <a:r>
              <a:rPr sz="2400" b="1" dirty="0">
                <a:solidFill>
                  <a:srgbClr val="C55A11"/>
                </a:solidFill>
                <a:latin typeface="Times New Roman"/>
                <a:cs typeface="Times New Roman"/>
              </a:rPr>
              <a:t>new</a:t>
            </a:r>
            <a:r>
              <a:rPr sz="2400" b="1" spc="-20" dirty="0">
                <a:solidFill>
                  <a:srgbClr val="C55A11"/>
                </a:solidFill>
                <a:latin typeface="Times New Roman"/>
                <a:cs typeface="Times New Roman"/>
              </a:rPr>
              <a:t> </a:t>
            </a:r>
            <a:r>
              <a:rPr sz="2400" b="1" spc="-5" dirty="0">
                <a:solidFill>
                  <a:srgbClr val="C55A11"/>
                </a:solidFill>
                <a:latin typeface="Times New Roman"/>
                <a:cs typeface="Times New Roman"/>
              </a:rPr>
              <a:t>slide</a:t>
            </a:r>
            <a:endParaRPr sz="2400" dirty="0">
              <a:latin typeface="Times New Roman"/>
              <a:cs typeface="Times New Roman"/>
            </a:endParaRPr>
          </a:p>
          <a:p>
            <a:pPr marL="355600" indent="-343535">
              <a:lnSpc>
                <a:spcPct val="100000"/>
              </a:lnSpc>
              <a:spcBef>
                <a:spcPts val="1500"/>
              </a:spcBef>
              <a:buFont typeface="Arial MT"/>
              <a:buChar char="•"/>
              <a:tabLst>
                <a:tab pos="355600" algn="l"/>
                <a:tab pos="356235" algn="l"/>
              </a:tabLst>
            </a:pPr>
            <a:r>
              <a:rPr sz="2400" dirty="0">
                <a:latin typeface="Times New Roman"/>
                <a:cs typeface="Times New Roman"/>
              </a:rPr>
              <a:t>Inserting</a:t>
            </a:r>
            <a:r>
              <a:rPr sz="2400" spc="-55" dirty="0">
                <a:latin typeface="Times New Roman"/>
                <a:cs typeface="Times New Roman"/>
              </a:rPr>
              <a:t> </a:t>
            </a:r>
            <a:r>
              <a:rPr sz="2400" dirty="0">
                <a:latin typeface="Times New Roman"/>
                <a:cs typeface="Times New Roman"/>
              </a:rPr>
              <a:t>a</a:t>
            </a:r>
            <a:r>
              <a:rPr sz="2400" spc="-5" dirty="0">
                <a:latin typeface="Times New Roman"/>
                <a:cs typeface="Times New Roman"/>
              </a:rPr>
              <a:t> </a:t>
            </a:r>
            <a:r>
              <a:rPr sz="2400" dirty="0">
                <a:latin typeface="Times New Roman"/>
                <a:cs typeface="Times New Roman"/>
              </a:rPr>
              <a:t>new</a:t>
            </a:r>
            <a:r>
              <a:rPr sz="2400" spc="-10" dirty="0">
                <a:latin typeface="Times New Roman"/>
                <a:cs typeface="Times New Roman"/>
              </a:rPr>
              <a:t> </a:t>
            </a:r>
            <a:r>
              <a:rPr sz="2400" spc="-5" dirty="0">
                <a:latin typeface="Times New Roman"/>
                <a:cs typeface="Times New Roman"/>
              </a:rPr>
              <a:t>slide</a:t>
            </a:r>
            <a:r>
              <a:rPr sz="2400" spc="-20" dirty="0">
                <a:latin typeface="Times New Roman"/>
                <a:cs typeface="Times New Roman"/>
              </a:rPr>
              <a:t> </a:t>
            </a:r>
            <a:r>
              <a:rPr sz="2400" spc="-5" dirty="0">
                <a:latin typeface="Times New Roman"/>
                <a:cs typeface="Times New Roman"/>
              </a:rPr>
              <a:t>is</a:t>
            </a:r>
            <a:r>
              <a:rPr sz="2400" spc="-20" dirty="0">
                <a:latin typeface="Times New Roman"/>
                <a:cs typeface="Times New Roman"/>
              </a:rPr>
              <a:t> </a:t>
            </a:r>
            <a:r>
              <a:rPr sz="2400" dirty="0">
                <a:latin typeface="Times New Roman"/>
                <a:cs typeface="Times New Roman"/>
              </a:rPr>
              <a:t>easy</a:t>
            </a:r>
          </a:p>
          <a:p>
            <a:pPr marL="355600" marR="5080" indent="-343535">
              <a:lnSpc>
                <a:spcPct val="150000"/>
              </a:lnSpc>
              <a:buFont typeface="Wingdings"/>
              <a:buChar char=""/>
              <a:tabLst>
                <a:tab pos="355600" algn="l"/>
                <a:tab pos="356235" algn="l"/>
              </a:tabLst>
            </a:pPr>
            <a:r>
              <a:rPr sz="2400" spc="-5" dirty="0">
                <a:latin typeface="Times New Roman"/>
                <a:cs typeface="Times New Roman"/>
              </a:rPr>
              <a:t>Click</a:t>
            </a:r>
            <a:r>
              <a:rPr sz="2400" spc="445" dirty="0">
                <a:latin typeface="Times New Roman"/>
                <a:cs typeface="Times New Roman"/>
              </a:rPr>
              <a:t> </a:t>
            </a:r>
            <a:r>
              <a:rPr sz="2400" spc="-5" dirty="0">
                <a:latin typeface="Times New Roman"/>
                <a:cs typeface="Times New Roman"/>
              </a:rPr>
              <a:t>the</a:t>
            </a:r>
            <a:r>
              <a:rPr sz="2400" spc="434" dirty="0">
                <a:latin typeface="Times New Roman"/>
                <a:cs typeface="Times New Roman"/>
              </a:rPr>
              <a:t> </a:t>
            </a:r>
            <a:r>
              <a:rPr sz="2400" b="1" dirty="0">
                <a:solidFill>
                  <a:srgbClr val="C55A11"/>
                </a:solidFill>
                <a:latin typeface="Times New Roman"/>
                <a:cs typeface="Times New Roman"/>
              </a:rPr>
              <a:t>Home</a:t>
            </a:r>
            <a:r>
              <a:rPr sz="2400" b="1" spc="440" dirty="0">
                <a:solidFill>
                  <a:srgbClr val="C55A11"/>
                </a:solidFill>
                <a:latin typeface="Times New Roman"/>
                <a:cs typeface="Times New Roman"/>
              </a:rPr>
              <a:t> </a:t>
            </a:r>
            <a:r>
              <a:rPr sz="2400" spc="-5" dirty="0">
                <a:latin typeface="Times New Roman"/>
                <a:cs typeface="Times New Roman"/>
              </a:rPr>
              <a:t>tab</a:t>
            </a:r>
            <a:r>
              <a:rPr sz="2400" spc="445" dirty="0">
                <a:latin typeface="Times New Roman"/>
                <a:cs typeface="Times New Roman"/>
              </a:rPr>
              <a:t> </a:t>
            </a:r>
            <a:r>
              <a:rPr sz="2400" spc="-5" dirty="0">
                <a:latin typeface="Times New Roman"/>
                <a:cs typeface="Times New Roman"/>
              </a:rPr>
              <a:t>on</a:t>
            </a:r>
            <a:r>
              <a:rPr sz="2400" spc="445" dirty="0">
                <a:latin typeface="Times New Roman"/>
                <a:cs typeface="Times New Roman"/>
              </a:rPr>
              <a:t> </a:t>
            </a:r>
            <a:r>
              <a:rPr sz="2400" spc="-5" dirty="0">
                <a:latin typeface="Times New Roman"/>
                <a:cs typeface="Times New Roman"/>
              </a:rPr>
              <a:t>the</a:t>
            </a:r>
            <a:r>
              <a:rPr sz="2400" spc="434" dirty="0">
                <a:latin typeface="Times New Roman"/>
                <a:cs typeface="Times New Roman"/>
              </a:rPr>
              <a:t> </a:t>
            </a:r>
            <a:r>
              <a:rPr sz="2400" dirty="0">
                <a:latin typeface="Times New Roman"/>
                <a:cs typeface="Times New Roman"/>
              </a:rPr>
              <a:t>Ribbon</a:t>
            </a:r>
            <a:r>
              <a:rPr sz="2400" spc="440" dirty="0">
                <a:latin typeface="Times New Roman"/>
                <a:cs typeface="Times New Roman"/>
              </a:rPr>
              <a:t> </a:t>
            </a:r>
            <a:r>
              <a:rPr sz="2400" spc="-5" dirty="0">
                <a:latin typeface="Times New Roman"/>
                <a:cs typeface="Times New Roman"/>
              </a:rPr>
              <a:t>and</a:t>
            </a:r>
            <a:r>
              <a:rPr sz="2400" spc="434" dirty="0">
                <a:latin typeface="Times New Roman"/>
                <a:cs typeface="Times New Roman"/>
              </a:rPr>
              <a:t> </a:t>
            </a:r>
            <a:r>
              <a:rPr sz="2400" spc="-5" dirty="0">
                <a:latin typeface="Times New Roman"/>
                <a:cs typeface="Times New Roman"/>
              </a:rPr>
              <a:t>click</a:t>
            </a:r>
            <a:r>
              <a:rPr sz="2400" spc="450" dirty="0">
                <a:latin typeface="Times New Roman"/>
                <a:cs typeface="Times New Roman"/>
              </a:rPr>
              <a:t> </a:t>
            </a:r>
            <a:r>
              <a:rPr sz="2400" spc="-5" dirty="0">
                <a:latin typeface="Times New Roman"/>
                <a:cs typeface="Times New Roman"/>
              </a:rPr>
              <a:t>the</a:t>
            </a:r>
            <a:r>
              <a:rPr sz="2400" spc="450" dirty="0">
                <a:latin typeface="Times New Roman"/>
                <a:cs typeface="Times New Roman"/>
              </a:rPr>
              <a:t> </a:t>
            </a:r>
            <a:r>
              <a:rPr sz="2400" b="1" dirty="0">
                <a:solidFill>
                  <a:srgbClr val="C55A11"/>
                </a:solidFill>
                <a:latin typeface="Times New Roman"/>
                <a:cs typeface="Times New Roman"/>
              </a:rPr>
              <a:t>New </a:t>
            </a:r>
            <a:r>
              <a:rPr sz="2400" b="1" spc="-484" dirty="0">
                <a:solidFill>
                  <a:srgbClr val="C55A11"/>
                </a:solidFill>
                <a:latin typeface="Times New Roman"/>
                <a:cs typeface="Times New Roman"/>
              </a:rPr>
              <a:t> </a:t>
            </a:r>
            <a:r>
              <a:rPr sz="2400" b="1" spc="-5" dirty="0">
                <a:solidFill>
                  <a:srgbClr val="C55A11"/>
                </a:solidFill>
                <a:latin typeface="Times New Roman"/>
                <a:cs typeface="Times New Roman"/>
              </a:rPr>
              <a:t>Slide</a:t>
            </a:r>
            <a:r>
              <a:rPr sz="2400" b="1" spc="-15" dirty="0">
                <a:solidFill>
                  <a:srgbClr val="C55A11"/>
                </a:solidFill>
                <a:latin typeface="Times New Roman"/>
                <a:cs typeface="Times New Roman"/>
              </a:rPr>
              <a:t> </a:t>
            </a:r>
            <a:r>
              <a:rPr sz="2400" dirty="0">
                <a:latin typeface="Times New Roman"/>
                <a:cs typeface="Times New Roman"/>
              </a:rPr>
              <a:t>button</a:t>
            </a:r>
            <a:r>
              <a:rPr sz="2400" spc="-30" dirty="0">
                <a:latin typeface="Times New Roman"/>
                <a:cs typeface="Times New Roman"/>
              </a:rPr>
              <a:t> </a:t>
            </a:r>
            <a:r>
              <a:rPr sz="2400" spc="-5" dirty="0">
                <a:latin typeface="Times New Roman"/>
                <a:cs typeface="Times New Roman"/>
              </a:rPr>
              <a:t>in </a:t>
            </a:r>
            <a:r>
              <a:rPr sz="2400" dirty="0">
                <a:latin typeface="Times New Roman"/>
                <a:cs typeface="Times New Roman"/>
              </a:rPr>
              <a:t>the</a:t>
            </a:r>
            <a:r>
              <a:rPr sz="2400" spc="-10" dirty="0">
                <a:latin typeface="Times New Roman"/>
                <a:cs typeface="Times New Roman"/>
              </a:rPr>
              <a:t> </a:t>
            </a:r>
            <a:r>
              <a:rPr sz="2400" spc="-5" dirty="0">
                <a:latin typeface="Times New Roman"/>
                <a:cs typeface="Times New Roman"/>
              </a:rPr>
              <a:t>Slides</a:t>
            </a:r>
            <a:r>
              <a:rPr sz="2400" spc="-15" dirty="0">
                <a:latin typeface="Times New Roman"/>
                <a:cs typeface="Times New Roman"/>
              </a:rPr>
              <a:t> </a:t>
            </a:r>
            <a:r>
              <a:rPr sz="2400" dirty="0">
                <a:latin typeface="Times New Roman"/>
                <a:cs typeface="Times New Roman"/>
              </a:rPr>
              <a:t>group.</a:t>
            </a:r>
          </a:p>
          <a:p>
            <a:pPr>
              <a:lnSpc>
                <a:spcPct val="100000"/>
              </a:lnSpc>
              <a:spcBef>
                <a:spcPts val="30"/>
              </a:spcBef>
            </a:pPr>
            <a:endParaRPr sz="2000" dirty="0">
              <a:latin typeface="Times New Roman"/>
              <a:cs typeface="Times New Roman"/>
            </a:endParaRPr>
          </a:p>
          <a:p>
            <a:pPr marL="355600" indent="-343535">
              <a:lnSpc>
                <a:spcPct val="100000"/>
              </a:lnSpc>
              <a:buFont typeface="Wingdings"/>
              <a:buChar char=""/>
              <a:tabLst>
                <a:tab pos="356235" algn="l"/>
              </a:tabLst>
            </a:pPr>
            <a:r>
              <a:rPr sz="2400" b="1" dirty="0">
                <a:solidFill>
                  <a:srgbClr val="C55A11"/>
                </a:solidFill>
                <a:latin typeface="Times New Roman"/>
                <a:cs typeface="Times New Roman"/>
              </a:rPr>
              <a:t>Delete</a:t>
            </a:r>
            <a:r>
              <a:rPr sz="2400" b="1" spc="-40" dirty="0">
                <a:solidFill>
                  <a:srgbClr val="C55A11"/>
                </a:solidFill>
                <a:latin typeface="Times New Roman"/>
                <a:cs typeface="Times New Roman"/>
              </a:rPr>
              <a:t> </a:t>
            </a:r>
            <a:r>
              <a:rPr sz="2400" b="1" dirty="0">
                <a:solidFill>
                  <a:srgbClr val="C55A11"/>
                </a:solidFill>
                <a:latin typeface="Times New Roman"/>
                <a:cs typeface="Times New Roman"/>
              </a:rPr>
              <a:t>a</a:t>
            </a:r>
            <a:r>
              <a:rPr sz="2400" b="1" spc="-25" dirty="0">
                <a:solidFill>
                  <a:srgbClr val="C55A11"/>
                </a:solidFill>
                <a:latin typeface="Times New Roman"/>
                <a:cs typeface="Times New Roman"/>
              </a:rPr>
              <a:t> </a:t>
            </a:r>
            <a:r>
              <a:rPr sz="2400" b="1" spc="-5" dirty="0">
                <a:solidFill>
                  <a:srgbClr val="C55A11"/>
                </a:solidFill>
                <a:latin typeface="Times New Roman"/>
                <a:cs typeface="Times New Roman"/>
              </a:rPr>
              <a:t>slide</a:t>
            </a:r>
            <a:endParaRPr sz="2400" dirty="0">
              <a:latin typeface="Times New Roman"/>
              <a:cs typeface="Times New Roman"/>
            </a:endParaRPr>
          </a:p>
          <a:p>
            <a:pPr marL="355600" marR="6985" indent="-343535">
              <a:lnSpc>
                <a:spcPct val="150000"/>
              </a:lnSpc>
              <a:spcBef>
                <a:spcPts val="300"/>
              </a:spcBef>
              <a:buFont typeface="Wingdings"/>
              <a:buChar char=""/>
              <a:tabLst>
                <a:tab pos="355600" algn="l"/>
                <a:tab pos="356235" algn="l"/>
              </a:tabLst>
            </a:pPr>
            <a:r>
              <a:rPr sz="2400" dirty="0">
                <a:latin typeface="Times New Roman"/>
                <a:cs typeface="Times New Roman"/>
              </a:rPr>
              <a:t>On</a:t>
            </a:r>
            <a:r>
              <a:rPr sz="2400" spc="200" dirty="0">
                <a:latin typeface="Times New Roman"/>
                <a:cs typeface="Times New Roman"/>
              </a:rPr>
              <a:t> </a:t>
            </a:r>
            <a:r>
              <a:rPr sz="2400" spc="-5" dirty="0">
                <a:latin typeface="Times New Roman"/>
                <a:cs typeface="Times New Roman"/>
              </a:rPr>
              <a:t>the</a:t>
            </a:r>
            <a:r>
              <a:rPr sz="2400" spc="200" dirty="0">
                <a:latin typeface="Times New Roman"/>
                <a:cs typeface="Times New Roman"/>
              </a:rPr>
              <a:t> </a:t>
            </a:r>
            <a:r>
              <a:rPr sz="2400" spc="-5" dirty="0">
                <a:latin typeface="Times New Roman"/>
                <a:cs typeface="Times New Roman"/>
              </a:rPr>
              <a:t>slides</a:t>
            </a:r>
            <a:r>
              <a:rPr sz="2400" spc="200" dirty="0">
                <a:latin typeface="Times New Roman"/>
                <a:cs typeface="Times New Roman"/>
              </a:rPr>
              <a:t> </a:t>
            </a:r>
            <a:r>
              <a:rPr sz="2400" spc="-5" dirty="0">
                <a:latin typeface="Times New Roman"/>
                <a:cs typeface="Times New Roman"/>
              </a:rPr>
              <a:t>tab</a:t>
            </a:r>
            <a:r>
              <a:rPr sz="2400" spc="204" dirty="0">
                <a:latin typeface="Times New Roman"/>
                <a:cs typeface="Times New Roman"/>
              </a:rPr>
              <a:t> </a:t>
            </a:r>
            <a:r>
              <a:rPr sz="2400" spc="-5" dirty="0">
                <a:latin typeface="Times New Roman"/>
                <a:cs typeface="Times New Roman"/>
              </a:rPr>
              <a:t>in</a:t>
            </a:r>
            <a:r>
              <a:rPr sz="2400" spc="200" dirty="0">
                <a:latin typeface="Times New Roman"/>
                <a:cs typeface="Times New Roman"/>
              </a:rPr>
              <a:t> </a:t>
            </a:r>
            <a:r>
              <a:rPr sz="2400" spc="-5" dirty="0">
                <a:latin typeface="Times New Roman"/>
                <a:cs typeface="Times New Roman"/>
              </a:rPr>
              <a:t>the</a:t>
            </a:r>
            <a:r>
              <a:rPr sz="2400" spc="190" dirty="0">
                <a:latin typeface="Times New Roman"/>
                <a:cs typeface="Times New Roman"/>
              </a:rPr>
              <a:t> </a:t>
            </a:r>
            <a:r>
              <a:rPr sz="2400" spc="-5" dirty="0">
                <a:latin typeface="Times New Roman"/>
                <a:cs typeface="Times New Roman"/>
              </a:rPr>
              <a:t>outline</a:t>
            </a:r>
            <a:r>
              <a:rPr sz="2400" spc="204" dirty="0">
                <a:latin typeface="Times New Roman"/>
                <a:cs typeface="Times New Roman"/>
              </a:rPr>
              <a:t> </a:t>
            </a:r>
            <a:r>
              <a:rPr sz="2400" spc="-5" dirty="0">
                <a:latin typeface="Times New Roman"/>
                <a:cs typeface="Times New Roman"/>
              </a:rPr>
              <a:t>pane,</a:t>
            </a:r>
            <a:r>
              <a:rPr sz="2400" spc="190" dirty="0">
                <a:latin typeface="Times New Roman"/>
                <a:cs typeface="Times New Roman"/>
              </a:rPr>
              <a:t> </a:t>
            </a:r>
            <a:r>
              <a:rPr sz="2400" spc="-5" dirty="0">
                <a:latin typeface="Times New Roman"/>
                <a:cs typeface="Times New Roman"/>
              </a:rPr>
              <a:t>select</a:t>
            </a:r>
            <a:r>
              <a:rPr sz="2400" spc="175" dirty="0">
                <a:latin typeface="Times New Roman"/>
                <a:cs typeface="Times New Roman"/>
              </a:rPr>
              <a:t> </a:t>
            </a:r>
            <a:r>
              <a:rPr sz="2400" dirty="0">
                <a:latin typeface="Times New Roman"/>
                <a:cs typeface="Times New Roman"/>
              </a:rPr>
              <a:t>the</a:t>
            </a:r>
            <a:r>
              <a:rPr sz="2400" spc="200" dirty="0">
                <a:latin typeface="Times New Roman"/>
                <a:cs typeface="Times New Roman"/>
              </a:rPr>
              <a:t> </a:t>
            </a:r>
            <a:r>
              <a:rPr sz="2400" spc="-5" dirty="0">
                <a:latin typeface="Times New Roman"/>
                <a:cs typeface="Times New Roman"/>
              </a:rPr>
              <a:t>slide</a:t>
            </a:r>
            <a:r>
              <a:rPr sz="2400" spc="200" dirty="0">
                <a:latin typeface="Times New Roman"/>
                <a:cs typeface="Times New Roman"/>
              </a:rPr>
              <a:t> </a:t>
            </a:r>
            <a:r>
              <a:rPr sz="2400" spc="-10" dirty="0">
                <a:latin typeface="Times New Roman"/>
                <a:cs typeface="Times New Roman"/>
              </a:rPr>
              <a:t>you </a:t>
            </a:r>
            <a:r>
              <a:rPr sz="2400" spc="-484" dirty="0">
                <a:latin typeface="Times New Roman"/>
                <a:cs typeface="Times New Roman"/>
              </a:rPr>
              <a:t> </a:t>
            </a:r>
            <a:r>
              <a:rPr sz="2400" dirty="0">
                <a:latin typeface="Times New Roman"/>
                <a:cs typeface="Times New Roman"/>
              </a:rPr>
              <a:t>want</a:t>
            </a:r>
            <a:r>
              <a:rPr sz="2400" spc="-20" dirty="0">
                <a:latin typeface="Times New Roman"/>
                <a:cs typeface="Times New Roman"/>
              </a:rPr>
              <a:t> </a:t>
            </a:r>
            <a:r>
              <a:rPr sz="2400" spc="-5" dirty="0">
                <a:latin typeface="Times New Roman"/>
                <a:cs typeface="Times New Roman"/>
              </a:rPr>
              <a:t>to</a:t>
            </a:r>
            <a:r>
              <a:rPr sz="2400" spc="-15" dirty="0">
                <a:latin typeface="Times New Roman"/>
                <a:cs typeface="Times New Roman"/>
              </a:rPr>
              <a:t> </a:t>
            </a:r>
            <a:r>
              <a:rPr sz="2400" dirty="0">
                <a:latin typeface="Times New Roman"/>
                <a:cs typeface="Times New Roman"/>
              </a:rPr>
              <a:t>delete</a:t>
            </a:r>
            <a:r>
              <a:rPr lang="en-US" sz="2400" dirty="0">
                <a:latin typeface="Times New Roman"/>
                <a:cs typeface="Times New Roman"/>
              </a:rPr>
              <a:t> </a:t>
            </a:r>
            <a:r>
              <a:rPr sz="2400" dirty="0">
                <a:latin typeface="Times New Roman"/>
                <a:cs typeface="Times New Roman"/>
              </a:rPr>
              <a:t>Press</a:t>
            </a:r>
            <a:r>
              <a:rPr sz="2400" spc="-45" dirty="0">
                <a:latin typeface="Times New Roman"/>
                <a:cs typeface="Times New Roman"/>
              </a:rPr>
              <a:t> </a:t>
            </a:r>
            <a:r>
              <a:rPr sz="2400" spc="-5" dirty="0">
                <a:solidFill>
                  <a:srgbClr val="C55A11"/>
                </a:solidFill>
                <a:latin typeface="Times New Roman"/>
                <a:cs typeface="Times New Roman"/>
              </a:rPr>
              <a:t>&lt;delete</a:t>
            </a:r>
            <a:r>
              <a:rPr lang="en-US" sz="2400" spc="-5" dirty="0">
                <a:solidFill>
                  <a:srgbClr val="C55A11"/>
                </a:solidFill>
                <a:latin typeface="Times New Roman"/>
                <a:cs typeface="Times New Roman"/>
              </a:rPr>
              <a:t>&gt;.</a:t>
            </a:r>
            <a:endParaRPr sz="2400" dirty="0">
              <a:latin typeface="Times New Roman"/>
              <a:cs typeface="Times New Roman"/>
            </a:endParaRPr>
          </a:p>
        </p:txBody>
      </p:sp>
      <p:pic>
        <p:nvPicPr>
          <p:cNvPr id="4" name="object 4"/>
          <p:cNvPicPr/>
          <p:nvPr/>
        </p:nvPicPr>
        <p:blipFill>
          <a:blip r:embed="rId2" cstate="print"/>
          <a:stretch>
            <a:fillRect/>
          </a:stretch>
        </p:blipFill>
        <p:spPr>
          <a:xfrm>
            <a:off x="7924800" y="2286000"/>
            <a:ext cx="3245865" cy="2133600"/>
          </a:xfrm>
          <a:prstGeom prst="rect">
            <a:avLst/>
          </a:prstGeom>
        </p:spPr>
      </p:pic>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1810"/>
              </a:lnSpc>
            </a:pPr>
            <a:r>
              <a:rPr lang="en-US" spc="-10"/>
              <a:t>Department of Medical Instrumentation Techniques Engineering</a:t>
            </a:r>
            <a:endParaRPr spc="-10" dirty="0"/>
          </a:p>
        </p:txBody>
      </p:sp>
      <p:sp>
        <p:nvSpPr>
          <p:cNvPr id="8" name="Slide Number Placeholder 7"/>
          <p:cNvSpPr>
            <a:spLocks noGrp="1"/>
          </p:cNvSpPr>
          <p:nvPr>
            <p:ph type="sldNum" sz="quarter" idx="7"/>
          </p:nvPr>
        </p:nvSpPr>
        <p:spPr/>
        <p:txBody>
          <a:bodyPr/>
          <a:lstStyle/>
          <a:p>
            <a:pPr marL="38100">
              <a:lnSpc>
                <a:spcPts val="2065"/>
              </a:lnSpc>
            </a:pPr>
            <a:fld id="{81D60167-4931-47E6-BA6A-407CBD079E47}" type="slidenum">
              <a:rPr lang="en-US" smtClean="0"/>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14382" y="228600"/>
            <a:ext cx="5610225" cy="505267"/>
          </a:xfrm>
          <a:prstGeom prst="rect">
            <a:avLst/>
          </a:prstGeom>
        </p:spPr>
        <p:txBody>
          <a:bodyPr vert="horz" wrap="square" lIns="0" tIns="12700" rIns="0" bIns="0" rtlCol="0">
            <a:spAutoFit/>
          </a:bodyPr>
          <a:lstStyle/>
          <a:p>
            <a:pPr marL="12700" algn="ctr">
              <a:lnSpc>
                <a:spcPct val="100000"/>
              </a:lnSpc>
              <a:spcBef>
                <a:spcPts val="100"/>
              </a:spcBef>
            </a:pPr>
            <a:r>
              <a:rPr sz="3200" spc="-35" dirty="0">
                <a:latin typeface="Times New Roman" pitchFamily="18" charset="0"/>
                <a:cs typeface="Times New Roman" pitchFamily="18" charset="0"/>
              </a:rPr>
              <a:t>Zoom and other view options</a:t>
            </a:r>
          </a:p>
        </p:txBody>
      </p:sp>
      <p:sp>
        <p:nvSpPr>
          <p:cNvPr id="3" name="object 3"/>
          <p:cNvSpPr txBox="1"/>
          <p:nvPr/>
        </p:nvSpPr>
        <p:spPr>
          <a:xfrm>
            <a:off x="588975" y="1410541"/>
            <a:ext cx="10841026" cy="2720617"/>
          </a:xfrm>
          <a:prstGeom prst="rect">
            <a:avLst/>
          </a:prstGeom>
        </p:spPr>
        <p:txBody>
          <a:bodyPr vert="horz" wrap="square" lIns="0" tIns="12065" rIns="0" bIns="0" rtlCol="0">
            <a:spAutoFit/>
          </a:bodyPr>
          <a:lstStyle/>
          <a:p>
            <a:pPr marL="355600" marR="5080" indent="-342900" algn="just">
              <a:lnSpc>
                <a:spcPct val="150000"/>
              </a:lnSpc>
              <a:spcBef>
                <a:spcPts val="95"/>
              </a:spcBef>
              <a:buClr>
                <a:srgbClr val="843B0C"/>
              </a:buClr>
              <a:buFont typeface="Wingdings"/>
              <a:buChar char=""/>
              <a:tabLst>
                <a:tab pos="355600" algn="l"/>
              </a:tabLst>
            </a:pPr>
            <a:r>
              <a:rPr sz="2200" spc="-5" dirty="0">
                <a:latin typeface="Times New Roman"/>
                <a:cs typeface="Times New Roman"/>
              </a:rPr>
              <a:t>PowerPoint has </a:t>
            </a:r>
            <a:r>
              <a:rPr sz="2200" dirty="0">
                <a:latin typeface="Times New Roman"/>
                <a:cs typeface="Times New Roman"/>
              </a:rPr>
              <a:t>a </a:t>
            </a:r>
            <a:r>
              <a:rPr sz="2200" b="1" spc="-5" dirty="0">
                <a:solidFill>
                  <a:srgbClr val="C55A11"/>
                </a:solidFill>
                <a:latin typeface="Times New Roman"/>
                <a:cs typeface="Times New Roman"/>
              </a:rPr>
              <a:t>variety of </a:t>
            </a:r>
            <a:r>
              <a:rPr sz="2200" b="1" dirty="0">
                <a:solidFill>
                  <a:srgbClr val="C55A11"/>
                </a:solidFill>
                <a:latin typeface="Times New Roman"/>
                <a:cs typeface="Times New Roman"/>
              </a:rPr>
              <a:t>viewing </a:t>
            </a:r>
            <a:r>
              <a:rPr sz="2200" b="1" spc="-5" dirty="0">
                <a:solidFill>
                  <a:srgbClr val="C55A11"/>
                </a:solidFill>
                <a:latin typeface="Times New Roman"/>
                <a:cs typeface="Times New Roman"/>
              </a:rPr>
              <a:t>options </a:t>
            </a:r>
            <a:r>
              <a:rPr sz="2200" spc="-10" dirty="0">
                <a:latin typeface="Times New Roman"/>
                <a:cs typeface="Times New Roman"/>
              </a:rPr>
              <a:t>that </a:t>
            </a:r>
            <a:r>
              <a:rPr sz="2200" spc="-484" dirty="0">
                <a:latin typeface="Times New Roman"/>
                <a:cs typeface="Times New Roman"/>
              </a:rPr>
              <a:t> </a:t>
            </a:r>
            <a:r>
              <a:rPr sz="2200" dirty="0">
                <a:latin typeface="Times New Roman"/>
                <a:cs typeface="Times New Roman"/>
              </a:rPr>
              <a:t>change how </a:t>
            </a:r>
            <a:r>
              <a:rPr sz="2200" spc="-5" dirty="0">
                <a:latin typeface="Times New Roman"/>
                <a:cs typeface="Times New Roman"/>
              </a:rPr>
              <a:t>your presentation </a:t>
            </a:r>
            <a:r>
              <a:rPr sz="2200" spc="-10" dirty="0">
                <a:latin typeface="Times New Roman"/>
                <a:cs typeface="Times New Roman"/>
              </a:rPr>
              <a:t>is </a:t>
            </a:r>
            <a:r>
              <a:rPr sz="2200" spc="-5" dirty="0">
                <a:latin typeface="Times New Roman"/>
                <a:cs typeface="Times New Roman"/>
              </a:rPr>
              <a:t>displayed</a:t>
            </a:r>
            <a:r>
              <a:rPr lang="en-US" sz="2200" spc="-5" dirty="0">
                <a:latin typeface="Times New Roman"/>
                <a:cs typeface="Times New Roman"/>
              </a:rPr>
              <a:t>. </a:t>
            </a:r>
            <a:r>
              <a:rPr sz="2200" spc="-70" dirty="0">
                <a:latin typeface="Times New Roman"/>
                <a:cs typeface="Times New Roman"/>
              </a:rPr>
              <a:t>You </a:t>
            </a:r>
            <a:r>
              <a:rPr sz="2200" spc="-65" dirty="0">
                <a:latin typeface="Times New Roman"/>
                <a:cs typeface="Times New Roman"/>
              </a:rPr>
              <a:t> </a:t>
            </a:r>
            <a:r>
              <a:rPr sz="2200" spc="-5" dirty="0">
                <a:latin typeface="Times New Roman"/>
                <a:cs typeface="Times New Roman"/>
              </a:rPr>
              <a:t>can choose </a:t>
            </a:r>
            <a:r>
              <a:rPr sz="2200" spc="-10" dirty="0">
                <a:latin typeface="Times New Roman"/>
                <a:cs typeface="Times New Roman"/>
              </a:rPr>
              <a:t>to </a:t>
            </a:r>
            <a:r>
              <a:rPr sz="2200" dirty="0">
                <a:latin typeface="Times New Roman"/>
                <a:cs typeface="Times New Roman"/>
              </a:rPr>
              <a:t>view </a:t>
            </a:r>
            <a:r>
              <a:rPr sz="2200" spc="-5" dirty="0">
                <a:latin typeface="Times New Roman"/>
                <a:cs typeface="Times New Roman"/>
              </a:rPr>
              <a:t>your presentation in </a:t>
            </a:r>
            <a:r>
              <a:rPr sz="2200" spc="-5" dirty="0">
                <a:solidFill>
                  <a:srgbClr val="C55A11"/>
                </a:solidFill>
                <a:latin typeface="Times New Roman"/>
                <a:cs typeface="Times New Roman"/>
              </a:rPr>
              <a:t>Normal </a:t>
            </a:r>
            <a:r>
              <a:rPr sz="2200" dirty="0">
                <a:solidFill>
                  <a:srgbClr val="C55A11"/>
                </a:solidFill>
                <a:latin typeface="Times New Roman"/>
                <a:cs typeface="Times New Roman"/>
              </a:rPr>
              <a:t> view</a:t>
            </a:r>
            <a:r>
              <a:rPr sz="2200" spc="5" dirty="0">
                <a:solidFill>
                  <a:srgbClr val="C55A11"/>
                </a:solidFill>
                <a:latin typeface="Times New Roman"/>
                <a:cs typeface="Times New Roman"/>
              </a:rPr>
              <a:t> </a:t>
            </a:r>
            <a:r>
              <a:rPr sz="2200" dirty="0">
                <a:latin typeface="Times New Roman"/>
                <a:cs typeface="Times New Roman"/>
              </a:rPr>
              <a:t>,</a:t>
            </a:r>
            <a:r>
              <a:rPr sz="2200" spc="5" dirty="0">
                <a:latin typeface="Times New Roman"/>
                <a:cs typeface="Times New Roman"/>
              </a:rPr>
              <a:t> </a:t>
            </a:r>
            <a:r>
              <a:rPr sz="2200" spc="-5" dirty="0">
                <a:solidFill>
                  <a:srgbClr val="C55A11"/>
                </a:solidFill>
                <a:latin typeface="Times New Roman"/>
                <a:cs typeface="Times New Roman"/>
              </a:rPr>
              <a:t>Slide</a:t>
            </a:r>
            <a:r>
              <a:rPr sz="2200" dirty="0">
                <a:solidFill>
                  <a:srgbClr val="C55A11"/>
                </a:solidFill>
                <a:latin typeface="Times New Roman"/>
                <a:cs typeface="Times New Roman"/>
              </a:rPr>
              <a:t> </a:t>
            </a:r>
            <a:r>
              <a:rPr sz="2200" spc="-5" dirty="0">
                <a:solidFill>
                  <a:srgbClr val="C55A11"/>
                </a:solidFill>
                <a:latin typeface="Times New Roman"/>
                <a:cs typeface="Times New Roman"/>
              </a:rPr>
              <a:t>Sorted</a:t>
            </a:r>
            <a:r>
              <a:rPr sz="2200" dirty="0">
                <a:solidFill>
                  <a:srgbClr val="C55A11"/>
                </a:solidFill>
                <a:latin typeface="Times New Roman"/>
                <a:cs typeface="Times New Roman"/>
              </a:rPr>
              <a:t> </a:t>
            </a:r>
            <a:r>
              <a:rPr sz="2200" spc="-20" dirty="0">
                <a:solidFill>
                  <a:srgbClr val="C55A11"/>
                </a:solidFill>
                <a:latin typeface="Times New Roman"/>
                <a:cs typeface="Times New Roman"/>
              </a:rPr>
              <a:t>review</a:t>
            </a:r>
            <a:r>
              <a:rPr sz="2200" spc="-20" dirty="0">
                <a:latin typeface="Times New Roman"/>
                <a:cs typeface="Times New Roman"/>
              </a:rPr>
              <a:t>,</a:t>
            </a:r>
            <a:r>
              <a:rPr sz="2200" spc="-15" dirty="0">
                <a:latin typeface="Times New Roman"/>
                <a:cs typeface="Times New Roman"/>
              </a:rPr>
              <a:t> </a:t>
            </a:r>
            <a:r>
              <a:rPr sz="2200" spc="-5" dirty="0">
                <a:solidFill>
                  <a:srgbClr val="C55A11"/>
                </a:solidFill>
                <a:latin typeface="Times New Roman"/>
                <a:cs typeface="Times New Roman"/>
              </a:rPr>
              <a:t>Reading</a:t>
            </a:r>
            <a:r>
              <a:rPr sz="2200" dirty="0">
                <a:solidFill>
                  <a:srgbClr val="C55A11"/>
                </a:solidFill>
                <a:latin typeface="Times New Roman"/>
                <a:cs typeface="Times New Roman"/>
              </a:rPr>
              <a:t> </a:t>
            </a:r>
            <a:r>
              <a:rPr sz="2200" spc="-30" dirty="0">
                <a:solidFill>
                  <a:srgbClr val="C55A11"/>
                </a:solidFill>
                <a:latin typeface="Times New Roman"/>
                <a:cs typeface="Times New Roman"/>
              </a:rPr>
              <a:t>view</a:t>
            </a:r>
            <a:r>
              <a:rPr sz="2200" spc="-30" dirty="0">
                <a:latin typeface="Times New Roman"/>
                <a:cs typeface="Times New Roman"/>
              </a:rPr>
              <a:t>,</a:t>
            </a:r>
            <a:r>
              <a:rPr sz="2200" spc="440" dirty="0">
                <a:latin typeface="Times New Roman"/>
                <a:cs typeface="Times New Roman"/>
              </a:rPr>
              <a:t> </a:t>
            </a:r>
            <a:r>
              <a:rPr sz="2200" spc="-10" dirty="0">
                <a:latin typeface="Times New Roman"/>
                <a:cs typeface="Times New Roman"/>
              </a:rPr>
              <a:t>or </a:t>
            </a:r>
            <a:r>
              <a:rPr sz="2200" spc="-5" dirty="0">
                <a:latin typeface="Times New Roman"/>
                <a:cs typeface="Times New Roman"/>
              </a:rPr>
              <a:t> </a:t>
            </a:r>
            <a:r>
              <a:rPr sz="2200" spc="-5" dirty="0">
                <a:solidFill>
                  <a:srgbClr val="C55A11"/>
                </a:solidFill>
                <a:latin typeface="Times New Roman"/>
                <a:cs typeface="Times New Roman"/>
              </a:rPr>
              <a:t>Slide </a:t>
            </a:r>
            <a:r>
              <a:rPr sz="2200" dirty="0">
                <a:solidFill>
                  <a:srgbClr val="C55A11"/>
                </a:solidFill>
                <a:latin typeface="Times New Roman"/>
                <a:cs typeface="Times New Roman"/>
              </a:rPr>
              <a:t>Show </a:t>
            </a:r>
            <a:r>
              <a:rPr sz="2200" spc="-30" dirty="0">
                <a:solidFill>
                  <a:srgbClr val="C55A11"/>
                </a:solidFill>
                <a:latin typeface="Times New Roman"/>
                <a:cs typeface="Times New Roman"/>
              </a:rPr>
              <a:t>view</a:t>
            </a:r>
            <a:r>
              <a:rPr sz="2200" spc="-30" dirty="0">
                <a:latin typeface="Times New Roman"/>
                <a:cs typeface="Times New Roman"/>
              </a:rPr>
              <a:t>.</a:t>
            </a:r>
            <a:r>
              <a:rPr sz="2200" spc="440" dirty="0">
                <a:latin typeface="Times New Roman"/>
                <a:cs typeface="Times New Roman"/>
              </a:rPr>
              <a:t> </a:t>
            </a:r>
            <a:r>
              <a:rPr sz="2200" spc="-70" dirty="0">
                <a:latin typeface="Times New Roman"/>
                <a:cs typeface="Times New Roman"/>
              </a:rPr>
              <a:t>You</a:t>
            </a:r>
            <a:r>
              <a:rPr sz="2200" spc="360" dirty="0">
                <a:latin typeface="Times New Roman"/>
                <a:cs typeface="Times New Roman"/>
              </a:rPr>
              <a:t> </a:t>
            </a:r>
            <a:r>
              <a:rPr sz="2200" spc="-5" dirty="0">
                <a:latin typeface="Times New Roman"/>
                <a:cs typeface="Times New Roman"/>
              </a:rPr>
              <a:t>can also zoom in and out </a:t>
            </a:r>
            <a:r>
              <a:rPr sz="2200" dirty="0">
                <a:latin typeface="Times New Roman"/>
                <a:cs typeface="Times New Roman"/>
              </a:rPr>
              <a:t> </a:t>
            </a:r>
            <a:r>
              <a:rPr sz="2200" spc="-5" dirty="0">
                <a:latin typeface="Times New Roman"/>
                <a:cs typeface="Times New Roman"/>
              </a:rPr>
              <a:t>to</a:t>
            </a:r>
            <a:r>
              <a:rPr sz="2200" spc="-10" dirty="0">
                <a:latin typeface="Times New Roman"/>
                <a:cs typeface="Times New Roman"/>
              </a:rPr>
              <a:t> </a:t>
            </a:r>
            <a:r>
              <a:rPr sz="2200" spc="-5" dirty="0">
                <a:latin typeface="Times New Roman"/>
                <a:cs typeface="Times New Roman"/>
              </a:rPr>
              <a:t>make</a:t>
            </a:r>
            <a:r>
              <a:rPr sz="2200" spc="5" dirty="0">
                <a:latin typeface="Times New Roman"/>
                <a:cs typeface="Times New Roman"/>
              </a:rPr>
              <a:t> </a:t>
            </a:r>
            <a:r>
              <a:rPr sz="2200" dirty="0">
                <a:latin typeface="Times New Roman"/>
                <a:cs typeface="Times New Roman"/>
              </a:rPr>
              <a:t>your</a:t>
            </a:r>
            <a:r>
              <a:rPr sz="2200" spc="-10" dirty="0">
                <a:latin typeface="Times New Roman"/>
                <a:cs typeface="Times New Roman"/>
              </a:rPr>
              <a:t> </a:t>
            </a:r>
            <a:r>
              <a:rPr sz="2200" dirty="0">
                <a:latin typeface="Times New Roman"/>
                <a:cs typeface="Times New Roman"/>
              </a:rPr>
              <a:t>presentation</a:t>
            </a:r>
            <a:r>
              <a:rPr sz="2200" spc="-50" dirty="0">
                <a:latin typeface="Times New Roman"/>
                <a:cs typeface="Times New Roman"/>
              </a:rPr>
              <a:t> </a:t>
            </a:r>
            <a:r>
              <a:rPr sz="2200" spc="-5" dirty="0">
                <a:latin typeface="Times New Roman"/>
                <a:cs typeface="Times New Roman"/>
              </a:rPr>
              <a:t>easier</a:t>
            </a:r>
            <a:r>
              <a:rPr sz="2200" spc="-20" dirty="0">
                <a:latin typeface="Times New Roman"/>
                <a:cs typeface="Times New Roman"/>
              </a:rPr>
              <a:t> </a:t>
            </a:r>
            <a:r>
              <a:rPr sz="2200" spc="-5" dirty="0">
                <a:latin typeface="Times New Roman"/>
                <a:cs typeface="Times New Roman"/>
              </a:rPr>
              <a:t>to </a:t>
            </a:r>
            <a:r>
              <a:rPr sz="2200" dirty="0">
                <a:latin typeface="Times New Roman"/>
                <a:cs typeface="Times New Roman"/>
              </a:rPr>
              <a:t>read.</a:t>
            </a:r>
          </a:p>
          <a:p>
            <a:pPr>
              <a:lnSpc>
                <a:spcPct val="100000"/>
              </a:lnSpc>
              <a:spcBef>
                <a:spcPts val="15"/>
              </a:spcBef>
            </a:pPr>
            <a:endParaRPr sz="2200" dirty="0">
              <a:latin typeface="Times New Roman"/>
              <a:cs typeface="Times New Roman"/>
            </a:endParaRPr>
          </a:p>
          <a:p>
            <a:pPr marL="12700" algn="just">
              <a:lnSpc>
                <a:spcPct val="100000"/>
              </a:lnSpc>
            </a:pPr>
            <a:endParaRPr sz="2200" dirty="0">
              <a:latin typeface="Times New Roman"/>
              <a:cs typeface="Times New Roman"/>
            </a:endParaRPr>
          </a:p>
        </p:txBody>
      </p:sp>
      <p:pic>
        <p:nvPicPr>
          <p:cNvPr id="4" name="object 4"/>
          <p:cNvPicPr/>
          <p:nvPr/>
        </p:nvPicPr>
        <p:blipFill>
          <a:blip r:embed="rId2" cstate="print"/>
          <a:stretch>
            <a:fillRect/>
          </a:stretch>
        </p:blipFill>
        <p:spPr>
          <a:xfrm>
            <a:off x="6574535" y="3869435"/>
            <a:ext cx="5402561" cy="1636776"/>
          </a:xfrm>
          <a:prstGeom prst="rect">
            <a:avLst/>
          </a:prstGeom>
        </p:spPr>
      </p:pic>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1810"/>
              </a:lnSpc>
            </a:pPr>
            <a:r>
              <a:rPr lang="en-US" spc="-10"/>
              <a:t>Department of Medical Instrumentation Techniques Engineering</a:t>
            </a:r>
            <a:endParaRPr spc="-10" dirty="0"/>
          </a:p>
        </p:txBody>
      </p:sp>
      <p:sp>
        <p:nvSpPr>
          <p:cNvPr id="8" name="Slide Number Placeholder 7"/>
          <p:cNvSpPr>
            <a:spLocks noGrp="1"/>
          </p:cNvSpPr>
          <p:nvPr>
            <p:ph type="sldNum" sz="quarter" idx="7"/>
          </p:nvPr>
        </p:nvSpPr>
        <p:spPr/>
        <p:txBody>
          <a:bodyPr/>
          <a:lstStyle/>
          <a:p>
            <a:pPr marL="38100">
              <a:lnSpc>
                <a:spcPts val="2065"/>
              </a:lnSpc>
            </a:pPr>
            <a:fld id="{81D60167-4931-47E6-BA6A-407CBD079E47}" type="slidenum">
              <a:rPr lang="en-US" smtClean="0"/>
              <a:t>18</a:t>
            </a:fld>
            <a:endParaRPr lang="en-US" dirty="0"/>
          </a:p>
        </p:txBody>
      </p:sp>
      <p:sp>
        <p:nvSpPr>
          <p:cNvPr id="7" name="TextBox 6"/>
          <p:cNvSpPr txBox="1"/>
          <p:nvPr/>
        </p:nvSpPr>
        <p:spPr>
          <a:xfrm>
            <a:off x="588975" y="3657600"/>
            <a:ext cx="5257800" cy="2400657"/>
          </a:xfrm>
          <a:prstGeom prst="rect">
            <a:avLst/>
          </a:prstGeom>
          <a:noFill/>
        </p:spPr>
        <p:txBody>
          <a:bodyPr wrap="square" rtlCol="0">
            <a:spAutoFit/>
          </a:bodyPr>
          <a:lstStyle/>
          <a:p>
            <a:pPr marL="355600" indent="-342900" algn="just">
              <a:lnSpc>
                <a:spcPct val="150000"/>
              </a:lnSpc>
              <a:buFont typeface="Wingdings" pitchFamily="2" charset="2"/>
              <a:buChar char="q"/>
            </a:pPr>
            <a:r>
              <a:rPr lang="en-US" sz="2000" b="1" dirty="0">
                <a:solidFill>
                  <a:srgbClr val="C55A11"/>
                </a:solidFill>
                <a:latin typeface="Times New Roman"/>
                <a:cs typeface="Times New Roman"/>
              </a:rPr>
              <a:t>Switching</a:t>
            </a:r>
            <a:r>
              <a:rPr lang="en-US" sz="2000" b="1" spc="-45" dirty="0">
                <a:solidFill>
                  <a:srgbClr val="C55A11"/>
                </a:solidFill>
                <a:latin typeface="Times New Roman"/>
                <a:cs typeface="Times New Roman"/>
              </a:rPr>
              <a:t> </a:t>
            </a:r>
            <a:r>
              <a:rPr lang="en-US" sz="2000" b="1" dirty="0">
                <a:solidFill>
                  <a:srgbClr val="C55A11"/>
                </a:solidFill>
                <a:latin typeface="Times New Roman"/>
                <a:cs typeface="Times New Roman"/>
              </a:rPr>
              <a:t>Slide</a:t>
            </a:r>
            <a:r>
              <a:rPr lang="en-US" sz="2000" b="1" spc="-25" dirty="0">
                <a:solidFill>
                  <a:srgbClr val="C55A11"/>
                </a:solidFill>
                <a:latin typeface="Times New Roman"/>
                <a:cs typeface="Times New Roman"/>
              </a:rPr>
              <a:t> </a:t>
            </a:r>
            <a:r>
              <a:rPr lang="en-US" sz="2000" b="1" dirty="0">
                <a:solidFill>
                  <a:srgbClr val="C55A11"/>
                </a:solidFill>
                <a:latin typeface="Times New Roman"/>
                <a:cs typeface="Times New Roman"/>
              </a:rPr>
              <a:t>Views</a:t>
            </a:r>
            <a:endParaRPr lang="en-US" sz="2000" dirty="0">
              <a:latin typeface="Times New Roman"/>
              <a:cs typeface="Times New Roman"/>
            </a:endParaRPr>
          </a:p>
          <a:p>
            <a:pPr marL="12700" marR="5715" algn="just">
              <a:lnSpc>
                <a:spcPct val="150000"/>
              </a:lnSpc>
            </a:pPr>
            <a:r>
              <a:rPr lang="en-US" sz="2000" spc="-5" dirty="0">
                <a:latin typeface="Times New Roman"/>
                <a:cs typeface="Times New Roman"/>
              </a:rPr>
              <a:t>Switching </a:t>
            </a:r>
            <a:r>
              <a:rPr lang="en-US" sz="2000" dirty="0">
                <a:latin typeface="Times New Roman"/>
                <a:cs typeface="Times New Roman"/>
              </a:rPr>
              <a:t>between </a:t>
            </a:r>
            <a:r>
              <a:rPr lang="en-US" sz="2000" spc="-10" dirty="0">
                <a:latin typeface="Times New Roman"/>
                <a:cs typeface="Times New Roman"/>
              </a:rPr>
              <a:t>different </a:t>
            </a:r>
            <a:r>
              <a:rPr lang="en-US" sz="2000" dirty="0">
                <a:latin typeface="Times New Roman"/>
                <a:cs typeface="Times New Roman"/>
              </a:rPr>
              <a:t>slide </a:t>
            </a:r>
            <a:r>
              <a:rPr lang="en-US" sz="2000" spc="-5" dirty="0">
                <a:latin typeface="Times New Roman"/>
                <a:cs typeface="Times New Roman"/>
              </a:rPr>
              <a:t>views is </a:t>
            </a:r>
            <a:r>
              <a:rPr lang="en-US" sz="2000" dirty="0">
                <a:latin typeface="Times New Roman"/>
                <a:cs typeface="Times New Roman"/>
              </a:rPr>
              <a:t>easy. </a:t>
            </a:r>
            <a:r>
              <a:rPr lang="en-US" sz="2000" spc="-5" dirty="0">
                <a:latin typeface="Times New Roman"/>
                <a:cs typeface="Times New Roman"/>
              </a:rPr>
              <a:t>Just </a:t>
            </a:r>
            <a:r>
              <a:rPr lang="en-US" sz="2000" dirty="0">
                <a:latin typeface="Times New Roman"/>
                <a:cs typeface="Times New Roman"/>
              </a:rPr>
              <a:t> </a:t>
            </a:r>
            <a:r>
              <a:rPr lang="en-US" sz="2000" spc="-5" dirty="0">
                <a:latin typeface="Times New Roman"/>
                <a:cs typeface="Times New Roman"/>
              </a:rPr>
              <a:t>locate and select </a:t>
            </a:r>
            <a:r>
              <a:rPr lang="en-US" sz="2000" dirty="0">
                <a:latin typeface="Times New Roman"/>
                <a:cs typeface="Times New Roman"/>
              </a:rPr>
              <a:t>the </a:t>
            </a:r>
            <a:r>
              <a:rPr lang="en-US" sz="2000" spc="-5" dirty="0">
                <a:latin typeface="Times New Roman"/>
                <a:cs typeface="Times New Roman"/>
              </a:rPr>
              <a:t>desired slide view command in </a:t>
            </a:r>
            <a:r>
              <a:rPr lang="en-US" sz="2000" dirty="0">
                <a:latin typeface="Times New Roman"/>
                <a:cs typeface="Times New Roman"/>
              </a:rPr>
              <a:t> the</a:t>
            </a:r>
            <a:r>
              <a:rPr lang="en-US" sz="2000" spc="-10" dirty="0">
                <a:latin typeface="Times New Roman"/>
                <a:cs typeface="Times New Roman"/>
              </a:rPr>
              <a:t> </a:t>
            </a:r>
            <a:r>
              <a:rPr lang="en-US" sz="2000" spc="-5" dirty="0">
                <a:latin typeface="Times New Roman"/>
                <a:cs typeface="Times New Roman"/>
              </a:rPr>
              <a:t>bottom-right</a:t>
            </a:r>
            <a:r>
              <a:rPr lang="en-US" sz="2000" spc="-40" dirty="0">
                <a:latin typeface="Times New Roman"/>
                <a:cs typeface="Times New Roman"/>
              </a:rPr>
              <a:t> </a:t>
            </a:r>
            <a:r>
              <a:rPr lang="en-US" sz="2000" dirty="0">
                <a:latin typeface="Times New Roman"/>
                <a:cs typeface="Times New Roman"/>
              </a:rPr>
              <a:t>corner</a:t>
            </a:r>
            <a:r>
              <a:rPr lang="en-US" sz="2000" spc="-35" dirty="0">
                <a:latin typeface="Times New Roman"/>
                <a:cs typeface="Times New Roman"/>
              </a:rPr>
              <a:t> </a:t>
            </a:r>
            <a:r>
              <a:rPr lang="en-US" sz="2000" dirty="0">
                <a:latin typeface="Times New Roman"/>
                <a:cs typeface="Times New Roman"/>
              </a:rPr>
              <a:t>of</a:t>
            </a:r>
            <a:r>
              <a:rPr lang="en-US" sz="2000" spc="-15" dirty="0">
                <a:latin typeface="Times New Roman"/>
                <a:cs typeface="Times New Roman"/>
              </a:rPr>
              <a:t> </a:t>
            </a:r>
            <a:r>
              <a:rPr lang="en-US" sz="2000" dirty="0">
                <a:latin typeface="Times New Roman"/>
                <a:cs typeface="Times New Roman"/>
              </a:rPr>
              <a:t>the</a:t>
            </a:r>
            <a:r>
              <a:rPr lang="en-US" sz="2000" spc="-10" dirty="0">
                <a:latin typeface="Times New Roman"/>
                <a:cs typeface="Times New Roman"/>
              </a:rPr>
              <a:t> </a:t>
            </a:r>
            <a:r>
              <a:rPr lang="en-US" sz="2000" dirty="0">
                <a:latin typeface="Times New Roman"/>
                <a:cs typeface="Times New Roman"/>
              </a:rPr>
              <a:t>PowerPoint</a:t>
            </a:r>
            <a:r>
              <a:rPr lang="en-US" sz="2000" spc="-35" dirty="0">
                <a:latin typeface="Times New Roman"/>
                <a:cs typeface="Times New Roman"/>
              </a:rPr>
              <a:t> </a:t>
            </a:r>
            <a:r>
              <a:rPr lang="en-US" sz="2000" spc="-15" dirty="0">
                <a:latin typeface="Times New Roman"/>
                <a:cs typeface="Times New Roman"/>
              </a:rPr>
              <a:t>window.</a:t>
            </a:r>
            <a:endParaRPr lang="en-US" sz="2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267201" y="209169"/>
            <a:ext cx="3605910" cy="566822"/>
          </a:xfrm>
          <a:prstGeom prst="rect">
            <a:avLst/>
          </a:prstGeom>
        </p:spPr>
        <p:txBody>
          <a:bodyPr vert="horz" wrap="square" lIns="0" tIns="12700" rIns="0" bIns="0" rtlCol="0">
            <a:spAutoFit/>
          </a:bodyPr>
          <a:lstStyle/>
          <a:p>
            <a:pPr marL="12700" algn="ctr">
              <a:lnSpc>
                <a:spcPct val="100000"/>
              </a:lnSpc>
              <a:spcBef>
                <a:spcPts val="100"/>
              </a:spcBef>
            </a:pPr>
            <a:r>
              <a:rPr spc="-35" dirty="0">
                <a:latin typeface="Times New Roman" pitchFamily="18" charset="0"/>
                <a:cs typeface="Times New Roman" pitchFamily="18" charset="0"/>
              </a:rPr>
              <a:t>Slide Transitions</a:t>
            </a:r>
          </a:p>
        </p:txBody>
      </p:sp>
      <p:sp>
        <p:nvSpPr>
          <p:cNvPr id="3" name="object 3"/>
          <p:cNvSpPr txBox="1"/>
          <p:nvPr/>
        </p:nvSpPr>
        <p:spPr>
          <a:xfrm>
            <a:off x="383540" y="1261216"/>
            <a:ext cx="11360150" cy="2219960"/>
          </a:xfrm>
          <a:prstGeom prst="rect">
            <a:avLst/>
          </a:prstGeom>
        </p:spPr>
        <p:txBody>
          <a:bodyPr vert="horz" wrap="square" lIns="0" tIns="12065" rIns="0" bIns="0" rtlCol="0">
            <a:spAutoFit/>
          </a:bodyPr>
          <a:lstStyle/>
          <a:p>
            <a:pPr marL="355600" marR="5080" indent="-342900" algn="just">
              <a:lnSpc>
                <a:spcPct val="150000"/>
              </a:lnSpc>
              <a:spcBef>
                <a:spcPts val="95"/>
              </a:spcBef>
              <a:buClr>
                <a:srgbClr val="C55A11"/>
              </a:buClr>
              <a:buFont typeface="Wingdings"/>
              <a:buChar char=""/>
              <a:tabLst>
                <a:tab pos="355600" algn="l"/>
              </a:tabLst>
            </a:pPr>
            <a:r>
              <a:rPr sz="2400" spc="-5" dirty="0">
                <a:latin typeface="Times New Roman"/>
                <a:cs typeface="Times New Roman"/>
              </a:rPr>
              <a:t>Slide </a:t>
            </a:r>
            <a:r>
              <a:rPr sz="2400" b="1" spc="-5" dirty="0">
                <a:solidFill>
                  <a:srgbClr val="C55A11"/>
                </a:solidFill>
                <a:latin typeface="Times New Roman"/>
                <a:cs typeface="Times New Roman"/>
              </a:rPr>
              <a:t>transitions </a:t>
            </a:r>
            <a:r>
              <a:rPr sz="2400" dirty="0">
                <a:latin typeface="Times New Roman"/>
                <a:cs typeface="Times New Roman"/>
              </a:rPr>
              <a:t>are </a:t>
            </a:r>
            <a:r>
              <a:rPr sz="2400" b="1" dirty="0">
                <a:solidFill>
                  <a:srgbClr val="C55A11"/>
                </a:solidFill>
                <a:latin typeface="Times New Roman"/>
                <a:cs typeface="Times New Roman"/>
              </a:rPr>
              <a:t>motion </a:t>
            </a:r>
            <a:r>
              <a:rPr sz="2400" b="1" spc="-5" dirty="0">
                <a:solidFill>
                  <a:srgbClr val="C55A11"/>
                </a:solidFill>
                <a:latin typeface="Times New Roman"/>
                <a:cs typeface="Times New Roman"/>
              </a:rPr>
              <a:t>effects </a:t>
            </a:r>
            <a:r>
              <a:rPr sz="2400" dirty="0">
                <a:latin typeface="Times New Roman"/>
                <a:cs typeface="Times New Roman"/>
              </a:rPr>
              <a:t>that </a:t>
            </a:r>
            <a:r>
              <a:rPr sz="2400" spc="-5" dirty="0">
                <a:latin typeface="Times New Roman"/>
                <a:cs typeface="Times New Roman"/>
              </a:rPr>
              <a:t>occur </a:t>
            </a:r>
            <a:r>
              <a:rPr sz="2400" dirty="0">
                <a:latin typeface="Times New Roman"/>
                <a:cs typeface="Times New Roman"/>
              </a:rPr>
              <a:t>in </a:t>
            </a:r>
            <a:r>
              <a:rPr sz="2400" spc="-5" dirty="0">
                <a:latin typeface="Times New Roman"/>
                <a:cs typeface="Times New Roman"/>
              </a:rPr>
              <a:t>Slide Show </a:t>
            </a:r>
            <a:r>
              <a:rPr sz="2400" dirty="0">
                <a:latin typeface="Times New Roman"/>
                <a:cs typeface="Times New Roman"/>
              </a:rPr>
              <a:t>view when you </a:t>
            </a:r>
            <a:r>
              <a:rPr sz="2400" spc="-5" dirty="0">
                <a:latin typeface="Times New Roman"/>
                <a:cs typeface="Times New Roman"/>
              </a:rPr>
              <a:t>move </a:t>
            </a:r>
            <a:r>
              <a:rPr sz="2400" dirty="0">
                <a:latin typeface="Times New Roman"/>
                <a:cs typeface="Times New Roman"/>
              </a:rPr>
              <a:t>from </a:t>
            </a:r>
            <a:r>
              <a:rPr sz="2400" spc="5" dirty="0">
                <a:latin typeface="Times New Roman"/>
                <a:cs typeface="Times New Roman"/>
              </a:rPr>
              <a:t> </a:t>
            </a:r>
            <a:r>
              <a:rPr sz="2400" spc="-5" dirty="0">
                <a:solidFill>
                  <a:srgbClr val="C55A11"/>
                </a:solidFill>
                <a:latin typeface="Times New Roman"/>
                <a:cs typeface="Times New Roman"/>
              </a:rPr>
              <a:t>one slide </a:t>
            </a:r>
            <a:r>
              <a:rPr sz="2400" dirty="0">
                <a:latin typeface="Times New Roman"/>
                <a:cs typeface="Times New Roman"/>
              </a:rPr>
              <a:t>to then </a:t>
            </a:r>
            <a:r>
              <a:rPr sz="2400" b="1" spc="-5" dirty="0">
                <a:solidFill>
                  <a:srgbClr val="C55A11"/>
                </a:solidFill>
                <a:latin typeface="Times New Roman"/>
                <a:cs typeface="Times New Roman"/>
              </a:rPr>
              <a:t>another </a:t>
            </a:r>
            <a:r>
              <a:rPr sz="2400" spc="-5" dirty="0">
                <a:latin typeface="Times New Roman"/>
                <a:cs typeface="Times New Roman"/>
              </a:rPr>
              <a:t>during </a:t>
            </a:r>
            <a:r>
              <a:rPr sz="2400" dirty="0">
                <a:latin typeface="Times New Roman"/>
                <a:cs typeface="Times New Roman"/>
              </a:rPr>
              <a:t>a </a:t>
            </a:r>
            <a:r>
              <a:rPr sz="2400" spc="-5" dirty="0">
                <a:latin typeface="Times New Roman"/>
                <a:cs typeface="Times New Roman"/>
              </a:rPr>
              <a:t>presentation. </a:t>
            </a:r>
            <a:r>
              <a:rPr sz="2400" spc="-85" dirty="0">
                <a:latin typeface="Times New Roman"/>
                <a:cs typeface="Times New Roman"/>
              </a:rPr>
              <a:t>You </a:t>
            </a:r>
            <a:r>
              <a:rPr sz="2400" dirty="0">
                <a:latin typeface="Times New Roman"/>
                <a:cs typeface="Times New Roman"/>
              </a:rPr>
              <a:t>can </a:t>
            </a:r>
            <a:r>
              <a:rPr sz="2400" b="1" spc="-10" dirty="0">
                <a:solidFill>
                  <a:srgbClr val="C55A11"/>
                </a:solidFill>
                <a:latin typeface="Times New Roman"/>
                <a:cs typeface="Times New Roman"/>
              </a:rPr>
              <a:t>control </a:t>
            </a:r>
            <a:r>
              <a:rPr sz="2400" b="1" dirty="0">
                <a:solidFill>
                  <a:srgbClr val="C55A11"/>
                </a:solidFill>
                <a:latin typeface="Times New Roman"/>
                <a:cs typeface="Times New Roman"/>
              </a:rPr>
              <a:t>the </a:t>
            </a:r>
            <a:r>
              <a:rPr sz="2400" b="1" spc="-5" dirty="0">
                <a:solidFill>
                  <a:srgbClr val="C55A11"/>
                </a:solidFill>
                <a:latin typeface="Times New Roman"/>
                <a:cs typeface="Times New Roman"/>
              </a:rPr>
              <a:t>speed</a:t>
            </a:r>
            <a:r>
              <a:rPr sz="2400" spc="-5" dirty="0">
                <a:latin typeface="Times New Roman"/>
                <a:cs typeface="Times New Roman"/>
              </a:rPr>
              <a:t>, </a:t>
            </a:r>
            <a:r>
              <a:rPr sz="2400" dirty="0">
                <a:solidFill>
                  <a:srgbClr val="C55A11"/>
                </a:solidFill>
                <a:latin typeface="Times New Roman"/>
                <a:cs typeface="Times New Roman"/>
              </a:rPr>
              <a:t>add </a:t>
            </a:r>
            <a:r>
              <a:rPr sz="2400" spc="-5" dirty="0">
                <a:solidFill>
                  <a:srgbClr val="C55A11"/>
                </a:solidFill>
                <a:latin typeface="Times New Roman"/>
                <a:cs typeface="Times New Roman"/>
              </a:rPr>
              <a:t>sound</a:t>
            </a:r>
            <a:r>
              <a:rPr sz="2400" spc="-5" dirty="0">
                <a:latin typeface="Times New Roman"/>
                <a:cs typeface="Times New Roman"/>
              </a:rPr>
              <a:t>, </a:t>
            </a:r>
            <a:r>
              <a:rPr sz="2400" dirty="0">
                <a:latin typeface="Times New Roman"/>
                <a:cs typeface="Times New Roman"/>
              </a:rPr>
              <a:t> and even </a:t>
            </a:r>
            <a:r>
              <a:rPr sz="2400" spc="-5" dirty="0">
                <a:latin typeface="Times New Roman"/>
                <a:cs typeface="Times New Roman"/>
              </a:rPr>
              <a:t>customize </a:t>
            </a:r>
            <a:r>
              <a:rPr sz="2400" dirty="0">
                <a:latin typeface="Times New Roman"/>
                <a:cs typeface="Times New Roman"/>
              </a:rPr>
              <a:t>the </a:t>
            </a:r>
            <a:r>
              <a:rPr sz="2400" spc="-5" dirty="0">
                <a:latin typeface="Times New Roman"/>
                <a:cs typeface="Times New Roman"/>
              </a:rPr>
              <a:t>properties </a:t>
            </a:r>
            <a:r>
              <a:rPr sz="2400" dirty="0">
                <a:latin typeface="Times New Roman"/>
                <a:cs typeface="Times New Roman"/>
              </a:rPr>
              <a:t>of </a:t>
            </a:r>
            <a:r>
              <a:rPr sz="2400" spc="-5" dirty="0">
                <a:latin typeface="Times New Roman"/>
                <a:cs typeface="Times New Roman"/>
              </a:rPr>
              <a:t>transition effects. </a:t>
            </a:r>
            <a:r>
              <a:rPr sz="2400" spc="-85" dirty="0">
                <a:latin typeface="Times New Roman"/>
                <a:cs typeface="Times New Roman"/>
              </a:rPr>
              <a:t>To</a:t>
            </a:r>
            <a:r>
              <a:rPr sz="2400" spc="430" dirty="0">
                <a:latin typeface="Times New Roman"/>
                <a:cs typeface="Times New Roman"/>
              </a:rPr>
              <a:t> </a:t>
            </a:r>
            <a:r>
              <a:rPr sz="2400" dirty="0">
                <a:latin typeface="Times New Roman"/>
                <a:cs typeface="Times New Roman"/>
              </a:rPr>
              <a:t>add a transition </a:t>
            </a:r>
            <a:r>
              <a:rPr sz="2400" spc="-5" dirty="0">
                <a:latin typeface="Times New Roman"/>
                <a:cs typeface="Times New Roman"/>
              </a:rPr>
              <a:t>first </a:t>
            </a:r>
            <a:r>
              <a:rPr sz="2400" dirty="0">
                <a:latin typeface="Times New Roman"/>
                <a:cs typeface="Times New Roman"/>
              </a:rPr>
              <a:t>of </a:t>
            </a:r>
            <a:r>
              <a:rPr sz="2400" spc="-5" dirty="0">
                <a:latin typeface="Times New Roman"/>
                <a:cs typeface="Times New Roman"/>
              </a:rPr>
              <a:t>all </a:t>
            </a:r>
            <a:r>
              <a:rPr sz="2400" dirty="0">
                <a:latin typeface="Times New Roman"/>
                <a:cs typeface="Times New Roman"/>
              </a:rPr>
              <a:t> select</a:t>
            </a:r>
            <a:r>
              <a:rPr sz="2400" spc="-30" dirty="0">
                <a:latin typeface="Times New Roman"/>
                <a:cs typeface="Times New Roman"/>
              </a:rPr>
              <a:t> </a:t>
            </a:r>
            <a:r>
              <a:rPr sz="2400" dirty="0">
                <a:latin typeface="Times New Roman"/>
                <a:cs typeface="Times New Roman"/>
              </a:rPr>
              <a:t>a slide</a:t>
            </a:r>
            <a:r>
              <a:rPr sz="2400" spc="-20" dirty="0">
                <a:latin typeface="Times New Roman"/>
                <a:cs typeface="Times New Roman"/>
              </a:rPr>
              <a:t> </a:t>
            </a:r>
            <a:r>
              <a:rPr sz="2400" dirty="0">
                <a:latin typeface="Times New Roman"/>
                <a:cs typeface="Times New Roman"/>
              </a:rPr>
              <a:t>in</a:t>
            </a:r>
            <a:r>
              <a:rPr sz="2400" spc="-15" dirty="0">
                <a:latin typeface="Times New Roman"/>
                <a:cs typeface="Times New Roman"/>
              </a:rPr>
              <a:t> </a:t>
            </a:r>
            <a:r>
              <a:rPr sz="2400" dirty="0">
                <a:latin typeface="Times New Roman"/>
                <a:cs typeface="Times New Roman"/>
              </a:rPr>
              <a:t>the</a:t>
            </a:r>
            <a:r>
              <a:rPr sz="2400" spc="-10" dirty="0">
                <a:latin typeface="Times New Roman"/>
                <a:cs typeface="Times New Roman"/>
              </a:rPr>
              <a:t> </a:t>
            </a:r>
            <a:r>
              <a:rPr sz="2400" dirty="0">
                <a:latin typeface="Times New Roman"/>
                <a:cs typeface="Times New Roman"/>
              </a:rPr>
              <a:t>left</a:t>
            </a:r>
            <a:r>
              <a:rPr sz="2400" spc="-20" dirty="0">
                <a:latin typeface="Times New Roman"/>
                <a:cs typeface="Times New Roman"/>
              </a:rPr>
              <a:t> </a:t>
            </a:r>
            <a:r>
              <a:rPr sz="2400" dirty="0">
                <a:latin typeface="Times New Roman"/>
                <a:cs typeface="Times New Roman"/>
              </a:rPr>
              <a:t>hand panel</a:t>
            </a:r>
            <a:r>
              <a:rPr sz="2400" spc="-15" dirty="0">
                <a:latin typeface="Times New Roman"/>
                <a:cs typeface="Times New Roman"/>
              </a:rPr>
              <a:t> </a:t>
            </a:r>
            <a:r>
              <a:rPr sz="2400" dirty="0">
                <a:latin typeface="Times New Roman"/>
                <a:cs typeface="Times New Roman"/>
              </a:rPr>
              <a:t>that</a:t>
            </a:r>
            <a:r>
              <a:rPr sz="2400" spc="-15" dirty="0">
                <a:latin typeface="Times New Roman"/>
                <a:cs typeface="Times New Roman"/>
              </a:rPr>
              <a:t> </a:t>
            </a:r>
            <a:r>
              <a:rPr sz="2400" dirty="0">
                <a:latin typeface="Times New Roman"/>
                <a:cs typeface="Times New Roman"/>
              </a:rPr>
              <a:t>contains</a:t>
            </a:r>
            <a:r>
              <a:rPr sz="2400" spc="-20" dirty="0">
                <a:latin typeface="Times New Roman"/>
                <a:cs typeface="Times New Roman"/>
              </a:rPr>
              <a:t> </a:t>
            </a:r>
            <a:r>
              <a:rPr sz="2400" dirty="0">
                <a:latin typeface="Times New Roman"/>
                <a:cs typeface="Times New Roman"/>
              </a:rPr>
              <a:t>the</a:t>
            </a:r>
            <a:r>
              <a:rPr sz="2400" spc="-5" dirty="0">
                <a:latin typeface="Times New Roman"/>
                <a:cs typeface="Times New Roman"/>
              </a:rPr>
              <a:t> Slides</a:t>
            </a:r>
            <a:r>
              <a:rPr sz="2400" spc="-20" dirty="0">
                <a:latin typeface="Times New Roman"/>
                <a:cs typeface="Times New Roman"/>
              </a:rPr>
              <a:t> </a:t>
            </a:r>
            <a:r>
              <a:rPr sz="2400" dirty="0">
                <a:latin typeface="Times New Roman"/>
                <a:cs typeface="Times New Roman"/>
              </a:rPr>
              <a:t>and</a:t>
            </a:r>
            <a:r>
              <a:rPr sz="2400" spc="5" dirty="0">
                <a:latin typeface="Times New Roman"/>
                <a:cs typeface="Times New Roman"/>
              </a:rPr>
              <a:t> </a:t>
            </a:r>
            <a:r>
              <a:rPr sz="2400" dirty="0">
                <a:latin typeface="Times New Roman"/>
                <a:cs typeface="Times New Roman"/>
              </a:rPr>
              <a:t>Outline</a:t>
            </a:r>
            <a:r>
              <a:rPr sz="2400" spc="-25" dirty="0">
                <a:latin typeface="Times New Roman"/>
                <a:cs typeface="Times New Roman"/>
              </a:rPr>
              <a:t> </a:t>
            </a:r>
            <a:r>
              <a:rPr sz="2400" dirty="0">
                <a:latin typeface="Times New Roman"/>
                <a:cs typeface="Times New Roman"/>
              </a:rPr>
              <a:t>tabs.</a:t>
            </a:r>
          </a:p>
        </p:txBody>
      </p:sp>
      <p:pic>
        <p:nvPicPr>
          <p:cNvPr id="6" name="object 6"/>
          <p:cNvPicPr/>
          <p:nvPr/>
        </p:nvPicPr>
        <p:blipFill>
          <a:blip r:embed="rId2" cstate="print"/>
          <a:stretch>
            <a:fillRect/>
          </a:stretch>
        </p:blipFill>
        <p:spPr>
          <a:xfrm>
            <a:off x="2522220" y="3614928"/>
            <a:ext cx="7146035" cy="2545080"/>
          </a:xfrm>
          <a:prstGeom prst="rect">
            <a:avLst/>
          </a:prstGeom>
        </p:spPr>
      </p:pic>
      <p:sp>
        <p:nvSpPr>
          <p:cNvPr id="7" name="object 7"/>
          <p:cNvSpPr txBox="1">
            <a:spLocks noGrp="1"/>
          </p:cNvSpPr>
          <p:nvPr>
            <p:ph type="ftr" sz="quarter" idx="5"/>
          </p:nvPr>
        </p:nvSpPr>
        <p:spPr>
          <a:prstGeom prst="rect">
            <a:avLst/>
          </a:prstGeom>
        </p:spPr>
        <p:txBody>
          <a:bodyPr vert="horz" wrap="square" lIns="0" tIns="0" rIns="0" bIns="0" rtlCol="0">
            <a:spAutoFit/>
          </a:bodyPr>
          <a:lstStyle/>
          <a:p>
            <a:pPr marL="12700">
              <a:lnSpc>
                <a:spcPts val="1810"/>
              </a:lnSpc>
            </a:pPr>
            <a:r>
              <a:rPr lang="en-US" spc="-10"/>
              <a:t>Department of Medical Instrumentation Techniques Engineering</a:t>
            </a:r>
            <a:endParaRPr spc="-10" dirty="0"/>
          </a:p>
        </p:txBody>
      </p:sp>
      <p:sp>
        <p:nvSpPr>
          <p:cNvPr id="9" name="Slide Number Placeholder 8"/>
          <p:cNvSpPr>
            <a:spLocks noGrp="1"/>
          </p:cNvSpPr>
          <p:nvPr>
            <p:ph type="sldNum" sz="quarter" idx="7"/>
          </p:nvPr>
        </p:nvSpPr>
        <p:spPr/>
        <p:txBody>
          <a:bodyPr/>
          <a:lstStyle/>
          <a:p>
            <a:pPr marL="38100">
              <a:lnSpc>
                <a:spcPts val="2065"/>
              </a:lnSpc>
            </a:pPr>
            <a:fld id="{81D60167-4931-47E6-BA6A-407CBD079E47}" type="slidenum">
              <a:rPr lang="en-US" smtClean="0"/>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04800" y="6227064"/>
            <a:ext cx="11515090" cy="0"/>
          </a:xfrm>
          <a:custGeom>
            <a:avLst/>
            <a:gdLst/>
            <a:ahLst/>
            <a:cxnLst/>
            <a:rect l="l" t="t" r="r" b="b"/>
            <a:pathLst>
              <a:path w="11515090">
                <a:moveTo>
                  <a:pt x="11514709" y="0"/>
                </a:moveTo>
                <a:lnTo>
                  <a:pt x="0" y="0"/>
                </a:lnTo>
              </a:path>
            </a:pathLst>
          </a:custGeom>
          <a:ln w="76200">
            <a:solidFill>
              <a:srgbClr val="5B9BD4"/>
            </a:solidFill>
          </a:ln>
        </p:spPr>
        <p:txBody>
          <a:bodyPr wrap="square" lIns="0" tIns="0" rIns="0" bIns="0" rtlCol="0"/>
          <a:lstStyle/>
          <a:p>
            <a:endParaRPr/>
          </a:p>
        </p:txBody>
      </p:sp>
      <p:sp>
        <p:nvSpPr>
          <p:cNvPr id="7" name="object 7"/>
          <p:cNvSpPr txBox="1"/>
          <p:nvPr/>
        </p:nvSpPr>
        <p:spPr>
          <a:xfrm>
            <a:off x="571296" y="1371600"/>
            <a:ext cx="10922000" cy="4816703"/>
          </a:xfrm>
          <a:prstGeom prst="rect">
            <a:avLst/>
          </a:prstGeom>
        </p:spPr>
        <p:txBody>
          <a:bodyPr vert="horz" wrap="square" lIns="0" tIns="12700" rIns="0" bIns="0" rtlCol="0">
            <a:spAutoFit/>
          </a:bodyPr>
          <a:lstStyle/>
          <a:p>
            <a:pPr marL="12700" algn="just">
              <a:lnSpc>
                <a:spcPct val="150000"/>
              </a:lnSpc>
              <a:spcBef>
                <a:spcPts val="100"/>
              </a:spcBef>
              <a:tabLst>
                <a:tab pos="1800225" algn="l"/>
                <a:tab pos="3978275" algn="l"/>
                <a:tab pos="4418965" algn="l"/>
                <a:tab pos="4991735" algn="l"/>
                <a:tab pos="6666865" algn="l"/>
                <a:tab pos="8789035" algn="l"/>
                <a:tab pos="10288905" algn="l"/>
              </a:tabLst>
            </a:pPr>
            <a:r>
              <a:rPr sz="2400" b="1" dirty="0">
                <a:solidFill>
                  <a:srgbClr val="2D75B6"/>
                </a:solidFill>
                <a:latin typeface="Times New Roman" pitchFamily="18" charset="0"/>
                <a:cs typeface="Times New Roman" pitchFamily="18" charset="0"/>
              </a:rPr>
              <a:t>Microsoft</a:t>
            </a:r>
            <a:r>
              <a:rPr lang="en-US" sz="2400" b="1" dirty="0">
                <a:solidFill>
                  <a:srgbClr val="2D75B6"/>
                </a:solidFill>
                <a:latin typeface="Times New Roman" pitchFamily="18" charset="0"/>
                <a:cs typeface="Times New Roman" pitchFamily="18" charset="0"/>
              </a:rPr>
              <a:t> </a:t>
            </a:r>
            <a:r>
              <a:rPr sz="2400" b="1" dirty="0">
                <a:solidFill>
                  <a:srgbClr val="2D75B6"/>
                </a:solidFill>
                <a:latin typeface="Times New Roman" pitchFamily="18" charset="0"/>
                <a:cs typeface="Times New Roman" pitchFamily="18" charset="0"/>
              </a:rPr>
              <a:t>PowerPoint</a:t>
            </a:r>
            <a:r>
              <a:rPr lang="en-US" sz="2400" b="1" dirty="0">
                <a:solidFill>
                  <a:srgbClr val="2D75B6"/>
                </a:solidFill>
                <a:latin typeface="Times New Roman" pitchFamily="18" charset="0"/>
                <a:cs typeface="Times New Roman" pitchFamily="18" charset="0"/>
              </a:rPr>
              <a:t> </a:t>
            </a:r>
            <a:r>
              <a:rPr lang="en-US" sz="2400" dirty="0">
                <a:latin typeface="Times New Roman" pitchFamily="18" charset="0"/>
                <a:cs typeface="Times New Roman" pitchFamily="18" charset="0"/>
              </a:rPr>
              <a:t>is a type of visual communication tool developed by Microsoft. It consists of a series of slides that can contain text, images, videos, charts, and other multimedia elements. PowerPoint presentations are commonly used for business meetings, educational purposes, and various other settings to convey information in a structured and visually appealing manner. PowerPoint presentations have two common file extensions: </a:t>
            </a:r>
          </a:p>
          <a:p>
            <a:pPr marL="1270000" lvl="2" indent="-342900" algn="just">
              <a:lnSpc>
                <a:spcPct val="150000"/>
              </a:lnSpc>
              <a:spcBef>
                <a:spcPts val="100"/>
              </a:spcBef>
              <a:buFont typeface="Wingdings" pitchFamily="2" charset="2"/>
              <a:buChar char="q"/>
              <a:tabLst>
                <a:tab pos="1800225" algn="l"/>
                <a:tab pos="3978275" algn="l"/>
                <a:tab pos="4418965" algn="l"/>
                <a:tab pos="4991735" algn="l"/>
                <a:tab pos="6666865" algn="l"/>
                <a:tab pos="8789035" algn="l"/>
                <a:tab pos="10288905" algn="l"/>
              </a:tabLst>
            </a:pPr>
            <a:r>
              <a:rPr lang="en-US" sz="2100" b="1" dirty="0" err="1">
                <a:latin typeface="Times New Roman" pitchFamily="18" charset="0"/>
                <a:cs typeface="Times New Roman" pitchFamily="18" charset="0"/>
              </a:rPr>
              <a:t>ppt</a:t>
            </a:r>
            <a:r>
              <a:rPr lang="en-US" sz="2100" b="1" dirty="0">
                <a:latin typeface="Times New Roman" pitchFamily="18" charset="0"/>
                <a:cs typeface="Times New Roman" pitchFamily="18" charset="0"/>
              </a:rPr>
              <a:t>:</a:t>
            </a:r>
            <a:r>
              <a:rPr lang="en-US" sz="2100" dirty="0">
                <a:latin typeface="Times New Roman" pitchFamily="18" charset="0"/>
                <a:cs typeface="Times New Roman" pitchFamily="18" charset="0"/>
              </a:rPr>
              <a:t> Compatible with older PowerPoint versions (97-2003).</a:t>
            </a:r>
          </a:p>
          <a:p>
            <a:pPr marL="1270000" lvl="2" indent="-342900" algn="just">
              <a:lnSpc>
                <a:spcPct val="150000"/>
              </a:lnSpc>
              <a:spcBef>
                <a:spcPts val="100"/>
              </a:spcBef>
              <a:buFont typeface="Wingdings" pitchFamily="2" charset="2"/>
              <a:buChar char="q"/>
              <a:tabLst>
                <a:tab pos="1800225" algn="l"/>
                <a:tab pos="3978275" algn="l"/>
                <a:tab pos="4418965" algn="l"/>
                <a:tab pos="4991735" algn="l"/>
                <a:tab pos="6666865" algn="l"/>
                <a:tab pos="8789035" algn="l"/>
                <a:tab pos="10288905" algn="l"/>
              </a:tabLst>
            </a:pPr>
            <a:r>
              <a:rPr lang="en-US" sz="2100" b="1" dirty="0" err="1">
                <a:latin typeface="Times New Roman" pitchFamily="18" charset="0"/>
                <a:cs typeface="Times New Roman" pitchFamily="18" charset="0"/>
              </a:rPr>
              <a:t>pptx</a:t>
            </a:r>
            <a:r>
              <a:rPr lang="en-US" sz="2100" b="1" dirty="0">
                <a:latin typeface="Times New Roman" pitchFamily="18" charset="0"/>
                <a:cs typeface="Times New Roman" pitchFamily="18" charset="0"/>
              </a:rPr>
              <a:t>:</a:t>
            </a:r>
            <a:r>
              <a:rPr lang="en-US" sz="2100" dirty="0">
                <a:latin typeface="Times New Roman" pitchFamily="18" charset="0"/>
                <a:cs typeface="Times New Roman" pitchFamily="18" charset="0"/>
              </a:rPr>
              <a:t> Default format for modern PowerPoint versions (2007 and later), offering enhanced features and broad compatibility</a:t>
            </a:r>
            <a:endParaRPr sz="2100" dirty="0">
              <a:latin typeface="Times New Roman" pitchFamily="18" charset="0"/>
              <a:cs typeface="Times New Roman" pitchFamily="18" charset="0"/>
            </a:endParaRPr>
          </a:p>
        </p:txBody>
      </p:sp>
      <p:sp>
        <p:nvSpPr>
          <p:cNvPr id="9" name="object 9"/>
          <p:cNvSpPr txBox="1">
            <a:spLocks noGrp="1"/>
          </p:cNvSpPr>
          <p:nvPr>
            <p:ph type="ftr" sz="quarter" idx="5"/>
          </p:nvPr>
        </p:nvSpPr>
        <p:spPr>
          <a:prstGeom prst="rect">
            <a:avLst/>
          </a:prstGeom>
        </p:spPr>
        <p:txBody>
          <a:bodyPr vert="horz" wrap="square" lIns="0" tIns="0" rIns="0" bIns="0" rtlCol="0">
            <a:spAutoFit/>
          </a:bodyPr>
          <a:lstStyle/>
          <a:p>
            <a:pPr marL="12700">
              <a:lnSpc>
                <a:spcPts val="1810"/>
              </a:lnSpc>
            </a:pPr>
            <a:r>
              <a:rPr lang="en-US" spc="-10"/>
              <a:t>Department of Medical Instrumentation Techniques Engineering</a:t>
            </a:r>
            <a:endParaRPr spc="-10" dirty="0"/>
          </a:p>
        </p:txBody>
      </p:sp>
      <p:sp>
        <p:nvSpPr>
          <p:cNvPr id="11" name="Slide Number Placeholder 10"/>
          <p:cNvSpPr>
            <a:spLocks noGrp="1"/>
          </p:cNvSpPr>
          <p:nvPr>
            <p:ph type="sldNum" sz="quarter" idx="7"/>
          </p:nvPr>
        </p:nvSpPr>
        <p:spPr/>
        <p:txBody>
          <a:bodyPr/>
          <a:lstStyle/>
          <a:p>
            <a:pPr marL="38100">
              <a:lnSpc>
                <a:spcPts val="2065"/>
              </a:lnSpc>
            </a:pPr>
            <a:fld id="{81D60167-4931-47E6-BA6A-407CBD079E47}" type="slidenum">
              <a:rPr lang="en-US" smtClean="0"/>
              <a:t>2</a:t>
            </a:fld>
            <a:endParaRPr lang="en-US" dirty="0"/>
          </a:p>
        </p:txBody>
      </p:sp>
      <p:sp>
        <p:nvSpPr>
          <p:cNvPr id="13" name="object 2"/>
          <p:cNvSpPr/>
          <p:nvPr/>
        </p:nvSpPr>
        <p:spPr>
          <a:xfrm>
            <a:off x="272795" y="1295400"/>
            <a:ext cx="11515090" cy="0"/>
          </a:xfrm>
          <a:custGeom>
            <a:avLst/>
            <a:gdLst/>
            <a:ahLst/>
            <a:cxnLst/>
            <a:rect l="l" t="t" r="r" b="b"/>
            <a:pathLst>
              <a:path w="11515090">
                <a:moveTo>
                  <a:pt x="11514709" y="0"/>
                </a:moveTo>
                <a:lnTo>
                  <a:pt x="0" y="0"/>
                </a:lnTo>
              </a:path>
            </a:pathLst>
          </a:custGeom>
          <a:ln w="76200">
            <a:solidFill>
              <a:srgbClr val="5B9BD4"/>
            </a:solidFill>
          </a:ln>
        </p:spPr>
        <p:txBody>
          <a:bodyPr wrap="square" lIns="0" tIns="0" rIns="0" bIns="0" rtlCol="0"/>
          <a:lstStyle/>
          <a:p>
            <a:endParaRPr/>
          </a:p>
        </p:txBody>
      </p:sp>
      <p:pic>
        <p:nvPicPr>
          <p:cNvPr id="1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27000"/>
            <a:ext cx="1092200" cy="109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4"/>
          <p:cNvPicPr/>
          <p:nvPr/>
        </p:nvPicPr>
        <p:blipFill>
          <a:blip r:embed="rId4" cstate="print">
            <a:extLst>
              <a:ext uri="{28A0092B-C50C-407E-A947-70E740481C1C}">
                <a14:useLocalDpi xmlns:a14="http://schemas.microsoft.com/office/drawing/2010/main" val="0"/>
              </a:ext>
            </a:extLst>
          </a:blip>
          <a:stretch>
            <a:fillRect/>
          </a:stretch>
        </p:blipFill>
        <p:spPr>
          <a:xfrm>
            <a:off x="10178192" y="127001"/>
            <a:ext cx="1099408" cy="1092200"/>
          </a:xfrm>
          <a:prstGeom prst="rect">
            <a:avLst/>
          </a:prstGeom>
        </p:spPr>
      </p:pic>
      <p:sp>
        <p:nvSpPr>
          <p:cNvPr id="16" name="object 2"/>
          <p:cNvSpPr txBox="1">
            <a:spLocks noGrp="1"/>
          </p:cNvSpPr>
          <p:nvPr>
            <p:ph type="title"/>
          </p:nvPr>
        </p:nvSpPr>
        <p:spPr>
          <a:xfrm>
            <a:off x="4779645" y="356106"/>
            <a:ext cx="2916555" cy="635000"/>
          </a:xfrm>
          <a:prstGeom prst="rect">
            <a:avLst/>
          </a:prstGeom>
        </p:spPr>
        <p:txBody>
          <a:bodyPr vert="horz" wrap="square" lIns="0" tIns="12065" rIns="0" bIns="0" rtlCol="0">
            <a:spAutoFit/>
          </a:bodyPr>
          <a:lstStyle/>
          <a:p>
            <a:pPr marL="12700">
              <a:lnSpc>
                <a:spcPct val="100000"/>
              </a:lnSpc>
              <a:spcBef>
                <a:spcPts val="95"/>
              </a:spcBef>
            </a:pPr>
            <a:r>
              <a:rPr lang="en-US" sz="4000" spc="-35" dirty="0">
                <a:latin typeface="Times New Roman" pitchFamily="18" charset="0"/>
                <a:cs typeface="Times New Roman" pitchFamily="18" charset="0"/>
              </a:rPr>
              <a:t>Introduction</a:t>
            </a:r>
            <a:endParaRPr sz="4000" dirty="0">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83540" y="1777519"/>
            <a:ext cx="5939155" cy="2413481"/>
          </a:xfrm>
          <a:prstGeom prst="rect">
            <a:avLst/>
          </a:prstGeom>
        </p:spPr>
        <p:txBody>
          <a:bodyPr vert="horz" wrap="square" lIns="0" tIns="195580" rIns="0" bIns="0" rtlCol="0">
            <a:spAutoFit/>
          </a:bodyPr>
          <a:lstStyle/>
          <a:p>
            <a:pPr marL="355600" indent="-342900" algn="just">
              <a:lnSpc>
                <a:spcPct val="100000"/>
              </a:lnSpc>
              <a:spcBef>
                <a:spcPts val="1540"/>
              </a:spcBef>
              <a:buFont typeface="Wingdings"/>
              <a:buChar char=""/>
              <a:tabLst>
                <a:tab pos="355600" algn="l"/>
                <a:tab pos="2039620" algn="l"/>
                <a:tab pos="2638425" algn="l"/>
                <a:tab pos="3101975" algn="l"/>
                <a:tab pos="4171950" algn="l"/>
                <a:tab pos="4584700" algn="l"/>
                <a:tab pos="5215890" algn="l"/>
              </a:tabLst>
            </a:pPr>
            <a:r>
              <a:rPr sz="2400" b="1" spc="-5" dirty="0">
                <a:solidFill>
                  <a:srgbClr val="C55A11"/>
                </a:solidFill>
                <a:latin typeface="Times New Roman"/>
                <a:cs typeface="Times New Roman"/>
              </a:rPr>
              <a:t>A</a:t>
            </a:r>
            <a:r>
              <a:rPr sz="2400" b="1" spc="-15" dirty="0">
                <a:solidFill>
                  <a:srgbClr val="C55A11"/>
                </a:solidFill>
                <a:latin typeface="Times New Roman"/>
                <a:cs typeface="Times New Roman"/>
              </a:rPr>
              <a:t>n</a:t>
            </a:r>
            <a:r>
              <a:rPr sz="2400" b="1" dirty="0">
                <a:solidFill>
                  <a:srgbClr val="C55A11"/>
                </a:solidFill>
                <a:latin typeface="Times New Roman"/>
                <a:cs typeface="Times New Roman"/>
              </a:rPr>
              <a:t>i</a:t>
            </a:r>
            <a:r>
              <a:rPr sz="2400" b="1" spc="5" dirty="0">
                <a:solidFill>
                  <a:srgbClr val="C55A11"/>
                </a:solidFill>
                <a:latin typeface="Times New Roman"/>
                <a:cs typeface="Times New Roman"/>
              </a:rPr>
              <a:t>m</a:t>
            </a:r>
            <a:r>
              <a:rPr sz="2400" b="1" dirty="0">
                <a:solidFill>
                  <a:srgbClr val="C55A11"/>
                </a:solidFill>
                <a:latin typeface="Times New Roman"/>
                <a:cs typeface="Times New Roman"/>
              </a:rPr>
              <a:t>at</a:t>
            </a:r>
            <a:r>
              <a:rPr sz="2400" b="1" spc="5" dirty="0">
                <a:solidFill>
                  <a:srgbClr val="C55A11"/>
                </a:solidFill>
                <a:latin typeface="Times New Roman"/>
                <a:cs typeface="Times New Roman"/>
              </a:rPr>
              <a:t>i</a:t>
            </a:r>
            <a:r>
              <a:rPr sz="2400" b="1" spc="-5" dirty="0">
                <a:solidFill>
                  <a:srgbClr val="C55A11"/>
                </a:solidFill>
                <a:latin typeface="Times New Roman"/>
                <a:cs typeface="Times New Roman"/>
              </a:rPr>
              <a:t>ons</a:t>
            </a:r>
            <a:r>
              <a:rPr lang="en-US" sz="2400" b="1" dirty="0">
                <a:solidFill>
                  <a:srgbClr val="C55A11"/>
                </a:solidFill>
                <a:latin typeface="Times New Roman"/>
                <a:cs typeface="Times New Roman"/>
              </a:rPr>
              <a:t> </a:t>
            </a:r>
            <a:r>
              <a:rPr lang="en-US" sz="2400" dirty="0">
                <a:latin typeface="Times New Roman"/>
                <a:cs typeface="Times New Roman"/>
              </a:rPr>
              <a:t>in PowerPoint can indeed be applied to text boxes, bullet points, images, and other elements, allowing them to move or appear in a certain way during a slide show for added visual effects and engagement.</a:t>
            </a:r>
            <a:endParaRPr sz="2400" dirty="0">
              <a:latin typeface="Times New Roman"/>
              <a:cs typeface="Times New Roman"/>
            </a:endParaRPr>
          </a:p>
        </p:txBody>
      </p:sp>
      <p:sp>
        <p:nvSpPr>
          <p:cNvPr id="3" name="object 3"/>
          <p:cNvSpPr txBox="1">
            <a:spLocks noGrp="1"/>
          </p:cNvSpPr>
          <p:nvPr>
            <p:ph type="title"/>
          </p:nvPr>
        </p:nvSpPr>
        <p:spPr>
          <a:prstGeom prst="rect">
            <a:avLst/>
          </a:prstGeom>
        </p:spPr>
        <p:txBody>
          <a:bodyPr vert="horz" wrap="square" lIns="0" tIns="12700" rIns="0" bIns="0" rtlCol="0">
            <a:spAutoFit/>
          </a:bodyPr>
          <a:lstStyle/>
          <a:p>
            <a:pPr marL="234950">
              <a:lnSpc>
                <a:spcPct val="100000"/>
              </a:lnSpc>
              <a:spcBef>
                <a:spcPts val="100"/>
              </a:spcBef>
            </a:pPr>
            <a:r>
              <a:rPr spc="-35" dirty="0">
                <a:latin typeface="Times New Roman" pitchFamily="18" charset="0"/>
                <a:cs typeface="Times New Roman" pitchFamily="18" charset="0"/>
              </a:rPr>
              <a:t>Animations</a:t>
            </a:r>
          </a:p>
        </p:txBody>
      </p:sp>
      <p:pic>
        <p:nvPicPr>
          <p:cNvPr id="5" name="object 5"/>
          <p:cNvPicPr/>
          <p:nvPr/>
        </p:nvPicPr>
        <p:blipFill>
          <a:blip r:embed="rId2" cstate="print"/>
          <a:stretch>
            <a:fillRect/>
          </a:stretch>
        </p:blipFill>
        <p:spPr>
          <a:xfrm>
            <a:off x="6935723" y="1495044"/>
            <a:ext cx="4678680" cy="3866387"/>
          </a:xfrm>
          <a:prstGeom prst="rect">
            <a:avLst/>
          </a:prstGeom>
        </p:spPr>
      </p:pic>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1810"/>
              </a:lnSpc>
            </a:pPr>
            <a:r>
              <a:rPr lang="en-US" spc="-10"/>
              <a:t>Department of Medical Instrumentation Techniques Engineering</a:t>
            </a:r>
            <a:endParaRPr spc="-10" dirty="0"/>
          </a:p>
        </p:txBody>
      </p:sp>
      <p:sp>
        <p:nvSpPr>
          <p:cNvPr id="8" name="Slide Number Placeholder 7"/>
          <p:cNvSpPr>
            <a:spLocks noGrp="1"/>
          </p:cNvSpPr>
          <p:nvPr>
            <p:ph type="sldNum" sz="quarter" idx="7"/>
          </p:nvPr>
        </p:nvSpPr>
        <p:spPr/>
        <p:txBody>
          <a:bodyPr/>
          <a:lstStyle/>
          <a:p>
            <a:pPr marL="38100">
              <a:lnSpc>
                <a:spcPts val="2065"/>
              </a:lnSpc>
            </a:pPr>
            <a:fld id="{81D60167-4931-47E6-BA6A-407CBD079E47}" type="slidenum">
              <a:rPr lang="en-US" smtClean="0"/>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362200" y="2667000"/>
            <a:ext cx="7315200" cy="751488"/>
          </a:xfrm>
          <a:prstGeom prst="rect">
            <a:avLst/>
          </a:prstGeom>
        </p:spPr>
        <p:txBody>
          <a:bodyPr vert="horz" wrap="square" lIns="0" tIns="12700" rIns="0" bIns="0" rtlCol="0">
            <a:spAutoFit/>
          </a:bodyPr>
          <a:lstStyle/>
          <a:p>
            <a:pPr marL="234950" algn="ctr">
              <a:lnSpc>
                <a:spcPct val="100000"/>
              </a:lnSpc>
              <a:spcBef>
                <a:spcPts val="100"/>
              </a:spcBef>
            </a:pPr>
            <a:r>
              <a:rPr lang="en-US" sz="4800" spc="-35" dirty="0">
                <a:latin typeface="Times New Roman" pitchFamily="18" charset="0"/>
                <a:cs typeface="Times New Roman" pitchFamily="18" charset="0"/>
              </a:rPr>
              <a:t>Thank Your</a:t>
            </a: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1810"/>
              </a:lnSpc>
            </a:pPr>
            <a:r>
              <a:rPr lang="en-US" spc="-10"/>
              <a:t>Department of Medical Instrumentation Techniques Engineering</a:t>
            </a:r>
            <a:endParaRPr spc="-10" dirty="0"/>
          </a:p>
        </p:txBody>
      </p:sp>
      <p:sp>
        <p:nvSpPr>
          <p:cNvPr id="8" name="Slide Number Placeholder 7"/>
          <p:cNvSpPr>
            <a:spLocks noGrp="1"/>
          </p:cNvSpPr>
          <p:nvPr>
            <p:ph type="sldNum" sz="quarter" idx="7"/>
          </p:nvPr>
        </p:nvSpPr>
        <p:spPr/>
        <p:txBody>
          <a:bodyPr/>
          <a:lstStyle/>
          <a:p>
            <a:pPr marL="38100">
              <a:lnSpc>
                <a:spcPts val="2065"/>
              </a:lnSpc>
            </a:pPr>
            <a:fld id="{81D60167-4931-47E6-BA6A-407CBD079E47}" type="slidenum">
              <a:rPr lang="en-US" smtClean="0"/>
              <a:t>21</a:t>
            </a:fld>
            <a:endParaRPr lang="en-US" dirty="0"/>
          </a:p>
        </p:txBody>
      </p:sp>
    </p:spTree>
    <p:extLst>
      <p:ext uri="{BB962C8B-B14F-4D97-AF65-F5344CB8AC3E}">
        <p14:creationId xmlns:p14="http://schemas.microsoft.com/office/powerpoint/2010/main" val="349399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712845" y="354837"/>
            <a:ext cx="4700270" cy="566181"/>
          </a:xfrm>
          <a:prstGeom prst="rect">
            <a:avLst/>
          </a:prstGeom>
        </p:spPr>
        <p:txBody>
          <a:bodyPr vert="horz" wrap="square" lIns="0" tIns="12065" rIns="0" bIns="0" rtlCol="0">
            <a:spAutoFit/>
          </a:bodyPr>
          <a:lstStyle/>
          <a:p>
            <a:pPr marL="12700">
              <a:lnSpc>
                <a:spcPct val="100000"/>
              </a:lnSpc>
              <a:spcBef>
                <a:spcPts val="95"/>
              </a:spcBef>
            </a:pPr>
            <a:r>
              <a:rPr spc="-35" dirty="0">
                <a:latin typeface="Times New Roman" pitchFamily="18" charset="0"/>
                <a:cs typeface="Times New Roman" pitchFamily="18" charset="0"/>
              </a:rPr>
              <a:t>Benefits</a:t>
            </a:r>
            <a:r>
              <a:rPr spc="-90" dirty="0">
                <a:latin typeface="Times New Roman" pitchFamily="18" charset="0"/>
                <a:cs typeface="Times New Roman" pitchFamily="18" charset="0"/>
              </a:rPr>
              <a:t> </a:t>
            </a:r>
            <a:r>
              <a:rPr spc="-15" dirty="0">
                <a:latin typeface="Times New Roman" pitchFamily="18" charset="0"/>
                <a:cs typeface="Times New Roman" pitchFamily="18" charset="0"/>
              </a:rPr>
              <a:t>of</a:t>
            </a:r>
            <a:r>
              <a:rPr spc="-70" dirty="0">
                <a:latin typeface="Times New Roman" pitchFamily="18" charset="0"/>
                <a:cs typeface="Times New Roman" pitchFamily="18" charset="0"/>
              </a:rPr>
              <a:t> </a:t>
            </a:r>
            <a:r>
              <a:rPr spc="-60" dirty="0">
                <a:latin typeface="Times New Roman" pitchFamily="18" charset="0"/>
                <a:cs typeface="Times New Roman" pitchFamily="18" charset="0"/>
              </a:rPr>
              <a:t>Power</a:t>
            </a:r>
            <a:r>
              <a:rPr spc="-90" dirty="0">
                <a:latin typeface="Times New Roman" pitchFamily="18" charset="0"/>
                <a:cs typeface="Times New Roman" pitchFamily="18" charset="0"/>
              </a:rPr>
              <a:t> </a:t>
            </a:r>
            <a:r>
              <a:rPr spc="-50" dirty="0">
                <a:latin typeface="Times New Roman" pitchFamily="18" charset="0"/>
                <a:cs typeface="Times New Roman" pitchFamily="18" charset="0"/>
              </a:rPr>
              <a:t>Point</a:t>
            </a:r>
            <a:endParaRPr dirty="0">
              <a:latin typeface="Times New Roman" pitchFamily="18" charset="0"/>
              <a:cs typeface="Times New Roman" pitchFamily="18" charset="0"/>
            </a:endParaRPr>
          </a:p>
        </p:txBody>
      </p:sp>
      <p:sp>
        <p:nvSpPr>
          <p:cNvPr id="3" name="object 3"/>
          <p:cNvSpPr txBox="1"/>
          <p:nvPr/>
        </p:nvSpPr>
        <p:spPr>
          <a:xfrm>
            <a:off x="530148" y="1302257"/>
            <a:ext cx="11203940" cy="4767331"/>
          </a:xfrm>
          <a:prstGeom prst="rect">
            <a:avLst/>
          </a:prstGeom>
        </p:spPr>
        <p:txBody>
          <a:bodyPr vert="horz" wrap="square" lIns="0" tIns="139065" rIns="0" bIns="0" rtlCol="0">
            <a:spAutoFit/>
          </a:bodyPr>
          <a:lstStyle/>
          <a:p>
            <a:pPr marL="12700" algn="just">
              <a:lnSpc>
                <a:spcPct val="100000"/>
              </a:lnSpc>
              <a:spcBef>
                <a:spcPts val="1095"/>
              </a:spcBef>
            </a:pPr>
            <a:r>
              <a:rPr sz="2400" b="1" spc="-15" dirty="0">
                <a:solidFill>
                  <a:srgbClr val="C55A11"/>
                </a:solidFill>
                <a:latin typeface="Times New Roman" pitchFamily="18" charset="0"/>
                <a:cs typeface="Times New Roman" pitchFamily="18" charset="0"/>
              </a:rPr>
              <a:t>PowerPoint</a:t>
            </a:r>
            <a:r>
              <a:rPr sz="2400" b="1" spc="-25" dirty="0">
                <a:solidFill>
                  <a:srgbClr val="C55A11"/>
                </a:solidFill>
                <a:latin typeface="Times New Roman" pitchFamily="18" charset="0"/>
                <a:cs typeface="Times New Roman" pitchFamily="18" charset="0"/>
              </a:rPr>
              <a:t> </a:t>
            </a:r>
            <a:r>
              <a:rPr sz="2400" b="1" spc="-10" dirty="0">
                <a:solidFill>
                  <a:srgbClr val="C55A11"/>
                </a:solidFill>
                <a:latin typeface="Times New Roman" pitchFamily="18" charset="0"/>
                <a:cs typeface="Times New Roman" pitchFamily="18" charset="0"/>
              </a:rPr>
              <a:t>provides </a:t>
            </a:r>
            <a:r>
              <a:rPr sz="2400" b="1" spc="-5" dirty="0">
                <a:solidFill>
                  <a:srgbClr val="C55A11"/>
                </a:solidFill>
                <a:latin typeface="Times New Roman" pitchFamily="18" charset="0"/>
                <a:cs typeface="Times New Roman" pitchFamily="18" charset="0"/>
              </a:rPr>
              <a:t>multiple</a:t>
            </a:r>
            <a:r>
              <a:rPr sz="2400" b="1" spc="5" dirty="0">
                <a:solidFill>
                  <a:srgbClr val="C55A11"/>
                </a:solidFill>
                <a:latin typeface="Times New Roman" pitchFamily="18" charset="0"/>
                <a:cs typeface="Times New Roman" pitchFamily="18" charset="0"/>
              </a:rPr>
              <a:t> </a:t>
            </a:r>
            <a:r>
              <a:rPr sz="2400" b="1" spc="-5" dirty="0">
                <a:solidFill>
                  <a:srgbClr val="C55A11"/>
                </a:solidFill>
                <a:latin typeface="Times New Roman" pitchFamily="18" charset="0"/>
                <a:cs typeface="Times New Roman" pitchFamily="18" charset="0"/>
              </a:rPr>
              <a:t>benefits</a:t>
            </a:r>
            <a:r>
              <a:rPr sz="2400" b="1" dirty="0">
                <a:solidFill>
                  <a:srgbClr val="C55A11"/>
                </a:solidFill>
                <a:latin typeface="Times New Roman" pitchFamily="18" charset="0"/>
                <a:cs typeface="Times New Roman" pitchFamily="18" charset="0"/>
              </a:rPr>
              <a:t> </a:t>
            </a:r>
            <a:r>
              <a:rPr sz="2400" b="1" spc="-15" dirty="0">
                <a:solidFill>
                  <a:srgbClr val="C55A11"/>
                </a:solidFill>
                <a:latin typeface="Times New Roman" pitchFamily="18" charset="0"/>
                <a:cs typeface="Times New Roman" pitchFamily="18" charset="0"/>
              </a:rPr>
              <a:t>to</a:t>
            </a:r>
            <a:r>
              <a:rPr sz="2400" b="1" dirty="0">
                <a:solidFill>
                  <a:srgbClr val="C55A11"/>
                </a:solidFill>
                <a:latin typeface="Times New Roman" pitchFamily="18" charset="0"/>
                <a:cs typeface="Times New Roman" pitchFamily="18" charset="0"/>
              </a:rPr>
              <a:t> </a:t>
            </a:r>
            <a:r>
              <a:rPr sz="2400" b="1" spc="-5" dirty="0">
                <a:solidFill>
                  <a:srgbClr val="C55A11"/>
                </a:solidFill>
                <a:latin typeface="Times New Roman" pitchFamily="18" charset="0"/>
                <a:cs typeface="Times New Roman" pitchFamily="18" charset="0"/>
              </a:rPr>
              <a:t>users, </a:t>
            </a:r>
            <a:r>
              <a:rPr sz="2400" b="1" spc="-10" dirty="0">
                <a:solidFill>
                  <a:srgbClr val="C55A11"/>
                </a:solidFill>
                <a:latin typeface="Times New Roman" pitchFamily="18" charset="0"/>
                <a:cs typeface="Times New Roman" pitchFamily="18" charset="0"/>
              </a:rPr>
              <a:t>including:</a:t>
            </a:r>
            <a:endParaRPr lang="en-US" sz="2400" b="1" spc="-10" dirty="0">
              <a:solidFill>
                <a:srgbClr val="C55A11"/>
              </a:solidFill>
              <a:latin typeface="Times New Roman" pitchFamily="18" charset="0"/>
              <a:cs typeface="Times New Roman" pitchFamily="18" charset="0"/>
            </a:endParaRPr>
          </a:p>
          <a:p>
            <a:pPr marL="469900" indent="-457200" algn="just">
              <a:lnSpc>
                <a:spcPct val="100000"/>
              </a:lnSpc>
              <a:spcBef>
                <a:spcPts val="1095"/>
              </a:spcBef>
              <a:buFont typeface="+mj-lt"/>
              <a:buAutoNum type="arabicPeriod"/>
            </a:pPr>
            <a:r>
              <a:rPr lang="en-US" sz="2400" b="1" dirty="0">
                <a:latin typeface="Times New Roman" pitchFamily="18" charset="0"/>
                <a:cs typeface="Times New Roman" pitchFamily="18" charset="0"/>
              </a:rPr>
              <a:t>Ease of Use: </a:t>
            </a:r>
            <a:r>
              <a:rPr lang="en-US" sz="2400" dirty="0">
                <a:latin typeface="Times New Roman" pitchFamily="18" charset="0"/>
                <a:cs typeface="Times New Roman" pitchFamily="18" charset="0"/>
              </a:rPr>
              <a:t>PowerPoint is designed for simplicity, making it accessible even to those with minimal technical skills. Its user-friendly interface allows anyone to create presentations effortlessly.</a:t>
            </a:r>
          </a:p>
          <a:p>
            <a:pPr marL="469900" indent="-457200" algn="just">
              <a:lnSpc>
                <a:spcPct val="100000"/>
              </a:lnSpc>
              <a:spcBef>
                <a:spcPts val="1095"/>
              </a:spcBef>
              <a:buFont typeface="+mj-lt"/>
              <a:buAutoNum type="arabicPeriod"/>
            </a:pPr>
            <a:r>
              <a:rPr lang="en-US" sz="2400" b="1" dirty="0">
                <a:latin typeface="Times New Roman" pitchFamily="18" charset="0"/>
                <a:cs typeface="Times New Roman" pitchFamily="18" charset="0"/>
              </a:rPr>
              <a:t>Visual Appeal: </a:t>
            </a:r>
            <a:r>
              <a:rPr lang="en-US" sz="2400" dirty="0">
                <a:latin typeface="Times New Roman" pitchFamily="18" charset="0"/>
                <a:cs typeface="Times New Roman" pitchFamily="18" charset="0"/>
              </a:rPr>
              <a:t>PowerPoint enables users to craft visually appealing slides by incorporating images, charts, graphs, and other visual elements. This enhances the overall impact and comprehension of the content.</a:t>
            </a:r>
          </a:p>
          <a:p>
            <a:pPr marL="469900" indent="-457200" algn="just">
              <a:lnSpc>
                <a:spcPct val="100000"/>
              </a:lnSpc>
              <a:spcBef>
                <a:spcPts val="1095"/>
              </a:spcBef>
              <a:buFont typeface="+mj-lt"/>
              <a:buAutoNum type="arabicPeriod"/>
            </a:pPr>
            <a:r>
              <a:rPr lang="en-US" sz="2400" b="1" dirty="0">
                <a:latin typeface="Times New Roman" pitchFamily="18" charset="0"/>
                <a:cs typeface="Times New Roman" pitchFamily="18" charset="0"/>
              </a:rPr>
              <a:t>Flexibility: </a:t>
            </a:r>
            <a:r>
              <a:rPr lang="en-US" sz="2400" dirty="0">
                <a:latin typeface="Times New Roman" pitchFamily="18" charset="0"/>
                <a:cs typeface="Times New Roman" pitchFamily="18" charset="0"/>
              </a:rPr>
              <a:t>Users have the freedom to customize their presentations using various templates, fonts, colors, and design options. This flexibility allows for a unique and tailored presentation style.</a:t>
            </a:r>
          </a:p>
          <a:p>
            <a:pPr marL="469900" indent="-457200" algn="just">
              <a:lnSpc>
                <a:spcPct val="100000"/>
              </a:lnSpc>
              <a:spcBef>
                <a:spcPts val="1095"/>
              </a:spcBef>
              <a:buFont typeface="+mj-lt"/>
              <a:buAutoNum type="arabicPeriod"/>
            </a:pPr>
            <a:endParaRPr sz="2400" dirty="0">
              <a:latin typeface="Calibri"/>
              <a:cs typeface="Calibri"/>
            </a:endParaRPr>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1810"/>
              </a:lnSpc>
            </a:pPr>
            <a:r>
              <a:rPr lang="en-US" spc="-10"/>
              <a:t>Department of Medical Instrumentation Techniques Engineering</a:t>
            </a:r>
            <a:endParaRPr spc="-10" dirty="0"/>
          </a:p>
        </p:txBody>
      </p:sp>
      <p:sp>
        <p:nvSpPr>
          <p:cNvPr id="7" name="Slide Number Placeholder 6"/>
          <p:cNvSpPr>
            <a:spLocks noGrp="1"/>
          </p:cNvSpPr>
          <p:nvPr>
            <p:ph type="sldNum" sz="quarter" idx="7"/>
          </p:nvPr>
        </p:nvSpPr>
        <p:spPr/>
        <p:txBody>
          <a:bodyPr/>
          <a:lstStyle/>
          <a:p>
            <a:pPr marL="38100">
              <a:lnSpc>
                <a:spcPts val="2065"/>
              </a:lnSpc>
            </a:pPr>
            <a:fld id="{81D60167-4931-47E6-BA6A-407CBD079E47}" type="slidenum">
              <a:rPr lang="en-US" smtClean="0"/>
              <a:t>3</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712845" y="354837"/>
            <a:ext cx="4700270" cy="566181"/>
          </a:xfrm>
          <a:prstGeom prst="rect">
            <a:avLst/>
          </a:prstGeom>
        </p:spPr>
        <p:txBody>
          <a:bodyPr vert="horz" wrap="square" lIns="0" tIns="12065" rIns="0" bIns="0" rtlCol="0">
            <a:spAutoFit/>
          </a:bodyPr>
          <a:lstStyle/>
          <a:p>
            <a:pPr marL="12700">
              <a:lnSpc>
                <a:spcPct val="100000"/>
              </a:lnSpc>
              <a:spcBef>
                <a:spcPts val="95"/>
              </a:spcBef>
            </a:pPr>
            <a:r>
              <a:rPr spc="-35" dirty="0">
                <a:latin typeface="Times New Roman" pitchFamily="18" charset="0"/>
                <a:cs typeface="Times New Roman" pitchFamily="18" charset="0"/>
              </a:rPr>
              <a:t>Benefits</a:t>
            </a:r>
            <a:r>
              <a:rPr spc="-90" dirty="0">
                <a:latin typeface="Times New Roman" pitchFamily="18" charset="0"/>
                <a:cs typeface="Times New Roman" pitchFamily="18" charset="0"/>
              </a:rPr>
              <a:t> </a:t>
            </a:r>
            <a:r>
              <a:rPr spc="-15" dirty="0">
                <a:latin typeface="Times New Roman" pitchFamily="18" charset="0"/>
                <a:cs typeface="Times New Roman" pitchFamily="18" charset="0"/>
              </a:rPr>
              <a:t>of</a:t>
            </a:r>
            <a:r>
              <a:rPr spc="-70" dirty="0">
                <a:latin typeface="Times New Roman" pitchFamily="18" charset="0"/>
                <a:cs typeface="Times New Roman" pitchFamily="18" charset="0"/>
              </a:rPr>
              <a:t> </a:t>
            </a:r>
            <a:r>
              <a:rPr spc="-60" dirty="0">
                <a:latin typeface="Times New Roman" pitchFamily="18" charset="0"/>
                <a:cs typeface="Times New Roman" pitchFamily="18" charset="0"/>
              </a:rPr>
              <a:t>Power</a:t>
            </a:r>
            <a:r>
              <a:rPr spc="-90" dirty="0">
                <a:latin typeface="Times New Roman" pitchFamily="18" charset="0"/>
                <a:cs typeface="Times New Roman" pitchFamily="18" charset="0"/>
              </a:rPr>
              <a:t> </a:t>
            </a:r>
            <a:r>
              <a:rPr spc="-50" dirty="0">
                <a:latin typeface="Times New Roman" pitchFamily="18" charset="0"/>
                <a:cs typeface="Times New Roman" pitchFamily="18" charset="0"/>
              </a:rPr>
              <a:t>Point</a:t>
            </a:r>
            <a:endParaRPr dirty="0">
              <a:latin typeface="Times New Roman" pitchFamily="18" charset="0"/>
              <a:cs typeface="Times New Roman" pitchFamily="18" charset="0"/>
            </a:endParaRPr>
          </a:p>
        </p:txBody>
      </p:sp>
      <p:sp>
        <p:nvSpPr>
          <p:cNvPr id="3" name="object 3"/>
          <p:cNvSpPr txBox="1"/>
          <p:nvPr/>
        </p:nvSpPr>
        <p:spPr>
          <a:xfrm>
            <a:off x="530148" y="1302257"/>
            <a:ext cx="11203940" cy="3236142"/>
          </a:xfrm>
          <a:prstGeom prst="rect">
            <a:avLst/>
          </a:prstGeom>
        </p:spPr>
        <p:txBody>
          <a:bodyPr vert="horz" wrap="square" lIns="0" tIns="139065" rIns="0" bIns="0" rtlCol="0">
            <a:spAutoFit/>
          </a:bodyPr>
          <a:lstStyle/>
          <a:p>
            <a:pPr marL="469900" indent="-457200" algn="just">
              <a:lnSpc>
                <a:spcPct val="100000"/>
              </a:lnSpc>
              <a:spcBef>
                <a:spcPts val="1095"/>
              </a:spcBef>
              <a:buFont typeface="+mj-lt"/>
              <a:buAutoNum type="arabicPeriod" startAt="4"/>
            </a:pPr>
            <a:r>
              <a:rPr lang="en-US" sz="2400" b="1" dirty="0">
                <a:latin typeface="Times New Roman" pitchFamily="18" charset="0"/>
                <a:cs typeface="Times New Roman" pitchFamily="18" charset="0"/>
              </a:rPr>
              <a:t>Compatibility: </a:t>
            </a:r>
            <a:r>
              <a:rPr lang="en-US" sz="2400" dirty="0">
                <a:latin typeface="Times New Roman" pitchFamily="18" charset="0"/>
                <a:cs typeface="Times New Roman" pitchFamily="18" charset="0"/>
              </a:rPr>
              <a:t>PowerPoint presentations are highly compatible, ensuring that they can be easily shared and viewed on different devices, including computers, tablets, and smartphones. This broad accessibility is a significant advantage for reaching diverse audiences.</a:t>
            </a:r>
          </a:p>
          <a:p>
            <a:pPr marL="469900" indent="-457200" algn="just">
              <a:lnSpc>
                <a:spcPct val="100000"/>
              </a:lnSpc>
              <a:spcBef>
                <a:spcPts val="1095"/>
              </a:spcBef>
              <a:buFont typeface="+mj-lt"/>
              <a:buAutoNum type="arabicPeriod" startAt="4"/>
            </a:pPr>
            <a:r>
              <a:rPr lang="en-US" sz="2400" b="1" dirty="0">
                <a:latin typeface="Times New Roman" pitchFamily="18" charset="0"/>
                <a:cs typeface="Times New Roman" pitchFamily="18" charset="0"/>
              </a:rPr>
              <a:t>Efficiency: </a:t>
            </a:r>
            <a:r>
              <a:rPr lang="en-US" sz="2400" dirty="0">
                <a:latin typeface="Times New Roman" pitchFamily="18" charset="0"/>
                <a:cs typeface="Times New Roman" pitchFamily="18" charset="0"/>
              </a:rPr>
              <a:t>PowerPoint provides time-saving features such as pre-designed templates, slide layouts, and content creation tools. These tools streamline the process of assembling and formatting content, allowing users to focus on the message rather than technical details.</a:t>
            </a:r>
            <a:endParaRPr sz="2400" dirty="0">
              <a:latin typeface="Times New Roman" pitchFamily="18" charset="0"/>
              <a:cs typeface="Times New Roman" pitchFamily="18" charset="0"/>
            </a:endParaRPr>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1810"/>
              </a:lnSpc>
            </a:pPr>
            <a:r>
              <a:rPr lang="en-US" spc="-10"/>
              <a:t>Department of Medical Instrumentation Techniques Engineering</a:t>
            </a:r>
            <a:endParaRPr spc="-10" dirty="0"/>
          </a:p>
        </p:txBody>
      </p:sp>
      <p:sp>
        <p:nvSpPr>
          <p:cNvPr id="7" name="Slide Number Placeholder 6"/>
          <p:cNvSpPr>
            <a:spLocks noGrp="1"/>
          </p:cNvSpPr>
          <p:nvPr>
            <p:ph type="sldNum" sz="quarter" idx="7"/>
          </p:nvPr>
        </p:nvSpPr>
        <p:spPr/>
        <p:txBody>
          <a:bodyPr/>
          <a:lstStyle/>
          <a:p>
            <a:pPr marL="38100">
              <a:lnSpc>
                <a:spcPts val="2065"/>
              </a:lnSpc>
            </a:pPr>
            <a:fld id="{81D60167-4931-47E6-BA6A-407CBD079E47}" type="slidenum">
              <a:rPr lang="en-US" smtClean="0"/>
              <a:t>4</a:t>
            </a:fld>
            <a:endParaRPr lang="en-US" dirty="0"/>
          </a:p>
        </p:txBody>
      </p:sp>
    </p:spTree>
    <p:extLst>
      <p:ext uri="{BB962C8B-B14F-4D97-AF65-F5344CB8AC3E}">
        <p14:creationId xmlns:p14="http://schemas.microsoft.com/office/powerpoint/2010/main" val="689269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2438400" y="228600"/>
            <a:ext cx="7543800" cy="566822"/>
          </a:xfrm>
          <a:prstGeom prst="rect">
            <a:avLst/>
          </a:prstGeom>
        </p:spPr>
        <p:txBody>
          <a:bodyPr vert="horz" wrap="square" lIns="0" tIns="12700" rIns="0" bIns="0" rtlCol="0">
            <a:spAutoFit/>
          </a:bodyPr>
          <a:lstStyle/>
          <a:p>
            <a:pPr marL="12700">
              <a:lnSpc>
                <a:spcPct val="100000"/>
              </a:lnSpc>
              <a:spcBef>
                <a:spcPts val="100"/>
              </a:spcBef>
            </a:pPr>
            <a:r>
              <a:rPr spc="-35" dirty="0">
                <a:latin typeface="Times New Roman" pitchFamily="18" charset="0"/>
                <a:cs typeface="Times New Roman" pitchFamily="18" charset="0"/>
              </a:rPr>
              <a:t>Microsoft PowerPoint</a:t>
            </a:r>
            <a:r>
              <a:rPr lang="en-US" spc="-35" dirty="0">
                <a:latin typeface="Times New Roman" pitchFamily="18" charset="0"/>
                <a:cs typeface="Times New Roman" pitchFamily="18" charset="0"/>
              </a:rPr>
              <a:t> Interface</a:t>
            </a:r>
            <a:r>
              <a:rPr spc="-35" dirty="0">
                <a:latin typeface="Times New Roman" pitchFamily="18" charset="0"/>
                <a:cs typeface="Times New Roman" pitchFamily="18" charset="0"/>
              </a:rPr>
              <a:t> Parts</a:t>
            </a: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1810"/>
              </a:lnSpc>
            </a:pPr>
            <a:r>
              <a:rPr lang="en-US" spc="-10"/>
              <a:t>Department of Medical Instrumentation Techniques Engineering</a:t>
            </a:r>
            <a:endParaRPr spc="-10" dirty="0"/>
          </a:p>
        </p:txBody>
      </p:sp>
      <p:sp>
        <p:nvSpPr>
          <p:cNvPr id="8" name="Slide Number Placeholder 7"/>
          <p:cNvSpPr>
            <a:spLocks noGrp="1"/>
          </p:cNvSpPr>
          <p:nvPr>
            <p:ph type="sldNum" sz="quarter" idx="7"/>
          </p:nvPr>
        </p:nvSpPr>
        <p:spPr/>
        <p:txBody>
          <a:bodyPr/>
          <a:lstStyle/>
          <a:p>
            <a:pPr marL="38100">
              <a:lnSpc>
                <a:spcPts val="2065"/>
              </a:lnSpc>
            </a:pPr>
            <a:fld id="{81D60167-4931-47E6-BA6A-407CBD079E47}" type="slidenum">
              <a:rPr lang="en-US" smtClean="0"/>
              <a:t>5</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659218"/>
            <a:ext cx="8550255" cy="4512982"/>
          </a:xfrm>
          <a:prstGeom prst="rect">
            <a:avLst/>
          </a:prstGeom>
        </p:spPr>
      </p:pic>
      <p:sp>
        <p:nvSpPr>
          <p:cNvPr id="10" name="TextBox 9"/>
          <p:cNvSpPr txBox="1"/>
          <p:nvPr/>
        </p:nvSpPr>
        <p:spPr>
          <a:xfrm>
            <a:off x="5557422" y="1181693"/>
            <a:ext cx="1245409" cy="338554"/>
          </a:xfrm>
          <a:prstGeom prst="rect">
            <a:avLst/>
          </a:prstGeom>
          <a:noFill/>
        </p:spPr>
        <p:txBody>
          <a:bodyPr wrap="square" rtlCol="0">
            <a:spAutoFit/>
          </a:bodyPr>
          <a:lstStyle/>
          <a:p>
            <a:pPr algn="ctr"/>
            <a:r>
              <a:rPr lang="en-US" sz="1600" dirty="0">
                <a:solidFill>
                  <a:srgbClr val="FF0000"/>
                </a:solidFill>
              </a:rPr>
              <a:t>1. Title Bar</a:t>
            </a:r>
          </a:p>
        </p:txBody>
      </p:sp>
      <p:cxnSp>
        <p:nvCxnSpPr>
          <p:cNvPr id="12" name="Straight Connector 11"/>
          <p:cNvCxnSpPr/>
          <p:nvPr/>
        </p:nvCxnSpPr>
        <p:spPr>
          <a:xfrm>
            <a:off x="6197659" y="1496400"/>
            <a:ext cx="1" cy="180000"/>
          </a:xfrm>
          <a:prstGeom prst="line">
            <a:avLst/>
          </a:prstGeom>
          <a:ln>
            <a:solidFill>
              <a:srgbClr val="FF0000"/>
            </a:solidFill>
          </a:ln>
        </p:spPr>
        <p:style>
          <a:lnRef idx="2">
            <a:schemeClr val="accent6"/>
          </a:lnRef>
          <a:fillRef idx="0">
            <a:schemeClr val="accent6"/>
          </a:fillRef>
          <a:effectRef idx="1">
            <a:schemeClr val="accent6"/>
          </a:effectRef>
          <a:fontRef idx="minor">
            <a:schemeClr val="tx1"/>
          </a:fontRef>
        </p:style>
      </p:cxnSp>
      <p:sp>
        <p:nvSpPr>
          <p:cNvPr id="14" name="TextBox 13"/>
          <p:cNvSpPr txBox="1"/>
          <p:nvPr/>
        </p:nvSpPr>
        <p:spPr>
          <a:xfrm>
            <a:off x="1371600" y="1181693"/>
            <a:ext cx="2514600" cy="338554"/>
          </a:xfrm>
          <a:prstGeom prst="rect">
            <a:avLst/>
          </a:prstGeom>
          <a:noFill/>
        </p:spPr>
        <p:txBody>
          <a:bodyPr wrap="square" rtlCol="0">
            <a:spAutoFit/>
          </a:bodyPr>
          <a:lstStyle/>
          <a:p>
            <a:pPr algn="ctr"/>
            <a:r>
              <a:rPr lang="en-US" sz="1600" dirty="0">
                <a:solidFill>
                  <a:srgbClr val="FF0000"/>
                </a:solidFill>
              </a:rPr>
              <a:t>3. Quick Access Toolbar</a:t>
            </a:r>
          </a:p>
        </p:txBody>
      </p:sp>
      <p:sp>
        <p:nvSpPr>
          <p:cNvPr id="18" name="Right Brace 17"/>
          <p:cNvSpPr/>
          <p:nvPr/>
        </p:nvSpPr>
        <p:spPr>
          <a:xfrm rot="16200000">
            <a:off x="2256339" y="1189539"/>
            <a:ext cx="213261" cy="760460"/>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p:cNvSpPr txBox="1"/>
          <p:nvPr/>
        </p:nvSpPr>
        <p:spPr>
          <a:xfrm>
            <a:off x="1772477" y="3737001"/>
            <a:ext cx="1371600" cy="584775"/>
          </a:xfrm>
          <a:prstGeom prst="rect">
            <a:avLst/>
          </a:prstGeom>
          <a:noFill/>
        </p:spPr>
        <p:txBody>
          <a:bodyPr wrap="square" rtlCol="0">
            <a:spAutoFit/>
          </a:bodyPr>
          <a:lstStyle/>
          <a:p>
            <a:pPr algn="ctr"/>
            <a:r>
              <a:rPr lang="en-US" sz="1600" dirty="0">
                <a:solidFill>
                  <a:srgbClr val="FF0000"/>
                </a:solidFill>
              </a:rPr>
              <a:t>4.Slides/outline Pane</a:t>
            </a:r>
          </a:p>
        </p:txBody>
      </p:sp>
      <p:sp>
        <p:nvSpPr>
          <p:cNvPr id="20" name="TextBox 19"/>
          <p:cNvSpPr txBox="1"/>
          <p:nvPr/>
        </p:nvSpPr>
        <p:spPr>
          <a:xfrm>
            <a:off x="5697931" y="2971800"/>
            <a:ext cx="2209800" cy="338554"/>
          </a:xfrm>
          <a:prstGeom prst="rect">
            <a:avLst/>
          </a:prstGeom>
          <a:noFill/>
        </p:spPr>
        <p:txBody>
          <a:bodyPr wrap="square" rtlCol="0">
            <a:spAutoFit/>
          </a:bodyPr>
          <a:lstStyle/>
          <a:p>
            <a:pPr algn="ctr"/>
            <a:r>
              <a:rPr lang="en-US" sz="1600" dirty="0">
                <a:solidFill>
                  <a:srgbClr val="FF0000"/>
                </a:solidFill>
              </a:rPr>
              <a:t>New PowerPoint Slide</a:t>
            </a:r>
          </a:p>
        </p:txBody>
      </p:sp>
      <p:sp>
        <p:nvSpPr>
          <p:cNvPr id="21" name="TextBox 20"/>
          <p:cNvSpPr txBox="1"/>
          <p:nvPr/>
        </p:nvSpPr>
        <p:spPr>
          <a:xfrm>
            <a:off x="10210800" y="1219200"/>
            <a:ext cx="1245409" cy="338554"/>
          </a:xfrm>
          <a:prstGeom prst="rect">
            <a:avLst/>
          </a:prstGeom>
          <a:noFill/>
        </p:spPr>
        <p:txBody>
          <a:bodyPr wrap="square" rtlCol="0">
            <a:spAutoFit/>
          </a:bodyPr>
          <a:lstStyle/>
          <a:p>
            <a:pPr algn="ctr"/>
            <a:r>
              <a:rPr lang="en-US" sz="1600" dirty="0">
                <a:solidFill>
                  <a:srgbClr val="FF0000"/>
                </a:solidFill>
              </a:rPr>
              <a:t>Close Button</a:t>
            </a:r>
          </a:p>
        </p:txBody>
      </p:sp>
      <p:cxnSp>
        <p:nvCxnSpPr>
          <p:cNvPr id="22" name="Straight Connector 21"/>
          <p:cNvCxnSpPr/>
          <p:nvPr/>
        </p:nvCxnSpPr>
        <p:spPr>
          <a:xfrm flipH="1">
            <a:off x="10342913" y="1496400"/>
            <a:ext cx="180000" cy="180000"/>
          </a:xfrm>
          <a:prstGeom prst="line">
            <a:avLst/>
          </a:prstGeom>
          <a:ln>
            <a:solidFill>
              <a:srgbClr val="FF0000"/>
            </a:solidFill>
          </a:ln>
        </p:spPr>
        <p:style>
          <a:lnRef idx="2">
            <a:schemeClr val="accent6"/>
          </a:lnRef>
          <a:fillRef idx="0">
            <a:schemeClr val="accent6"/>
          </a:fillRef>
          <a:effectRef idx="1">
            <a:schemeClr val="accent6"/>
          </a:effectRef>
          <a:fontRef idx="minor">
            <a:schemeClr val="tx1"/>
          </a:fontRef>
        </p:style>
      </p:cxnSp>
      <p:sp>
        <p:nvSpPr>
          <p:cNvPr id="24" name="Right Brace 23"/>
          <p:cNvSpPr/>
          <p:nvPr/>
        </p:nvSpPr>
        <p:spPr>
          <a:xfrm>
            <a:off x="10363200" y="1974600"/>
            <a:ext cx="360000" cy="540000"/>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TextBox 24"/>
          <p:cNvSpPr txBox="1"/>
          <p:nvPr/>
        </p:nvSpPr>
        <p:spPr>
          <a:xfrm>
            <a:off x="10591800" y="2075323"/>
            <a:ext cx="1245409" cy="338554"/>
          </a:xfrm>
          <a:prstGeom prst="rect">
            <a:avLst/>
          </a:prstGeom>
          <a:noFill/>
        </p:spPr>
        <p:txBody>
          <a:bodyPr wrap="square" rtlCol="0">
            <a:spAutoFit/>
          </a:bodyPr>
          <a:lstStyle/>
          <a:p>
            <a:pPr algn="ctr"/>
            <a:r>
              <a:rPr lang="en-US" sz="1600" dirty="0">
                <a:solidFill>
                  <a:srgbClr val="FF0000"/>
                </a:solidFill>
              </a:rPr>
              <a:t>2. Ribbon </a:t>
            </a:r>
          </a:p>
        </p:txBody>
      </p:sp>
      <p:cxnSp>
        <p:nvCxnSpPr>
          <p:cNvPr id="26" name="Straight Connector 25"/>
          <p:cNvCxnSpPr/>
          <p:nvPr/>
        </p:nvCxnSpPr>
        <p:spPr>
          <a:xfrm flipH="1">
            <a:off x="10021061" y="4033346"/>
            <a:ext cx="900000" cy="0"/>
          </a:xfrm>
          <a:prstGeom prst="line">
            <a:avLst/>
          </a:prstGeom>
          <a:ln>
            <a:solidFill>
              <a:srgbClr val="FF0000"/>
            </a:solidFill>
          </a:ln>
        </p:spPr>
        <p:style>
          <a:lnRef idx="2">
            <a:schemeClr val="accent6"/>
          </a:lnRef>
          <a:fillRef idx="0">
            <a:schemeClr val="accent6"/>
          </a:fillRef>
          <a:effectRef idx="1">
            <a:schemeClr val="accent6"/>
          </a:effectRef>
          <a:fontRef idx="minor">
            <a:schemeClr val="tx1"/>
          </a:fontRef>
        </p:style>
      </p:cxnSp>
      <p:sp>
        <p:nvSpPr>
          <p:cNvPr id="28" name="TextBox 27"/>
          <p:cNvSpPr txBox="1"/>
          <p:nvPr/>
        </p:nvSpPr>
        <p:spPr>
          <a:xfrm>
            <a:off x="10744200" y="3758625"/>
            <a:ext cx="1245409" cy="584775"/>
          </a:xfrm>
          <a:prstGeom prst="rect">
            <a:avLst/>
          </a:prstGeom>
          <a:noFill/>
        </p:spPr>
        <p:txBody>
          <a:bodyPr wrap="square" rtlCol="0">
            <a:spAutoFit/>
          </a:bodyPr>
          <a:lstStyle/>
          <a:p>
            <a:pPr algn="ctr"/>
            <a:r>
              <a:rPr lang="en-US" sz="1600" dirty="0">
                <a:solidFill>
                  <a:srgbClr val="FF0000"/>
                </a:solidFill>
              </a:rPr>
              <a:t>5. Slide Workspace </a:t>
            </a:r>
          </a:p>
        </p:txBody>
      </p:sp>
      <p:cxnSp>
        <p:nvCxnSpPr>
          <p:cNvPr id="29" name="Straight Connector 28"/>
          <p:cNvCxnSpPr/>
          <p:nvPr/>
        </p:nvCxnSpPr>
        <p:spPr>
          <a:xfrm flipH="1" flipV="1">
            <a:off x="1394168" y="5791200"/>
            <a:ext cx="450000" cy="304800"/>
          </a:xfrm>
          <a:prstGeom prst="line">
            <a:avLst/>
          </a:prstGeom>
          <a:ln>
            <a:solidFill>
              <a:srgbClr val="FF0000"/>
            </a:solidFill>
          </a:ln>
        </p:spPr>
        <p:style>
          <a:lnRef idx="2">
            <a:schemeClr val="accent6"/>
          </a:lnRef>
          <a:fillRef idx="0">
            <a:schemeClr val="accent6"/>
          </a:fillRef>
          <a:effectRef idx="1">
            <a:schemeClr val="accent6"/>
          </a:effectRef>
          <a:fontRef idx="minor">
            <a:schemeClr val="tx1"/>
          </a:fontRef>
        </p:style>
      </p:cxnSp>
      <p:sp>
        <p:nvSpPr>
          <p:cNvPr id="31" name="TextBox 30"/>
          <p:cNvSpPr txBox="1"/>
          <p:nvPr/>
        </p:nvSpPr>
        <p:spPr>
          <a:xfrm>
            <a:off x="355946" y="5442964"/>
            <a:ext cx="1245409" cy="338554"/>
          </a:xfrm>
          <a:prstGeom prst="rect">
            <a:avLst/>
          </a:prstGeom>
          <a:noFill/>
        </p:spPr>
        <p:txBody>
          <a:bodyPr wrap="square" rtlCol="0">
            <a:spAutoFit/>
          </a:bodyPr>
          <a:lstStyle/>
          <a:p>
            <a:pPr algn="ctr"/>
            <a:r>
              <a:rPr lang="en-US" sz="1600" dirty="0">
                <a:solidFill>
                  <a:srgbClr val="FF0000"/>
                </a:solidFill>
              </a:rPr>
              <a:t>6. Status bar</a:t>
            </a:r>
          </a:p>
        </p:txBody>
      </p:sp>
      <p:sp>
        <p:nvSpPr>
          <p:cNvPr id="32" name="TextBox 31"/>
          <p:cNvSpPr txBox="1"/>
          <p:nvPr/>
        </p:nvSpPr>
        <p:spPr>
          <a:xfrm>
            <a:off x="3215768" y="5105400"/>
            <a:ext cx="1432431" cy="338554"/>
          </a:xfrm>
          <a:prstGeom prst="rect">
            <a:avLst/>
          </a:prstGeom>
          <a:noFill/>
        </p:spPr>
        <p:txBody>
          <a:bodyPr wrap="square" rtlCol="0">
            <a:spAutoFit/>
          </a:bodyPr>
          <a:lstStyle/>
          <a:p>
            <a:pPr algn="ctr"/>
            <a:r>
              <a:rPr lang="en-US" sz="1600" dirty="0">
                <a:solidFill>
                  <a:srgbClr val="FF0000"/>
                </a:solidFill>
              </a:rPr>
              <a:t>7. Notes Pane </a:t>
            </a:r>
          </a:p>
        </p:txBody>
      </p:sp>
      <p:cxnSp>
        <p:nvCxnSpPr>
          <p:cNvPr id="33" name="Straight Connector 32"/>
          <p:cNvCxnSpPr/>
          <p:nvPr/>
        </p:nvCxnSpPr>
        <p:spPr>
          <a:xfrm flipH="1" flipV="1">
            <a:off x="3733800" y="5395200"/>
            <a:ext cx="0" cy="288000"/>
          </a:xfrm>
          <a:prstGeom prst="line">
            <a:avLst/>
          </a:prstGeom>
          <a:ln>
            <a:solidFill>
              <a:srgbClr val="FF0000"/>
            </a:solidFill>
          </a:ln>
        </p:spPr>
        <p:style>
          <a:lnRef idx="2">
            <a:schemeClr val="accent6"/>
          </a:lnRef>
          <a:fillRef idx="0">
            <a:schemeClr val="accent6"/>
          </a:fillRef>
          <a:effectRef idx="1">
            <a:schemeClr val="accent6"/>
          </a:effectRef>
          <a:fontRef idx="minor">
            <a:schemeClr val="tx1"/>
          </a:fontRef>
        </p:style>
      </p:cxnSp>
      <p:sp>
        <p:nvSpPr>
          <p:cNvPr id="35" name="TextBox 34"/>
          <p:cNvSpPr txBox="1"/>
          <p:nvPr/>
        </p:nvSpPr>
        <p:spPr>
          <a:xfrm>
            <a:off x="278591" y="1752600"/>
            <a:ext cx="1245409" cy="338554"/>
          </a:xfrm>
          <a:prstGeom prst="rect">
            <a:avLst/>
          </a:prstGeom>
          <a:noFill/>
        </p:spPr>
        <p:txBody>
          <a:bodyPr wrap="square" rtlCol="0">
            <a:spAutoFit/>
          </a:bodyPr>
          <a:lstStyle/>
          <a:p>
            <a:pPr algn="ctr"/>
            <a:r>
              <a:rPr lang="en-US" sz="1600" dirty="0">
                <a:solidFill>
                  <a:srgbClr val="FF0000"/>
                </a:solidFill>
              </a:rPr>
              <a:t>9. File Tab</a:t>
            </a:r>
          </a:p>
        </p:txBody>
      </p:sp>
      <p:cxnSp>
        <p:nvCxnSpPr>
          <p:cNvPr id="36" name="Straight Connector 35"/>
          <p:cNvCxnSpPr/>
          <p:nvPr/>
        </p:nvCxnSpPr>
        <p:spPr>
          <a:xfrm flipH="1">
            <a:off x="1371600" y="1905000"/>
            <a:ext cx="396000" cy="0"/>
          </a:xfrm>
          <a:prstGeom prst="line">
            <a:avLst/>
          </a:prstGeom>
          <a:ln>
            <a:solidFill>
              <a:srgbClr val="FF0000"/>
            </a:solidFill>
          </a:ln>
        </p:spPr>
        <p:style>
          <a:lnRef idx="2">
            <a:schemeClr val="accent6"/>
          </a:lnRef>
          <a:fillRef idx="0">
            <a:schemeClr val="accent6"/>
          </a:fillRef>
          <a:effectRef idx="1">
            <a:schemeClr val="accent6"/>
          </a:effectRef>
          <a:fontRef idx="minor">
            <a:schemeClr val="tx1"/>
          </a:fontRef>
        </p:style>
      </p:cxnSp>
      <p:sp>
        <p:nvSpPr>
          <p:cNvPr id="38" name="Right Brace 37"/>
          <p:cNvSpPr/>
          <p:nvPr/>
        </p:nvSpPr>
        <p:spPr>
          <a:xfrm rot="5400000">
            <a:off x="8748000" y="6136200"/>
            <a:ext cx="288000" cy="360000"/>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TextBox 38"/>
          <p:cNvSpPr txBox="1"/>
          <p:nvPr/>
        </p:nvSpPr>
        <p:spPr>
          <a:xfrm>
            <a:off x="8077200" y="6400800"/>
            <a:ext cx="1860461" cy="338554"/>
          </a:xfrm>
          <a:prstGeom prst="rect">
            <a:avLst/>
          </a:prstGeom>
          <a:noFill/>
        </p:spPr>
        <p:txBody>
          <a:bodyPr wrap="square" rtlCol="0">
            <a:spAutoFit/>
          </a:bodyPr>
          <a:lstStyle/>
          <a:p>
            <a:pPr algn="ctr"/>
            <a:r>
              <a:rPr lang="en-US" sz="1600" dirty="0">
                <a:solidFill>
                  <a:srgbClr val="FF0000"/>
                </a:solidFill>
              </a:rPr>
              <a:t>8. View Buttons</a:t>
            </a:r>
          </a:p>
        </p:txBody>
      </p:sp>
    </p:spTree>
    <p:extLst>
      <p:ext uri="{BB962C8B-B14F-4D97-AF65-F5344CB8AC3E}">
        <p14:creationId xmlns:p14="http://schemas.microsoft.com/office/powerpoint/2010/main" val="2170098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24377" y="228600"/>
            <a:ext cx="5078730" cy="566181"/>
          </a:xfrm>
          <a:prstGeom prst="rect">
            <a:avLst/>
          </a:prstGeom>
        </p:spPr>
        <p:txBody>
          <a:bodyPr vert="horz" wrap="square" lIns="0" tIns="12065" rIns="0" bIns="0" rtlCol="0">
            <a:spAutoFit/>
          </a:bodyPr>
          <a:lstStyle/>
          <a:p>
            <a:pPr marL="12700" algn="ctr">
              <a:lnSpc>
                <a:spcPct val="100000"/>
              </a:lnSpc>
              <a:spcBef>
                <a:spcPts val="95"/>
              </a:spcBef>
            </a:pPr>
            <a:r>
              <a:rPr spc="-35" dirty="0">
                <a:latin typeface="Times New Roman" pitchFamily="18" charset="0"/>
                <a:cs typeface="Times New Roman" pitchFamily="18" charset="0"/>
              </a:rPr>
              <a:t>The </a:t>
            </a:r>
            <a:r>
              <a:rPr lang="en-US" spc="-35" dirty="0">
                <a:latin typeface="Times New Roman" pitchFamily="18" charset="0"/>
                <a:cs typeface="Times New Roman" pitchFamily="18" charset="0"/>
              </a:rPr>
              <a:t>Title Bar</a:t>
            </a:r>
            <a:endParaRPr spc="-35" dirty="0">
              <a:latin typeface="Times New Roman" pitchFamily="18" charset="0"/>
              <a:cs typeface="Times New Roman" pitchFamily="18" charset="0"/>
            </a:endParaRPr>
          </a:p>
        </p:txBody>
      </p:sp>
      <p:sp>
        <p:nvSpPr>
          <p:cNvPr id="3" name="object 3"/>
          <p:cNvSpPr txBox="1"/>
          <p:nvPr/>
        </p:nvSpPr>
        <p:spPr>
          <a:xfrm>
            <a:off x="570382" y="1499108"/>
            <a:ext cx="10783418" cy="1276888"/>
          </a:xfrm>
          <a:prstGeom prst="rect">
            <a:avLst/>
          </a:prstGeom>
        </p:spPr>
        <p:txBody>
          <a:bodyPr vert="horz" wrap="square" lIns="0" tIns="22860" rIns="0" bIns="0" rtlCol="0">
            <a:spAutoFit/>
          </a:bodyPr>
          <a:lstStyle/>
          <a:p>
            <a:pPr marL="12065" marR="5080" algn="just">
              <a:lnSpc>
                <a:spcPct val="97400"/>
              </a:lnSpc>
              <a:spcBef>
                <a:spcPts val="180"/>
              </a:spcBef>
              <a:buClr>
                <a:srgbClr val="C55A11"/>
              </a:buClr>
              <a:buSzPct val="96428"/>
              <a:tabLst>
                <a:tab pos="330200" algn="l"/>
              </a:tabLst>
            </a:pPr>
            <a:r>
              <a:rPr lang="en-US" sz="2800" dirty="0">
                <a:solidFill>
                  <a:schemeClr val="accent6">
                    <a:lumMod val="75000"/>
                  </a:schemeClr>
                </a:solidFill>
                <a:latin typeface="Times New Roman"/>
                <a:cs typeface="Times New Roman"/>
              </a:rPr>
              <a:t>1. Title Bar: </a:t>
            </a:r>
            <a:r>
              <a:rPr lang="en-US" sz="2800" dirty="0">
                <a:latin typeface="Times New Roman"/>
                <a:cs typeface="Times New Roman"/>
              </a:rPr>
              <a:t>The topmost part of the window displays the name of your presentation file. You can use the buttons here to </a:t>
            </a:r>
            <a:r>
              <a:rPr lang="en-US" sz="2800" b="1" spc="-35" dirty="0">
                <a:solidFill>
                  <a:srgbClr val="C55A11"/>
                </a:solidFill>
                <a:latin typeface="Times New Roman" pitchFamily="18" charset="0"/>
                <a:ea typeface="+mj-ea"/>
                <a:cs typeface="Times New Roman" pitchFamily="18" charset="0"/>
              </a:rPr>
              <a:t>minimize, maximize</a:t>
            </a:r>
            <a:r>
              <a:rPr lang="en-US" sz="2800" dirty="0">
                <a:latin typeface="Times New Roman"/>
                <a:cs typeface="Times New Roman"/>
              </a:rPr>
              <a:t>, or </a:t>
            </a:r>
            <a:r>
              <a:rPr lang="en-US" sz="2800" b="1" spc="-35" dirty="0">
                <a:solidFill>
                  <a:srgbClr val="C55A11"/>
                </a:solidFill>
                <a:latin typeface="Times New Roman" pitchFamily="18" charset="0"/>
                <a:ea typeface="+mj-ea"/>
                <a:cs typeface="Times New Roman" pitchFamily="18" charset="0"/>
              </a:rPr>
              <a:t>close</a:t>
            </a:r>
            <a:r>
              <a:rPr lang="en-US" sz="2800" dirty="0">
                <a:latin typeface="Times New Roman"/>
                <a:cs typeface="Times New Roman"/>
              </a:rPr>
              <a:t> the PowerPoint window</a:t>
            </a:r>
            <a:r>
              <a:rPr lang="en-US" sz="2800" dirty="0">
                <a:solidFill>
                  <a:schemeClr val="accent6">
                    <a:lumMod val="75000"/>
                  </a:schemeClr>
                </a:solidFill>
                <a:latin typeface="Times New Roman"/>
                <a:cs typeface="Times New Roman"/>
              </a:rPr>
              <a:t>.</a:t>
            </a:r>
            <a:endParaRPr sz="2800" dirty="0">
              <a:latin typeface="Times New Roman"/>
              <a:cs typeface="Times New Roman"/>
            </a:endParaRPr>
          </a:p>
        </p:txBody>
      </p:sp>
      <p:sp>
        <p:nvSpPr>
          <p:cNvPr id="7" name="object 7"/>
          <p:cNvSpPr txBox="1">
            <a:spLocks noGrp="1"/>
          </p:cNvSpPr>
          <p:nvPr>
            <p:ph type="ftr" sz="quarter" idx="5"/>
          </p:nvPr>
        </p:nvSpPr>
        <p:spPr>
          <a:prstGeom prst="rect">
            <a:avLst/>
          </a:prstGeom>
        </p:spPr>
        <p:txBody>
          <a:bodyPr vert="horz" wrap="square" lIns="0" tIns="0" rIns="0" bIns="0" rtlCol="0">
            <a:spAutoFit/>
          </a:bodyPr>
          <a:lstStyle/>
          <a:p>
            <a:pPr marL="12700">
              <a:lnSpc>
                <a:spcPts val="1810"/>
              </a:lnSpc>
            </a:pPr>
            <a:r>
              <a:rPr lang="en-US" spc="-10"/>
              <a:t>Department of Medical Instrumentation Techniques Engineering</a:t>
            </a:r>
            <a:endParaRPr spc="-10" dirty="0"/>
          </a:p>
        </p:txBody>
      </p:sp>
      <p:sp>
        <p:nvSpPr>
          <p:cNvPr id="9" name="Slide Number Placeholder 8"/>
          <p:cNvSpPr>
            <a:spLocks noGrp="1"/>
          </p:cNvSpPr>
          <p:nvPr>
            <p:ph type="sldNum" sz="quarter" idx="7"/>
          </p:nvPr>
        </p:nvSpPr>
        <p:spPr/>
        <p:txBody>
          <a:bodyPr/>
          <a:lstStyle/>
          <a:p>
            <a:pPr marL="38100">
              <a:lnSpc>
                <a:spcPts val="2065"/>
              </a:lnSpc>
            </a:pPr>
            <a:fld id="{81D60167-4931-47E6-BA6A-407CBD079E47}" type="slidenum">
              <a:rPr lang="en-US" smtClean="0"/>
              <a:t>6</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1088" y="3733800"/>
            <a:ext cx="10031412"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3370613" y="3090446"/>
            <a:ext cx="2209800" cy="338554"/>
          </a:xfrm>
          <a:prstGeom prst="rect">
            <a:avLst/>
          </a:prstGeom>
          <a:noFill/>
        </p:spPr>
        <p:txBody>
          <a:bodyPr wrap="square" rtlCol="0">
            <a:spAutoFit/>
          </a:bodyPr>
          <a:lstStyle/>
          <a:p>
            <a:pPr algn="ctr"/>
            <a:r>
              <a:rPr lang="en-US" sz="1600" dirty="0">
                <a:solidFill>
                  <a:srgbClr val="FF0000"/>
                </a:solidFill>
              </a:rPr>
              <a:t>Presentation File Name</a:t>
            </a:r>
          </a:p>
        </p:txBody>
      </p:sp>
      <p:cxnSp>
        <p:nvCxnSpPr>
          <p:cNvPr id="6" name="Straight Connector 5"/>
          <p:cNvCxnSpPr>
            <a:stCxn id="8" idx="2"/>
          </p:cNvCxnSpPr>
          <p:nvPr/>
        </p:nvCxnSpPr>
        <p:spPr>
          <a:xfrm>
            <a:off x="4475513" y="3429000"/>
            <a:ext cx="0" cy="304800"/>
          </a:xfrm>
          <a:prstGeom prst="line">
            <a:avLst/>
          </a:prstGeom>
          <a:ln>
            <a:solidFill>
              <a:srgbClr val="FF0000"/>
            </a:solidFill>
          </a:ln>
        </p:spPr>
        <p:style>
          <a:lnRef idx="2">
            <a:schemeClr val="accent6"/>
          </a:lnRef>
          <a:fillRef idx="0">
            <a:schemeClr val="accent6"/>
          </a:fillRef>
          <a:effectRef idx="1">
            <a:schemeClr val="accent6"/>
          </a:effectRef>
          <a:fontRef idx="minor">
            <a:schemeClr val="tx1"/>
          </a:fontRef>
        </p:style>
      </p:cxnSp>
      <p:sp>
        <p:nvSpPr>
          <p:cNvPr id="11" name="TextBox 10"/>
          <p:cNvSpPr txBox="1"/>
          <p:nvPr/>
        </p:nvSpPr>
        <p:spPr>
          <a:xfrm>
            <a:off x="8534400" y="3225225"/>
            <a:ext cx="1104900" cy="584775"/>
          </a:xfrm>
          <a:prstGeom prst="rect">
            <a:avLst/>
          </a:prstGeom>
          <a:noFill/>
        </p:spPr>
        <p:txBody>
          <a:bodyPr wrap="square" rtlCol="0">
            <a:spAutoFit/>
          </a:bodyPr>
          <a:lstStyle/>
          <a:p>
            <a:pPr algn="ctr"/>
            <a:r>
              <a:rPr lang="en-US" sz="1600" dirty="0">
                <a:solidFill>
                  <a:srgbClr val="FF0000"/>
                </a:solidFill>
              </a:rPr>
              <a:t>Minimize Button</a:t>
            </a:r>
          </a:p>
        </p:txBody>
      </p:sp>
      <p:cxnSp>
        <p:nvCxnSpPr>
          <p:cNvPr id="12" name="Straight Connector 11"/>
          <p:cNvCxnSpPr/>
          <p:nvPr/>
        </p:nvCxnSpPr>
        <p:spPr>
          <a:xfrm>
            <a:off x="9443357" y="3556767"/>
            <a:ext cx="434439" cy="252000"/>
          </a:xfrm>
          <a:prstGeom prst="line">
            <a:avLst/>
          </a:prstGeom>
          <a:ln>
            <a:solidFill>
              <a:srgbClr val="FF0000"/>
            </a:solidFill>
          </a:ln>
        </p:spPr>
        <p:style>
          <a:lnRef idx="2">
            <a:schemeClr val="accent6"/>
          </a:lnRef>
          <a:fillRef idx="0">
            <a:schemeClr val="accent6"/>
          </a:fillRef>
          <a:effectRef idx="1">
            <a:schemeClr val="accent6"/>
          </a:effectRef>
          <a:fontRef idx="minor">
            <a:schemeClr val="tx1"/>
          </a:fontRef>
        </p:style>
      </p:cxnSp>
      <p:sp>
        <p:nvSpPr>
          <p:cNvPr id="14" name="TextBox 13"/>
          <p:cNvSpPr txBox="1"/>
          <p:nvPr/>
        </p:nvSpPr>
        <p:spPr>
          <a:xfrm>
            <a:off x="10560050" y="2996625"/>
            <a:ext cx="1104900" cy="584775"/>
          </a:xfrm>
          <a:prstGeom prst="rect">
            <a:avLst/>
          </a:prstGeom>
          <a:noFill/>
        </p:spPr>
        <p:txBody>
          <a:bodyPr wrap="square" rtlCol="0">
            <a:spAutoFit/>
          </a:bodyPr>
          <a:lstStyle/>
          <a:p>
            <a:pPr algn="ctr"/>
            <a:r>
              <a:rPr lang="en-US" sz="1600" dirty="0">
                <a:solidFill>
                  <a:srgbClr val="FF0000"/>
                </a:solidFill>
              </a:rPr>
              <a:t>Close Button</a:t>
            </a:r>
          </a:p>
        </p:txBody>
      </p:sp>
      <p:cxnSp>
        <p:nvCxnSpPr>
          <p:cNvPr id="15" name="Straight Connector 14"/>
          <p:cNvCxnSpPr/>
          <p:nvPr/>
        </p:nvCxnSpPr>
        <p:spPr>
          <a:xfrm flipH="1">
            <a:off x="10919567" y="3556767"/>
            <a:ext cx="108000" cy="216000"/>
          </a:xfrm>
          <a:prstGeom prst="line">
            <a:avLst/>
          </a:prstGeom>
          <a:ln>
            <a:solidFill>
              <a:srgbClr val="FF0000"/>
            </a:solidFill>
          </a:ln>
        </p:spPr>
        <p:style>
          <a:lnRef idx="2">
            <a:schemeClr val="accent6"/>
          </a:lnRef>
          <a:fillRef idx="0">
            <a:schemeClr val="accent6"/>
          </a:fillRef>
          <a:effectRef idx="1">
            <a:schemeClr val="accent6"/>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24377" y="228600"/>
            <a:ext cx="5078730" cy="566181"/>
          </a:xfrm>
          <a:prstGeom prst="rect">
            <a:avLst/>
          </a:prstGeom>
        </p:spPr>
        <p:txBody>
          <a:bodyPr vert="horz" wrap="square" lIns="0" tIns="12065" rIns="0" bIns="0" rtlCol="0">
            <a:spAutoFit/>
          </a:bodyPr>
          <a:lstStyle/>
          <a:p>
            <a:pPr marL="12700" algn="ctr">
              <a:lnSpc>
                <a:spcPct val="100000"/>
              </a:lnSpc>
              <a:spcBef>
                <a:spcPts val="95"/>
              </a:spcBef>
            </a:pPr>
            <a:r>
              <a:rPr lang="en-US" spc="-35" dirty="0">
                <a:latin typeface="Times New Roman" pitchFamily="18" charset="0"/>
                <a:cs typeface="Times New Roman" pitchFamily="18" charset="0"/>
              </a:rPr>
              <a:t>Ribbon</a:t>
            </a:r>
            <a:endParaRPr spc="-35" dirty="0">
              <a:latin typeface="Times New Roman" pitchFamily="18" charset="0"/>
              <a:cs typeface="Times New Roman" pitchFamily="18" charset="0"/>
            </a:endParaRPr>
          </a:p>
        </p:txBody>
      </p:sp>
      <p:sp>
        <p:nvSpPr>
          <p:cNvPr id="3" name="object 3"/>
          <p:cNvSpPr txBox="1"/>
          <p:nvPr/>
        </p:nvSpPr>
        <p:spPr>
          <a:xfrm>
            <a:off x="570382" y="1499108"/>
            <a:ext cx="10783418" cy="1276888"/>
          </a:xfrm>
          <a:prstGeom prst="rect">
            <a:avLst/>
          </a:prstGeom>
        </p:spPr>
        <p:txBody>
          <a:bodyPr vert="horz" wrap="square" lIns="0" tIns="22860" rIns="0" bIns="0" rtlCol="0">
            <a:spAutoFit/>
          </a:bodyPr>
          <a:lstStyle/>
          <a:p>
            <a:pPr marL="12065" marR="5080" algn="just">
              <a:lnSpc>
                <a:spcPct val="97400"/>
              </a:lnSpc>
              <a:spcBef>
                <a:spcPts val="180"/>
              </a:spcBef>
              <a:buClr>
                <a:srgbClr val="C55A11"/>
              </a:buClr>
              <a:buSzPct val="96428"/>
              <a:tabLst>
                <a:tab pos="330200" algn="l"/>
              </a:tabLst>
            </a:pPr>
            <a:r>
              <a:rPr lang="en-US" sz="2800" dirty="0">
                <a:solidFill>
                  <a:schemeClr val="accent6">
                    <a:lumMod val="75000"/>
                  </a:schemeClr>
                </a:solidFill>
                <a:latin typeface="Times New Roman"/>
                <a:cs typeface="Times New Roman"/>
              </a:rPr>
              <a:t>2. Ribbon: </a:t>
            </a:r>
            <a:r>
              <a:rPr lang="en-US" sz="2800" dirty="0">
                <a:latin typeface="Times New Roman"/>
                <a:cs typeface="Times New Roman"/>
              </a:rPr>
              <a:t>Below the title bar, you'll find the Ribbon. It is divided into tabs, such as "</a:t>
            </a:r>
            <a:r>
              <a:rPr lang="en-US" sz="2800" b="1" spc="-35" dirty="0">
                <a:solidFill>
                  <a:srgbClr val="C55A11"/>
                </a:solidFill>
                <a:latin typeface="Times New Roman" pitchFamily="18" charset="0"/>
                <a:ea typeface="+mj-ea"/>
                <a:cs typeface="Times New Roman" pitchFamily="18" charset="0"/>
              </a:rPr>
              <a:t>Home</a:t>
            </a:r>
            <a:r>
              <a:rPr lang="en-US" sz="2800" dirty="0">
                <a:latin typeface="Times New Roman"/>
                <a:cs typeface="Times New Roman"/>
              </a:rPr>
              <a:t>," "</a:t>
            </a:r>
            <a:r>
              <a:rPr lang="en-US" sz="2800" b="1" spc="-35" dirty="0">
                <a:solidFill>
                  <a:srgbClr val="C55A11"/>
                </a:solidFill>
                <a:latin typeface="Times New Roman" pitchFamily="18" charset="0"/>
                <a:ea typeface="+mj-ea"/>
                <a:cs typeface="Times New Roman" pitchFamily="18" charset="0"/>
              </a:rPr>
              <a:t>Insert</a:t>
            </a:r>
            <a:r>
              <a:rPr lang="en-US" sz="2800" dirty="0">
                <a:latin typeface="Times New Roman"/>
                <a:cs typeface="Times New Roman"/>
              </a:rPr>
              <a:t>," "</a:t>
            </a:r>
            <a:r>
              <a:rPr lang="en-US" sz="2800" b="1" spc="-35" dirty="0">
                <a:solidFill>
                  <a:srgbClr val="C55A11"/>
                </a:solidFill>
                <a:latin typeface="Times New Roman" pitchFamily="18" charset="0"/>
                <a:ea typeface="+mj-ea"/>
                <a:cs typeface="Times New Roman" pitchFamily="18" charset="0"/>
              </a:rPr>
              <a:t>Design</a:t>
            </a:r>
            <a:r>
              <a:rPr lang="en-US" sz="2800" dirty="0">
                <a:latin typeface="Times New Roman"/>
                <a:cs typeface="Times New Roman"/>
              </a:rPr>
              <a:t>," and more. Each tab contains groups of related commands and tools for formatting and designing your slides.</a:t>
            </a:r>
            <a:endParaRPr sz="2800" dirty="0">
              <a:latin typeface="Times New Roman"/>
              <a:cs typeface="Times New Roman"/>
            </a:endParaRPr>
          </a:p>
        </p:txBody>
      </p:sp>
      <p:sp>
        <p:nvSpPr>
          <p:cNvPr id="7" name="object 7"/>
          <p:cNvSpPr txBox="1">
            <a:spLocks noGrp="1"/>
          </p:cNvSpPr>
          <p:nvPr>
            <p:ph type="ftr" sz="quarter" idx="5"/>
          </p:nvPr>
        </p:nvSpPr>
        <p:spPr>
          <a:prstGeom prst="rect">
            <a:avLst/>
          </a:prstGeom>
        </p:spPr>
        <p:txBody>
          <a:bodyPr vert="horz" wrap="square" lIns="0" tIns="0" rIns="0" bIns="0" rtlCol="0">
            <a:spAutoFit/>
          </a:bodyPr>
          <a:lstStyle/>
          <a:p>
            <a:pPr marL="12700">
              <a:lnSpc>
                <a:spcPts val="1810"/>
              </a:lnSpc>
            </a:pPr>
            <a:r>
              <a:rPr lang="en-US" spc="-10"/>
              <a:t>Department of Medical Instrumentation Techniques Engineering</a:t>
            </a:r>
            <a:endParaRPr spc="-10" dirty="0"/>
          </a:p>
        </p:txBody>
      </p:sp>
      <p:sp>
        <p:nvSpPr>
          <p:cNvPr id="9" name="Slide Number Placeholder 8"/>
          <p:cNvSpPr>
            <a:spLocks noGrp="1"/>
          </p:cNvSpPr>
          <p:nvPr>
            <p:ph type="sldNum" sz="quarter" idx="7"/>
          </p:nvPr>
        </p:nvSpPr>
        <p:spPr/>
        <p:txBody>
          <a:bodyPr/>
          <a:lstStyle/>
          <a:p>
            <a:pPr marL="38100">
              <a:lnSpc>
                <a:spcPts val="2065"/>
              </a:lnSpc>
            </a:pPr>
            <a:fld id="{81D60167-4931-47E6-BA6A-407CBD079E47}" type="slidenum">
              <a:rPr lang="en-US" smtClean="0"/>
              <a:t>7</a:t>
            </a:fld>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581400"/>
            <a:ext cx="11582400"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ight Brace 7"/>
          <p:cNvSpPr/>
          <p:nvPr/>
        </p:nvSpPr>
        <p:spPr>
          <a:xfrm rot="5400000">
            <a:off x="5929200" y="-930750"/>
            <a:ext cx="360000" cy="11556000"/>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4991100" y="5181600"/>
            <a:ext cx="2400300" cy="369332"/>
          </a:xfrm>
          <a:prstGeom prst="rect">
            <a:avLst/>
          </a:prstGeom>
          <a:noFill/>
        </p:spPr>
        <p:txBody>
          <a:bodyPr wrap="square" rtlCol="0">
            <a:spAutoFit/>
          </a:bodyPr>
          <a:lstStyle/>
          <a:p>
            <a:pPr algn="ctr"/>
            <a:r>
              <a:rPr lang="en-US" dirty="0">
                <a:solidFill>
                  <a:srgbClr val="FF0000"/>
                </a:solidFill>
              </a:rPr>
              <a:t>Ribbon</a:t>
            </a:r>
            <a:endParaRPr lang="en-US" sz="1600" dirty="0">
              <a:solidFill>
                <a:srgbClr val="FF0000"/>
              </a:solidFill>
            </a:endParaRPr>
          </a:p>
        </p:txBody>
      </p:sp>
      <p:sp>
        <p:nvSpPr>
          <p:cNvPr id="11" name="TextBox 10"/>
          <p:cNvSpPr txBox="1"/>
          <p:nvPr/>
        </p:nvSpPr>
        <p:spPr>
          <a:xfrm>
            <a:off x="546631" y="2920287"/>
            <a:ext cx="1676400" cy="338554"/>
          </a:xfrm>
          <a:prstGeom prst="rect">
            <a:avLst/>
          </a:prstGeom>
          <a:noFill/>
        </p:spPr>
        <p:txBody>
          <a:bodyPr wrap="square" rtlCol="0">
            <a:spAutoFit/>
          </a:bodyPr>
          <a:lstStyle/>
          <a:p>
            <a:pPr algn="ctr"/>
            <a:r>
              <a:rPr lang="en-US" sz="1600" dirty="0">
                <a:solidFill>
                  <a:srgbClr val="FF0000"/>
                </a:solidFill>
              </a:rPr>
              <a:t>Home Tap</a:t>
            </a:r>
            <a:endParaRPr lang="en-US" sz="1400" dirty="0">
              <a:solidFill>
                <a:srgbClr val="FF0000"/>
              </a:solidFill>
            </a:endParaRPr>
          </a:p>
        </p:txBody>
      </p:sp>
      <p:cxnSp>
        <p:nvCxnSpPr>
          <p:cNvPr id="13" name="Straight Connector 12"/>
          <p:cNvCxnSpPr/>
          <p:nvPr/>
        </p:nvCxnSpPr>
        <p:spPr>
          <a:xfrm flipH="1">
            <a:off x="1143000" y="3229674"/>
            <a:ext cx="108000" cy="252000"/>
          </a:xfrm>
          <a:prstGeom prst="line">
            <a:avLst/>
          </a:prstGeom>
          <a:ln>
            <a:solidFill>
              <a:srgbClr val="FF0000"/>
            </a:solidFill>
          </a:ln>
        </p:spPr>
        <p:style>
          <a:lnRef idx="2">
            <a:schemeClr val="accent6"/>
          </a:lnRef>
          <a:fillRef idx="0">
            <a:schemeClr val="accent6"/>
          </a:fillRef>
          <a:effectRef idx="1">
            <a:schemeClr val="accent6"/>
          </a:effectRef>
          <a:fontRef idx="minor">
            <a:schemeClr val="tx1"/>
          </a:fontRef>
        </p:style>
      </p:cxnSp>
      <p:cxnSp>
        <p:nvCxnSpPr>
          <p:cNvPr id="14" name="Straight Connector 13"/>
          <p:cNvCxnSpPr/>
          <p:nvPr/>
        </p:nvCxnSpPr>
        <p:spPr>
          <a:xfrm flipH="1">
            <a:off x="2057400" y="3352800"/>
            <a:ext cx="108000" cy="252000"/>
          </a:xfrm>
          <a:prstGeom prst="line">
            <a:avLst/>
          </a:prstGeom>
          <a:ln>
            <a:solidFill>
              <a:srgbClr val="FF0000"/>
            </a:solidFill>
          </a:ln>
        </p:spPr>
        <p:style>
          <a:lnRef idx="2">
            <a:schemeClr val="accent6"/>
          </a:lnRef>
          <a:fillRef idx="0">
            <a:schemeClr val="accent6"/>
          </a:fillRef>
          <a:effectRef idx="1">
            <a:schemeClr val="accent6"/>
          </a:effectRef>
          <a:fontRef idx="minor">
            <a:schemeClr val="tx1"/>
          </a:fontRef>
        </p:style>
      </p:cxnSp>
      <p:sp>
        <p:nvSpPr>
          <p:cNvPr id="15" name="TextBox 14"/>
          <p:cNvSpPr txBox="1"/>
          <p:nvPr/>
        </p:nvSpPr>
        <p:spPr>
          <a:xfrm>
            <a:off x="1600200" y="2938046"/>
            <a:ext cx="1676400" cy="338554"/>
          </a:xfrm>
          <a:prstGeom prst="rect">
            <a:avLst/>
          </a:prstGeom>
          <a:noFill/>
        </p:spPr>
        <p:txBody>
          <a:bodyPr wrap="square" rtlCol="0">
            <a:spAutoFit/>
          </a:bodyPr>
          <a:lstStyle/>
          <a:p>
            <a:pPr algn="ctr"/>
            <a:r>
              <a:rPr lang="en-US" sz="1600" dirty="0">
                <a:solidFill>
                  <a:srgbClr val="FF0000"/>
                </a:solidFill>
              </a:rPr>
              <a:t>Design Tap</a:t>
            </a:r>
            <a:endParaRPr lang="en-US" sz="1400" dirty="0">
              <a:solidFill>
                <a:srgbClr val="FF0000"/>
              </a:solidFill>
            </a:endParaRPr>
          </a:p>
        </p:txBody>
      </p:sp>
    </p:spTree>
    <p:extLst>
      <p:ext uri="{BB962C8B-B14F-4D97-AF65-F5344CB8AC3E}">
        <p14:creationId xmlns:p14="http://schemas.microsoft.com/office/powerpoint/2010/main" val="4282453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24377" y="228600"/>
            <a:ext cx="5078730" cy="566181"/>
          </a:xfrm>
          <a:prstGeom prst="rect">
            <a:avLst/>
          </a:prstGeom>
        </p:spPr>
        <p:txBody>
          <a:bodyPr vert="horz" wrap="square" lIns="0" tIns="12065" rIns="0" bIns="0" rtlCol="0">
            <a:spAutoFit/>
          </a:bodyPr>
          <a:lstStyle/>
          <a:p>
            <a:pPr marL="12700">
              <a:lnSpc>
                <a:spcPct val="100000"/>
              </a:lnSpc>
              <a:spcBef>
                <a:spcPts val="95"/>
              </a:spcBef>
            </a:pPr>
            <a:r>
              <a:rPr spc="-35" dirty="0">
                <a:latin typeface="Times New Roman" pitchFamily="18" charset="0"/>
                <a:cs typeface="Times New Roman" pitchFamily="18" charset="0"/>
              </a:rPr>
              <a:t>The Quick Access Toolbar</a:t>
            </a:r>
          </a:p>
        </p:txBody>
      </p:sp>
      <p:sp>
        <p:nvSpPr>
          <p:cNvPr id="3" name="object 3"/>
          <p:cNvSpPr txBox="1"/>
          <p:nvPr/>
        </p:nvSpPr>
        <p:spPr>
          <a:xfrm>
            <a:off x="570382" y="1499108"/>
            <a:ext cx="10783418" cy="2112758"/>
          </a:xfrm>
          <a:prstGeom prst="rect">
            <a:avLst/>
          </a:prstGeom>
        </p:spPr>
        <p:txBody>
          <a:bodyPr vert="horz" wrap="square" lIns="0" tIns="22860" rIns="0" bIns="0" rtlCol="0">
            <a:spAutoFit/>
          </a:bodyPr>
          <a:lstStyle/>
          <a:p>
            <a:pPr marL="12065" marR="5080" algn="just">
              <a:lnSpc>
                <a:spcPct val="97400"/>
              </a:lnSpc>
              <a:spcBef>
                <a:spcPts val="180"/>
              </a:spcBef>
              <a:buClr>
                <a:srgbClr val="C55A11"/>
              </a:buClr>
              <a:buSzPct val="96428"/>
              <a:tabLst>
                <a:tab pos="330200" algn="l"/>
              </a:tabLst>
            </a:pPr>
            <a:r>
              <a:rPr lang="en-US" sz="2800" dirty="0">
                <a:solidFill>
                  <a:schemeClr val="accent6">
                    <a:lumMod val="75000"/>
                  </a:schemeClr>
                </a:solidFill>
                <a:latin typeface="Times New Roman"/>
                <a:cs typeface="Times New Roman"/>
              </a:rPr>
              <a:t>3. The Quick Access Toolbar</a:t>
            </a:r>
            <a:r>
              <a:rPr lang="en-US" sz="2800" dirty="0">
                <a:latin typeface="Times New Roman"/>
                <a:cs typeface="Times New Roman"/>
              </a:rPr>
              <a:t>, located just above the Ribbon, allows you to access the most common commands regardless of the selected tab. By default, it includes commands like </a:t>
            </a:r>
            <a:r>
              <a:rPr lang="en-US" sz="2800" b="1" spc="-35" dirty="0">
                <a:solidFill>
                  <a:srgbClr val="C55A11"/>
                </a:solidFill>
                <a:latin typeface="Times New Roman" pitchFamily="18" charset="0"/>
                <a:ea typeface="+mj-ea"/>
                <a:cs typeface="Times New Roman" pitchFamily="18" charset="0"/>
              </a:rPr>
              <a:t>Save</a:t>
            </a:r>
            <a:r>
              <a:rPr lang="en-US" sz="2800" dirty="0">
                <a:latin typeface="Times New Roman"/>
                <a:cs typeface="Times New Roman"/>
              </a:rPr>
              <a:t>, </a:t>
            </a:r>
            <a:r>
              <a:rPr lang="en-US" sz="2800" b="1" spc="-35" dirty="0">
                <a:solidFill>
                  <a:srgbClr val="C55A11"/>
                </a:solidFill>
                <a:latin typeface="Times New Roman" pitchFamily="18" charset="0"/>
                <a:ea typeface="+mj-ea"/>
                <a:cs typeface="Times New Roman" pitchFamily="18" charset="0"/>
              </a:rPr>
              <a:t>Undo, Redo</a:t>
            </a:r>
            <a:r>
              <a:rPr lang="en-US" sz="2800" dirty="0">
                <a:latin typeface="Times New Roman"/>
                <a:cs typeface="Times New Roman"/>
              </a:rPr>
              <a:t>, and </a:t>
            </a:r>
            <a:r>
              <a:rPr lang="en-US" sz="2800" b="1" spc="-35" dirty="0">
                <a:solidFill>
                  <a:srgbClr val="C55A11"/>
                </a:solidFill>
                <a:latin typeface="Times New Roman" pitchFamily="18" charset="0"/>
                <a:ea typeface="+mj-ea"/>
                <a:cs typeface="Times New Roman" pitchFamily="18" charset="0"/>
              </a:rPr>
              <a:t>Start From Beginning</a:t>
            </a:r>
            <a:r>
              <a:rPr lang="en-US" sz="2800" dirty="0">
                <a:latin typeface="Times New Roman"/>
                <a:cs typeface="Times New Roman"/>
              </a:rPr>
              <a:t>, and you can also add other commands based on your preferences.</a:t>
            </a:r>
            <a:endParaRPr sz="2800" dirty="0">
              <a:latin typeface="Times New Roman"/>
              <a:cs typeface="Times New Roman"/>
            </a:endParaRPr>
          </a:p>
        </p:txBody>
      </p:sp>
      <p:pic>
        <p:nvPicPr>
          <p:cNvPr id="5" name="object 5"/>
          <p:cNvPicPr/>
          <p:nvPr/>
        </p:nvPicPr>
        <p:blipFill>
          <a:blip r:embed="rId2" cstate="print"/>
          <a:stretch>
            <a:fillRect/>
          </a:stretch>
        </p:blipFill>
        <p:spPr>
          <a:xfrm>
            <a:off x="3948684" y="3544824"/>
            <a:ext cx="3763412" cy="2387763"/>
          </a:xfrm>
          <a:prstGeom prst="rect">
            <a:avLst/>
          </a:prstGeom>
        </p:spPr>
      </p:pic>
      <p:sp>
        <p:nvSpPr>
          <p:cNvPr id="7" name="object 7"/>
          <p:cNvSpPr txBox="1">
            <a:spLocks noGrp="1"/>
          </p:cNvSpPr>
          <p:nvPr>
            <p:ph type="ftr" sz="quarter" idx="5"/>
          </p:nvPr>
        </p:nvSpPr>
        <p:spPr>
          <a:prstGeom prst="rect">
            <a:avLst/>
          </a:prstGeom>
        </p:spPr>
        <p:txBody>
          <a:bodyPr vert="horz" wrap="square" lIns="0" tIns="0" rIns="0" bIns="0" rtlCol="0">
            <a:spAutoFit/>
          </a:bodyPr>
          <a:lstStyle/>
          <a:p>
            <a:pPr marL="12700">
              <a:lnSpc>
                <a:spcPts val="1810"/>
              </a:lnSpc>
            </a:pPr>
            <a:r>
              <a:rPr lang="en-US" spc="-10"/>
              <a:t>Department of Medical Instrumentation Techniques Engineering</a:t>
            </a:r>
            <a:endParaRPr spc="-10" dirty="0"/>
          </a:p>
        </p:txBody>
      </p:sp>
      <p:sp>
        <p:nvSpPr>
          <p:cNvPr id="9" name="Slide Number Placeholder 8"/>
          <p:cNvSpPr>
            <a:spLocks noGrp="1"/>
          </p:cNvSpPr>
          <p:nvPr>
            <p:ph type="sldNum" sz="quarter" idx="7"/>
          </p:nvPr>
        </p:nvSpPr>
        <p:spPr/>
        <p:txBody>
          <a:bodyPr/>
          <a:lstStyle/>
          <a:p>
            <a:pPr marL="38100">
              <a:lnSpc>
                <a:spcPts val="2065"/>
              </a:lnSpc>
            </a:pPr>
            <a:fld id="{81D60167-4931-47E6-BA6A-407CBD079E47}" type="slidenum">
              <a:rPr lang="en-US" smtClean="0"/>
              <a:t>8</a:t>
            </a:fld>
            <a:endParaRPr lang="en-US" dirty="0"/>
          </a:p>
        </p:txBody>
      </p:sp>
    </p:spTree>
    <p:extLst>
      <p:ext uri="{BB962C8B-B14F-4D97-AF65-F5344CB8AC3E}">
        <p14:creationId xmlns:p14="http://schemas.microsoft.com/office/powerpoint/2010/main" val="2427644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81200" y="304800"/>
            <a:ext cx="8229600" cy="504625"/>
          </a:xfrm>
          <a:prstGeom prst="rect">
            <a:avLst/>
          </a:prstGeom>
        </p:spPr>
        <p:txBody>
          <a:bodyPr vert="horz" wrap="square" lIns="0" tIns="12065" rIns="0" bIns="0" rtlCol="0">
            <a:spAutoFit/>
          </a:bodyPr>
          <a:lstStyle/>
          <a:p>
            <a:pPr marL="12700" algn="ctr">
              <a:lnSpc>
                <a:spcPct val="100000"/>
              </a:lnSpc>
              <a:spcBef>
                <a:spcPts val="95"/>
              </a:spcBef>
            </a:pPr>
            <a:r>
              <a:rPr lang="en-US" sz="3200" spc="-35" dirty="0">
                <a:latin typeface="Times New Roman" pitchFamily="18" charset="0"/>
                <a:cs typeface="Times New Roman" pitchFamily="18" charset="0"/>
              </a:rPr>
              <a:t>Slides/Outline Pane &amp; Slide Workspace</a:t>
            </a:r>
            <a:endParaRPr sz="3200" spc="-35" dirty="0">
              <a:latin typeface="Times New Roman" pitchFamily="18" charset="0"/>
              <a:cs typeface="Times New Roman" pitchFamily="18" charset="0"/>
            </a:endParaRPr>
          </a:p>
        </p:txBody>
      </p:sp>
      <p:sp>
        <p:nvSpPr>
          <p:cNvPr id="3" name="object 3"/>
          <p:cNvSpPr txBox="1"/>
          <p:nvPr/>
        </p:nvSpPr>
        <p:spPr>
          <a:xfrm>
            <a:off x="570382" y="1499108"/>
            <a:ext cx="10783418" cy="3417859"/>
          </a:xfrm>
          <a:prstGeom prst="rect">
            <a:avLst/>
          </a:prstGeom>
        </p:spPr>
        <p:txBody>
          <a:bodyPr vert="horz" wrap="square" lIns="0" tIns="22860" rIns="0" bIns="0" rtlCol="0">
            <a:spAutoFit/>
          </a:bodyPr>
          <a:lstStyle/>
          <a:p>
            <a:pPr marL="12065" marR="5080" algn="just">
              <a:lnSpc>
                <a:spcPct val="97400"/>
              </a:lnSpc>
              <a:spcBef>
                <a:spcPts val="180"/>
              </a:spcBef>
              <a:buClr>
                <a:srgbClr val="C55A11"/>
              </a:buClr>
              <a:buSzPct val="96428"/>
              <a:tabLst>
                <a:tab pos="330200" algn="l"/>
              </a:tabLst>
            </a:pPr>
            <a:r>
              <a:rPr lang="en-US" sz="2800" dirty="0">
                <a:solidFill>
                  <a:schemeClr val="accent6">
                    <a:lumMod val="75000"/>
                  </a:schemeClr>
                </a:solidFill>
                <a:latin typeface="Times New Roman"/>
                <a:cs typeface="Times New Roman"/>
              </a:rPr>
              <a:t>4. Slides/Outline Pane</a:t>
            </a:r>
            <a:r>
              <a:rPr lang="en-US" sz="2800" dirty="0">
                <a:latin typeface="Times New Roman"/>
                <a:cs typeface="Times New Roman"/>
              </a:rPr>
              <a:t>: on the left side of the window, you'll see a pane that displays thumbnails of your slides in Slide view or a text outline of your presentation in Outline view. You can switch between these views as needed.</a:t>
            </a:r>
          </a:p>
          <a:p>
            <a:pPr marL="299085" marR="5080" indent="-287020" algn="just">
              <a:lnSpc>
                <a:spcPct val="97400"/>
              </a:lnSpc>
              <a:spcBef>
                <a:spcPts val="180"/>
              </a:spcBef>
              <a:buClr>
                <a:srgbClr val="C55A11"/>
              </a:buClr>
              <a:buSzPct val="96428"/>
              <a:buFont typeface="Wingdings"/>
              <a:buChar char=""/>
              <a:tabLst>
                <a:tab pos="330200" algn="l"/>
              </a:tabLst>
            </a:pPr>
            <a:endParaRPr lang="en-US" sz="2800" dirty="0">
              <a:latin typeface="Times New Roman"/>
              <a:cs typeface="Times New Roman"/>
            </a:endParaRPr>
          </a:p>
          <a:p>
            <a:pPr marL="12065" marR="5080" algn="just">
              <a:lnSpc>
                <a:spcPct val="97400"/>
              </a:lnSpc>
              <a:spcBef>
                <a:spcPts val="180"/>
              </a:spcBef>
              <a:buClr>
                <a:srgbClr val="C55A11"/>
              </a:buClr>
              <a:buSzPct val="96428"/>
              <a:tabLst>
                <a:tab pos="330200" algn="l"/>
              </a:tabLst>
            </a:pPr>
            <a:r>
              <a:rPr lang="en-US" sz="2800" dirty="0">
                <a:solidFill>
                  <a:schemeClr val="accent6">
                    <a:lumMod val="75000"/>
                  </a:schemeClr>
                </a:solidFill>
                <a:latin typeface="Times New Roman"/>
                <a:cs typeface="Times New Roman"/>
              </a:rPr>
              <a:t>5. Slide Workspace</a:t>
            </a:r>
            <a:r>
              <a:rPr lang="en-US" sz="2800" dirty="0">
                <a:latin typeface="Times New Roman"/>
                <a:cs typeface="Times New Roman"/>
              </a:rPr>
              <a:t>: The main area in the center of the window is where you create and edit your slides. You can add text, images, shapes, charts, and other elements to your slides here.</a:t>
            </a:r>
            <a:endParaRPr sz="2800" dirty="0">
              <a:latin typeface="Times New Roman"/>
              <a:cs typeface="Times New Roman"/>
            </a:endParaRPr>
          </a:p>
        </p:txBody>
      </p:sp>
      <p:sp>
        <p:nvSpPr>
          <p:cNvPr id="7" name="object 7"/>
          <p:cNvSpPr txBox="1">
            <a:spLocks noGrp="1"/>
          </p:cNvSpPr>
          <p:nvPr>
            <p:ph type="ftr" sz="quarter" idx="5"/>
          </p:nvPr>
        </p:nvSpPr>
        <p:spPr>
          <a:prstGeom prst="rect">
            <a:avLst/>
          </a:prstGeom>
        </p:spPr>
        <p:txBody>
          <a:bodyPr vert="horz" wrap="square" lIns="0" tIns="0" rIns="0" bIns="0" rtlCol="0">
            <a:spAutoFit/>
          </a:bodyPr>
          <a:lstStyle/>
          <a:p>
            <a:pPr marL="12700">
              <a:lnSpc>
                <a:spcPts val="1810"/>
              </a:lnSpc>
            </a:pPr>
            <a:r>
              <a:rPr lang="en-US" spc="-10"/>
              <a:t>Department of Medical Instrumentation Techniques Engineering</a:t>
            </a:r>
            <a:endParaRPr spc="-10" dirty="0"/>
          </a:p>
        </p:txBody>
      </p:sp>
      <p:sp>
        <p:nvSpPr>
          <p:cNvPr id="9" name="Slide Number Placeholder 8"/>
          <p:cNvSpPr>
            <a:spLocks noGrp="1"/>
          </p:cNvSpPr>
          <p:nvPr>
            <p:ph type="sldNum" sz="quarter" idx="7"/>
          </p:nvPr>
        </p:nvSpPr>
        <p:spPr/>
        <p:txBody>
          <a:bodyPr/>
          <a:lstStyle/>
          <a:p>
            <a:pPr marL="38100">
              <a:lnSpc>
                <a:spcPts val="2065"/>
              </a:lnSpc>
            </a:pPr>
            <a:fld id="{81D60167-4931-47E6-BA6A-407CBD079E47}" type="slidenum">
              <a:rPr lang="en-US" smtClean="0"/>
              <a:t>9</a:t>
            </a:fld>
            <a:endParaRPr lang="en-US" dirty="0"/>
          </a:p>
        </p:txBody>
      </p:sp>
    </p:spTree>
    <p:extLst>
      <p:ext uri="{BB962C8B-B14F-4D97-AF65-F5344CB8AC3E}">
        <p14:creationId xmlns:p14="http://schemas.microsoft.com/office/powerpoint/2010/main" val="28593527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830</TotalTime>
  <Words>1558</Words>
  <Application>Microsoft Office PowerPoint</Application>
  <PresentationFormat>شاشة عريضة</PresentationFormat>
  <Paragraphs>147</Paragraphs>
  <Slides>21</Slides>
  <Notes>2</Notes>
  <HiddenSlides>0</HiddenSlides>
  <MMClips>0</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21</vt:i4>
      </vt:variant>
    </vt:vector>
  </HeadingPairs>
  <TitlesOfParts>
    <vt:vector size="27" baseType="lpstr">
      <vt:lpstr>Arial</vt:lpstr>
      <vt:lpstr>Arial MT</vt:lpstr>
      <vt:lpstr>Calibri</vt:lpstr>
      <vt:lpstr>Times New Roman</vt:lpstr>
      <vt:lpstr>Wingdings</vt:lpstr>
      <vt:lpstr>Office Theme</vt:lpstr>
      <vt:lpstr>  AL-Mustaqbal University</vt:lpstr>
      <vt:lpstr>Introduction</vt:lpstr>
      <vt:lpstr>Benefits of Power Point</vt:lpstr>
      <vt:lpstr>Benefits of Power Point</vt:lpstr>
      <vt:lpstr>Microsoft PowerPoint Interface Parts</vt:lpstr>
      <vt:lpstr>The Title Bar</vt:lpstr>
      <vt:lpstr>Ribbon</vt:lpstr>
      <vt:lpstr>The Quick Access Toolbar</vt:lpstr>
      <vt:lpstr>Slides/Outline Pane &amp; Slide Workspace</vt:lpstr>
      <vt:lpstr>Status Bar &amp; Notes Pane &amp; View Buttons</vt:lpstr>
      <vt:lpstr>File Tab</vt:lpstr>
      <vt:lpstr>Opening a Presentation</vt:lpstr>
      <vt:lpstr>Saving a Presentation</vt:lpstr>
      <vt:lpstr>Save a presentation as a different file type</vt:lpstr>
      <vt:lpstr>Closing a Presentation</vt:lpstr>
      <vt:lpstr>PowerPoint Keyboard Shortcuts</vt:lpstr>
      <vt:lpstr>Inserting and Deleting Slides</vt:lpstr>
      <vt:lpstr>Zoom and other view options</vt:lpstr>
      <vt:lpstr>Slide Transitions</vt:lpstr>
      <vt:lpstr>Animations</vt:lpstr>
      <vt:lpstr>Thank Your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waleed Noori</dc:creator>
  <cp:lastModifiedBy>Maher</cp:lastModifiedBy>
  <cp:revision>49</cp:revision>
  <dcterms:created xsi:type="dcterms:W3CDTF">2023-09-27T20:57:12Z</dcterms:created>
  <dcterms:modified xsi:type="dcterms:W3CDTF">2024-10-14T16:58:32Z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2021-02-04T00:00:00Z</vt:filetime>
  </property>
  <property fmtid="{D5CDD505-2E9C-101B-9397-08002B2CF9AE}" pid="3" name="Creator">
    <vt:lpwstr>Microsoft® PowerPoint® 2019</vt:lpwstr>
  </property>
  <property fmtid="{D5CDD505-2E9C-101B-9397-08002B2CF9AE}" pid="4" name="LastSaved">
    <vt:filetime>2023-09-27T00:00:00Z</vt:filetime>
  </property>
</Properties>
</file>