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265" r:id="rId5"/>
    <p:sldId id="276" r:id="rId6"/>
    <p:sldId id="275" r:id="rId7"/>
    <p:sldId id="302" r:id="rId8"/>
    <p:sldId id="271" r:id="rId9"/>
    <p:sldId id="306" r:id="rId10"/>
    <p:sldId id="307" r:id="rId11"/>
    <p:sldId id="308" r:id="rId12"/>
    <p:sldId id="316" r:id="rId13"/>
    <p:sldId id="309" r:id="rId14"/>
    <p:sldId id="310" r:id="rId15"/>
    <p:sldId id="311" r:id="rId16"/>
    <p:sldId id="303" r:id="rId17"/>
    <p:sldId id="315" r:id="rId18"/>
    <p:sldId id="304" r:id="rId19"/>
    <p:sldId id="305" r:id="rId20"/>
    <p:sldId id="312" r:id="rId21"/>
    <p:sldId id="313" r:id="rId22"/>
    <p:sldId id="314" r:id="rId23"/>
    <p:sldId id="297" r:id="rId24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6509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7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1E96AD-4579-453A-A2B1-75DFE83DBBC0}" type="uaqdatetime1">
              <a:rPr lang="ar-SA" smtClean="0">
                <a:cs typeface="+mj-cs"/>
              </a:rPr>
              <a:pPr algn="l" rtl="1"/>
              <a:t>06/10/1445</a:t>
            </a:fld>
            <a:endParaRPr lang="ar-SA" dirty="0"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089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7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ar-SA" smtClean="0">
                <a:cs typeface="+mj-cs"/>
              </a:rPr>
              <a:pPr algn="l" rtl="1"/>
              <a:t>‹#›</a:t>
            </a:fld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72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cs typeface="+mj-cs"/>
              </a:defRPr>
            </a:lvl1pPr>
          </a:lstStyle>
          <a:p>
            <a:fld id="{3EDD0E74-44EF-4358-8A83-710B04B0A8B9}" type="uaqdatetime1">
              <a:rPr lang="ar-SA" noProof="0" smtClean="0"/>
              <a:pPr/>
              <a:t>06/10/1445</a:t>
            </a:fld>
            <a:endParaRPr lang="ar-SA" noProof="0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089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72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cs typeface="+mj-cs"/>
              </a:defRPr>
            </a:lvl1pPr>
          </a:lstStyle>
          <a:p>
            <a:fld id="{810E1E9A-E921-4174-A0FC-51868D7AC568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75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7200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17D81A1-1285-475E-AB17-FA619CF46948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41248" y="1825625"/>
            <a:ext cx="9791700" cy="43513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76FAA46-EF14-405E-88F2-951D27EDA1E5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V="1">
            <a:off x="853127" y="365125"/>
            <a:ext cx="2628900" cy="5811838"/>
          </a:xfrm>
        </p:spPr>
        <p:txBody>
          <a:bodyPr vert="eaVert"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29438" y="365125"/>
            <a:ext cx="7010400" cy="58118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5FE58AF-FD7A-421E-9EE4-3B74C59A475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_1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E7BE25D-E585-4A6C-9A87-287F66850720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1248" y="1825625"/>
            <a:ext cx="9791700" cy="4351338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6CD42C3-8EA9-4710-9ED6-CA0E8E40EA9C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5152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5080"/>
            <a:ext cx="3276600" cy="392449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1709738"/>
            <a:ext cx="10105791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1248" y="4589463"/>
            <a:ext cx="10105791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/>
          <a:p>
            <a:pPr rtl="1"/>
            <a:fld id="{5FBC32AB-0BC9-4F28-AA69-6F5528CD3AEE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863395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41248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EBAE32E-0382-4A95-A4F8-7625ECC804F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53107" y="274638"/>
            <a:ext cx="9023350" cy="1143000"/>
          </a:xfrm>
        </p:spPr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65734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865734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854118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854118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C4F3D4-B874-482B-8D08-527B73A9570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C389B78-5342-4409-B8D5-2FA9239C1FD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325B388-F510-4598-8513-06F9E5DF95F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700618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435" y="987425"/>
            <a:ext cx="5676483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8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53CFB7D-07AA-4D7C-BB48-6C7EBB28E04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00617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68378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7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24CE051-4017-4261-93E1-AC1B45C3F51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0772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EA4EB3B4-5EF5-4D1F-BAB2-E445F544AD9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j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n" TargetMode="External"/><Relationship Id="rId2" Type="http://schemas.openxmlformats.org/officeDocument/2006/relationships/hyperlink" Target="https://en.wikipedia.org/wiki/Headach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iptan" TargetMode="External"/><Relationship Id="rId3" Type="http://schemas.openxmlformats.org/officeDocument/2006/relationships/hyperlink" Target="https://en.wikipedia.org/wiki/Headache" TargetMode="External"/><Relationship Id="rId7" Type="http://schemas.openxmlformats.org/officeDocument/2006/relationships/hyperlink" Target="https://en.wikipedia.org/wiki/Oxygen_therapy" TargetMode="External"/><Relationship Id="rId2" Type="http://schemas.openxmlformats.org/officeDocument/2006/relationships/hyperlink" Target="https://en.wikipedia.org/wiki/Neurological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obacco_smoke" TargetMode="External"/><Relationship Id="rId5" Type="http://schemas.openxmlformats.org/officeDocument/2006/relationships/hyperlink" Target="https://en.wikipedia.org/wiki/Nasal_congestion" TargetMode="External"/><Relationship Id="rId4" Type="http://schemas.openxmlformats.org/officeDocument/2006/relationships/hyperlink" Target="https://en.wikipedia.org/wiki/Ey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ain_tumor" TargetMode="External"/><Relationship Id="rId3" Type="http://schemas.openxmlformats.org/officeDocument/2006/relationships/hyperlink" Target="https://en.wikipedia.org/wiki/Inflammation" TargetMode="External"/><Relationship Id="rId7" Type="http://schemas.openxmlformats.org/officeDocument/2006/relationships/hyperlink" Target="https://en.wikipedia.org/wiki/Arteriovenous_malformation" TargetMode="External"/><Relationship Id="rId2" Type="http://schemas.openxmlformats.org/officeDocument/2006/relationships/hyperlink" Target="https://en.wikipedia.org/wiki/Meningit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ptured_aneurysm" TargetMode="External"/><Relationship Id="rId5" Type="http://schemas.openxmlformats.org/officeDocument/2006/relationships/hyperlink" Target="https://en.wikipedia.org/wiki/Subarachnoid_hemorrhage" TargetMode="External"/><Relationship Id="rId10" Type="http://schemas.openxmlformats.org/officeDocument/2006/relationships/hyperlink" Target="https://en.wikipedia.org/wiki/Glaucoma" TargetMode="External"/><Relationship Id="rId4" Type="http://schemas.openxmlformats.org/officeDocument/2006/relationships/hyperlink" Target="https://en.wikipedia.org/wiki/Intracranial_hemorrhage" TargetMode="External"/><Relationship Id="rId9" Type="http://schemas.openxmlformats.org/officeDocument/2006/relationships/hyperlink" Target="https://en.wikipedia.org/wiki/Temporal_arteriti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terior_fossa_malformations%E2%80%93hemangiomas%E2%80%93arterial_anomalies%E2%80%93cardiac_defects%E2%80%93eye_abnormalities%E2%80%93sternal_cleft_and_supraumbilical_raphe_syndrome" TargetMode="External"/><Relationship Id="rId2" Type="http://schemas.openxmlformats.org/officeDocument/2006/relationships/hyperlink" Target="https://en.wikipedia.org/wiki/Headache#Red_fla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n" TargetMode="External"/><Relationship Id="rId2" Type="http://schemas.openxmlformats.org/officeDocument/2006/relationships/hyperlink" Target="https://en.wikipedia.org/wiki/Human_br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ocicept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uster_headaches" TargetMode="External"/><Relationship Id="rId2" Type="http://schemas.openxmlformats.org/officeDocument/2006/relationships/hyperlink" Target="https://en.wikipedia.org/wiki/Tension_headach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ypothalamus" TargetMode="External"/><Relationship Id="rId4" Type="http://schemas.openxmlformats.org/officeDocument/2006/relationships/hyperlink" Target="https://en.wikipedia.org/wiki/Trigeminal_ner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acusis" TargetMode="External"/><Relationship Id="rId2" Type="http://schemas.openxmlformats.org/officeDocument/2006/relationships/hyperlink" Target="https://en.wikipedia.org/wiki/Photophobi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ffeine" TargetMode="External"/><Relationship Id="rId3" Type="http://schemas.openxmlformats.org/officeDocument/2006/relationships/hyperlink" Target="https://en.wikipedia.org/wiki/Beta_blockers" TargetMode="External"/><Relationship Id="rId7" Type="http://schemas.openxmlformats.org/officeDocument/2006/relationships/hyperlink" Target="https://en.wikipedia.org/wiki/Aspirin" TargetMode="External"/><Relationship Id="rId2" Type="http://schemas.openxmlformats.org/officeDocument/2006/relationships/hyperlink" Target="https://en.wikipedia.org/wiki/Anticonvulsa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racetamol" TargetMode="External"/><Relationship Id="rId5" Type="http://schemas.openxmlformats.org/officeDocument/2006/relationships/hyperlink" Target="https://en.wikipedia.org/wiki/Nonsteroidal_anti-inflammatory_drug" TargetMode="External"/><Relationship Id="rId4" Type="http://schemas.openxmlformats.org/officeDocument/2006/relationships/hyperlink" Target="https://en.wikipedia.org/wiki/Propranolol" TargetMode="External"/><Relationship Id="rId9" Type="http://schemas.openxmlformats.org/officeDocument/2006/relationships/hyperlink" Target="https://en.wikipedia.org/wiki/Metocloprami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25003" y="695460"/>
            <a:ext cx="9787943" cy="445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     </a:t>
            </a:r>
            <a:r>
              <a:rPr lang="en-US" sz="8000" b="1" dirty="0" smtClean="0"/>
              <a:t>Headache</a:t>
            </a:r>
            <a:r>
              <a:rPr lang="ar-IQ" sz="7200" dirty="0"/>
              <a:t/>
            </a:r>
            <a:br>
              <a:rPr lang="ar-IQ" sz="7200" dirty="0"/>
            </a:br>
            <a:r>
              <a:rPr lang="en-US" sz="7200" dirty="0" smtClean="0"/>
              <a:t>  </a:t>
            </a:r>
            <a:br>
              <a:rPr lang="en-US" sz="7200" dirty="0" smtClean="0"/>
            </a:br>
            <a:r>
              <a:rPr lang="en-US" sz="7200" dirty="0"/>
              <a:t> </a:t>
            </a:r>
            <a:r>
              <a:rPr lang="en-US" sz="7200" dirty="0" smtClean="0"/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Dr. </a:t>
            </a:r>
            <a:r>
              <a:rPr lang="en-US" sz="4400" b="1" dirty="0" err="1" smtClean="0">
                <a:solidFill>
                  <a:srgbClr val="C00000"/>
                </a:solidFill>
              </a:rPr>
              <a:t>Lamees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Abd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ALRaheem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M.B.CH.B   F.I.C.M.S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Tension 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Tension headache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also known as </a:t>
            </a:r>
            <a:r>
              <a:rPr lang="en-US" sz="24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stress headache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or tension-type headache (TTH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)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4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is the most common type of primary </a:t>
            </a:r>
            <a:r>
              <a:rPr lang="en-US" sz="2400" u="sng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2" tooltip="Headache"/>
              </a:rPr>
              <a:t>headache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 The </a:t>
            </a:r>
            <a:r>
              <a:rPr lang="en-US" sz="2400" u="sng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Pain"/>
              </a:rPr>
              <a:t>pain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 affecting both sides of the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as a band of pressure.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4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Tension-type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headaches account for nearly 90% of all headaches</a:t>
            </a:r>
            <a:endParaRPr lang="en-US" sz="2400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Cluster 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Georgia"/>
                <a:cs typeface="+mn-cs"/>
              </a:rPr>
              <a:t>Cluster headache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 (</a:t>
            </a:r>
            <a:r>
              <a:rPr lang="en-US" sz="2600" b="1" dirty="0">
                <a:solidFill>
                  <a:prstClr val="black"/>
                </a:solidFill>
                <a:latin typeface="Georgia"/>
                <a:cs typeface="+mn-cs"/>
              </a:rPr>
              <a:t>CH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) is a </a:t>
            </a:r>
            <a:r>
              <a:rPr lang="en-US" sz="2600" u="sng" dirty="0" err="1">
                <a:solidFill>
                  <a:prstClr val="black"/>
                </a:solidFill>
                <a:latin typeface="Georgia"/>
                <a:cs typeface="+mn-cs"/>
                <a:hlinkClick r:id="rId2" tooltip="Neurological disorder"/>
              </a:rPr>
              <a:t>neurologicaL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2" tooltip="Neurological disorder"/>
              </a:rPr>
              <a:t> disorder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  characterized  by recurrent severe 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3" tooltip="Headache"/>
              </a:rPr>
              <a:t>headaches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 on one side of the head, typically around the 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4" tooltip="Eye"/>
              </a:rPr>
              <a:t>eye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. There is often accompanying eye watering, 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5" tooltip="Nasal congestion"/>
              </a:rPr>
              <a:t>nasal </a:t>
            </a:r>
            <a:r>
              <a:rPr lang="en-US" sz="2600" u="sng" dirty="0" smtClean="0">
                <a:solidFill>
                  <a:prstClr val="black"/>
                </a:solidFill>
                <a:latin typeface="Georgia"/>
                <a:cs typeface="+mn-cs"/>
                <a:hlinkClick r:id="rId5" tooltip="Nasal congestion"/>
              </a:rPr>
              <a:t>congestion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.</a:t>
            </a:r>
            <a:r>
              <a:rPr lang="en-US" sz="2600" dirty="0" smtClean="0">
                <a:solidFill>
                  <a:prstClr val="black"/>
                </a:solidFill>
                <a:latin typeface="Georgia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Georgia"/>
              <a:cs typeface="+mn-cs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The cause is unknown. Risk factors include a history of exposure to 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6" tooltip="Tobacco smoke"/>
              </a:rPr>
              <a:t>tobacco smoke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 and a family history of the condition. 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 Diagnosis is based on symptoms.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Georgia"/>
                <a:cs typeface="+mn-cs"/>
              </a:rPr>
              <a:t>management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 includes lifestyle changes such as avoiding potential triggers. 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Treatments for acute attacks include </a:t>
            </a:r>
            <a:r>
              <a:rPr lang="en-US" sz="2600" u="sng" dirty="0">
                <a:solidFill>
                  <a:prstClr val="black"/>
                </a:solidFill>
                <a:latin typeface="Georgia"/>
                <a:cs typeface="+mn-cs"/>
                <a:hlinkClick r:id="rId7" tooltip="Oxygen therapy"/>
              </a:rPr>
              <a:t>oxygen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 or a fast-acting </a:t>
            </a:r>
            <a:r>
              <a:rPr lang="en-US" sz="2600" u="sng" dirty="0" err="1">
                <a:solidFill>
                  <a:prstClr val="black"/>
                </a:solidFill>
                <a:latin typeface="Georgia"/>
                <a:cs typeface="+mn-cs"/>
                <a:hlinkClick r:id="rId8" tooltip="Triptan"/>
              </a:rPr>
              <a:t>triptan</a:t>
            </a: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. 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/>
                <a:cs typeface="+mn-cs"/>
              </a:rPr>
              <a:t>The condition affects about 0.1% of the general population 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450761"/>
            <a:ext cx="11088710" cy="5975797"/>
          </a:xfrm>
        </p:spPr>
      </p:pic>
    </p:spTree>
    <p:extLst>
      <p:ext uri="{BB962C8B-B14F-4D97-AF65-F5344CB8AC3E}">
        <p14:creationId xmlns:p14="http://schemas.microsoft.com/office/powerpoint/2010/main" val="31417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Causes of secondary headaches include the following: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622738"/>
            <a:ext cx="10053399" cy="5235262"/>
          </a:xfrm>
        </p:spPr>
        <p:txBody>
          <a:bodyPr>
            <a:normAutofit fontScale="77500" lnSpcReduction="20000"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hlinkClick r:id="rId2" tooltip="Meningitis"/>
              </a:rPr>
              <a:t>Meningitis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: 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hlinkClick r:id="rId3" tooltip="Inflammation"/>
              </a:rPr>
              <a:t>inflammatio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Inflammation"/>
              </a:rPr>
              <a:t>n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of the meninges which presents with fever and  stiff neck.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Bleeding inside the brain (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4" tooltip="Intracranial hemorrhage"/>
              </a:rPr>
              <a:t>intracranial hemorrhage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5" tooltip="Subarachnoid hemorrhage"/>
              </a:rPr>
              <a:t>Subarachnoid hemorrhage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(acute, severe headache, stiff neck without fever)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6" tooltip="Ruptured aneurysm"/>
              </a:rPr>
              <a:t>Rupture of …aneurysm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 </a:t>
            </a:r>
            <a:r>
              <a:rPr lang="en-US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7" tooltip="Arteriovenous malformation"/>
              </a:rPr>
              <a:t>arteriovenous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7" tooltip="Arteriovenous malformation"/>
              </a:rPr>
              <a:t> malformation</a:t>
            </a: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8" tooltip="Brain tumor"/>
              </a:rPr>
              <a:t>Brain tumor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: dull headache, worse with exertion and change in position, accompanied by nausea and vomiting.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9" tooltip="Temporal arteritis"/>
              </a:rPr>
              <a:t>Temporal arteritis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: inflammatory disease of arteries common in the elderly (average age 70) with fever, headache, weight loss, jaw claudication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10" tooltip="Glaucoma"/>
              </a:rPr>
              <a:t>acute closed angle glaucoma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(increased pressure in the eyeball): headache that starts with eye pain, blurry vision.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Traumatic  headache include fractures and bleeding from trauma 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 or facial pain attributed to disorder of the </a:t>
            </a:r>
            <a:br>
              <a:rPr lang="en-GB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</a:br>
            <a:r>
              <a:rPr lang="en-GB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neck, eyes, ears, nose, sinuses, teeth, mouth or   other facial or cervical structure</a:t>
            </a: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 attributed to psychiatric disorder</a:t>
            </a: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" y="399245"/>
            <a:ext cx="4043966" cy="613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15" y="425003"/>
            <a:ext cx="7289443" cy="60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204876"/>
            <a:ext cx="6684135" cy="64535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210723"/>
            <a:ext cx="4546243" cy="647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0" y="455818"/>
            <a:ext cx="4291555" cy="418855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2279561"/>
            <a:ext cx="7044743" cy="3554569"/>
          </a:xfrm>
        </p:spPr>
      </p:pic>
    </p:spTree>
    <p:extLst>
      <p:ext uri="{BB962C8B-B14F-4D97-AF65-F5344CB8AC3E}">
        <p14:creationId xmlns:p14="http://schemas.microsoft.com/office/powerpoint/2010/main" val="39028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The red flags for identifying a secondary 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Systemic symptoms (fever or weight loss)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Systemic disease (HIV infection, malignancy)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Neurologic symptoms or signs like Fit or weakness or unilateral </a:t>
            </a:r>
            <a:r>
              <a:rPr lang="en-US" sz="2400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parasthesia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or change in personality.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Onset sudden (thunderclap headache)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Onset after age 40 years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Previous headache history (first, worst, or different headache)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Severe headache following head trauma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 triggered by cough, exertion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Neuroimaging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Old headaches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Most old, chronic headaches do not require neuroimaging.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If a person has the characteristic symptoms of a migraine, neuroimaging is not needed as it is very unlikely the person has an intracranial abnormality. 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If the person has neurological findings, such as weakness, on exam, neuroimaging 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may be considered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Neuroimaging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headaches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All people who present with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2"/>
              </a:rPr>
              <a:t>red flags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indicating a dangerous secondary headache should receive neuroimaging. The best is Non-contrast computerized tomography (CT) scan is usually the first step in head imaging as it is readily available in Emergency Departments and hospitals and is cheaper than MRI.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Non-contrast CT is best for identifying an acute head bleed.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Magnetic Resonance Imaging (MRI) is best for brain tumors and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Posterior fossa malformations–hemangiomas–arterial anomalies–cardiac defects–eye abnormalities–sternal cleft and supraumbilical raphe syndrome"/>
              </a:rPr>
              <a:t>problems in the posterior fossa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or back of the brain. MRI is more sensitive for identifying intracranial problems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Headache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latin typeface="Georgia" pitchFamily="18" charset="0"/>
                <a:cs typeface="Times New Roman" pitchFamily="18" charset="0"/>
              </a:rPr>
              <a:t>Headache</a:t>
            </a:r>
            <a:r>
              <a:rPr lang="en-US" dirty="0">
                <a:latin typeface="Georgia" pitchFamily="18" charset="0"/>
                <a:cs typeface="Times New Roman" pitchFamily="18" charset="0"/>
              </a:rPr>
              <a:t> is the symptom of pain in the head parts whether in the </a:t>
            </a:r>
            <a:r>
              <a:rPr lang="en-US" dirty="0" smtClean="0">
                <a:latin typeface="Georgia" pitchFamily="18" charset="0"/>
                <a:cs typeface="Times New Roman" pitchFamily="18" charset="0"/>
              </a:rPr>
              <a:t>face </a:t>
            </a:r>
            <a:r>
              <a:rPr lang="en-US" dirty="0">
                <a:latin typeface="Georgia" pitchFamily="18" charset="0"/>
                <a:cs typeface="Times New Roman" pitchFamily="18" charset="0"/>
              </a:rPr>
              <a:t>or the scalp.</a:t>
            </a:r>
          </a:p>
          <a:p>
            <a:pPr marL="0" indent="0" algn="l">
              <a:buNone/>
            </a:pPr>
            <a:endParaRPr lang="en-US" dirty="0" smtClean="0">
              <a:latin typeface="Georgia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Georgia" pitchFamily="18" charset="0"/>
                <a:cs typeface="Times New Roman" pitchFamily="18" charset="0"/>
              </a:rPr>
              <a:t>Headaches </a:t>
            </a:r>
            <a:r>
              <a:rPr lang="en-US" dirty="0">
                <a:latin typeface="Georgia" pitchFamily="18" charset="0"/>
                <a:cs typeface="Times New Roman" pitchFamily="18" charset="0"/>
              </a:rPr>
              <a:t>are broadly classified as "primary" or "secondary".</a:t>
            </a:r>
          </a:p>
          <a:p>
            <a:pPr marL="0" indent="0" algn="l">
              <a:buNone/>
            </a:pPr>
            <a:endParaRPr lang="en-US" dirty="0" smtClean="0">
              <a:latin typeface="Georgia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0"/>
            <a:ext cx="12192000" cy="6780055"/>
          </a:xfrm>
        </p:spPr>
      </p:pic>
    </p:spTree>
    <p:extLst>
      <p:ext uri="{BB962C8B-B14F-4D97-AF65-F5344CB8AC3E}">
        <p14:creationId xmlns:p14="http://schemas.microsoft.com/office/powerpoint/2010/main" val="707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Primary headaches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Primary headaches are recurrent headaches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no clear underlying disease or structural problems. For example, migraine.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primary headaches may cause significant daily pain and disability, but are not dangerous.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90% of all headaches are primary headaches.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Primary headaches usually first start when people are between 20 and 40 years old.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The most common types of primary headaches is tension-type headaches. </a:t>
            </a:r>
          </a:p>
          <a:p>
            <a:pPr marL="0" indent="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Secondary headaches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Secondary headaches are caused by an underlying 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disease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Secondary 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headaches can be dangerous. </a:t>
            </a:r>
            <a:endParaRPr lang="en-US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Certain 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"red flags" or warning signs indicate a secondary headache may be dangerous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Pathophysiology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The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2" tooltip="Human brain"/>
              </a:rPr>
              <a:t>brain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itself is not sensitive to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Pain"/>
              </a:rPr>
              <a:t>pain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because it lacks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4" tooltip="Nociceptor"/>
              </a:rPr>
              <a:t>pain receptors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400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Headaches often result from traction to or irritation of the meninges and blood vessels. The pain receptors may be stimulated by head trauma or tumors and cause headaches. </a:t>
            </a:r>
            <a:endParaRPr lang="en-US" sz="24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400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Primary headaches are more difficult to understand than secondary headaches. The exact mechanisms which cause migraines, tension headaches and cluster headaches are not known.</a:t>
            </a:r>
          </a:p>
          <a:p>
            <a:pPr marL="0" indent="0" algn="l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Pathophysiology of Primary 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Migraines are currently thought to be caused by dysfunction of the nerves in the brain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2" tooltip="Tension headaches"/>
              </a:rPr>
              <a:t>Tension headaches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are thought to be caused by activation of peripheral nerves in the head and neck muscles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Cluster headaches"/>
              </a:rPr>
              <a:t>Cluster headaches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involve over-activation of the </a:t>
            </a:r>
            <a:r>
              <a:rPr lang="en-US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4" tooltip="Trigeminal nerve"/>
              </a:rPr>
              <a:t>trigeminal nerve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and </a:t>
            </a:r>
            <a:r>
              <a:rPr lang="en-US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5" tooltip="Hypothalamus"/>
              </a:rPr>
              <a:t>hypothalamus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in the brain, but the exact cause is unknown.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/>
                <a:cs typeface="+mn-cs"/>
              </a:rPr>
              <a:t>Migraine= criteria for diagnosis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Unilateral (affecting one side of the head)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Pulsating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Moderate or severe pain intensity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Worsened by or causing avoidance of routine physical activity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dirty="0">
                <a:solidFill>
                  <a:prstClr val="black"/>
                </a:solidFill>
                <a:latin typeface="Georgia"/>
                <a:cs typeface="+mn-cs"/>
              </a:rPr>
              <a:t>+ One or more of the following: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Nausea and/or vomiting;</a:t>
            </a:r>
          </a:p>
          <a:p>
            <a:pPr marL="658368" lvl="1" indent="-246888" algn="l" rtl="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Sensitivity to both light (</a:t>
            </a:r>
            <a:r>
              <a:rPr lang="en-US" sz="2800" dirty="0">
                <a:latin typeface="Georgia"/>
                <a:cs typeface="+mn-cs"/>
                <a:hlinkClick r:id="rId2" tooltip="Photophobia"/>
              </a:rPr>
              <a:t>photophobia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) and sound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  <a:hlinkClick r:id="rId3" tooltip="Hyperacusis"/>
              </a:rPr>
              <a:t>phonophobia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/>
                <a:cs typeface="+mn-cs"/>
              </a:rPr>
              <a:t>)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373487"/>
            <a:ext cx="10092035" cy="6362164"/>
          </a:xfrm>
        </p:spPr>
        <p:txBody>
          <a:bodyPr>
            <a:normAutofit lnSpcReduction="10000"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Epidimiology</a:t>
            </a:r>
            <a:r>
              <a:rPr lang="en-US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Worldwide, migraine affects nearly 15%. It is more common in women than men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Triggers 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Migraine may be induced by triggers, like hunger, sleep deprivation, certain food, hormonal factors like oral contraceptives smoking, and others.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de-DE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Treatment</a:t>
            </a:r>
            <a:r>
              <a:rPr lang="en-US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There are three main aspects of treatment: 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Trigger avoidance, acute symptomatic control, and medication for prevention.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Medications 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the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2" tooltip="Anticonvulsants"/>
              </a:rPr>
              <a:t>anticonvulsants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and the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 tooltip="Beta blockers"/>
              </a:rPr>
              <a:t>beta blockers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4" tooltip="Propranolol"/>
              </a:rPr>
              <a:t>propranolol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Analgesics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 Recommended initial treatment for those with mild to moderate symptoms are simple analgesics such as </a:t>
            </a:r>
            <a:r>
              <a:rPr lang="en-US" sz="2400" u="sng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5" tooltip="Nonsteroidal anti-inflammatory drug"/>
              </a:rPr>
              <a:t>nonsteroidal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5" tooltip="Nonsteroidal anti-inflammatory drug"/>
              </a:rPr>
              <a:t> anti-inflammatory drugs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(NSAIDs) or the combination of </a:t>
            </a:r>
            <a:r>
              <a:rPr lang="en-US" sz="2400" u="sng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6" tooltip="Paracetamol"/>
              </a:rPr>
              <a:t>paracetamol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 ,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7" tooltip="Aspirin"/>
              </a:rPr>
              <a:t>aspirin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and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8" tooltip="Caffeine"/>
              </a:rPr>
              <a:t>caffeine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.  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Paracetamol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either alone or in combination with </a:t>
            </a:r>
            <a:r>
              <a:rPr lang="en-US" sz="2400" u="sng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9" tooltip="Metoclopramide"/>
              </a:rPr>
              <a:t>metoclopramide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, is another effective treatment with a low risk of adverse effects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270456"/>
            <a:ext cx="11513712" cy="6349285"/>
          </a:xfrm>
        </p:spPr>
      </p:pic>
    </p:spTree>
    <p:extLst>
      <p:ext uri="{BB962C8B-B14F-4D97-AF65-F5344CB8AC3E}">
        <p14:creationId xmlns:p14="http://schemas.microsoft.com/office/powerpoint/2010/main" val="40720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قالب تصميم قائد السحا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197_TF03460508" id="{D64820BA-EF1B-4DA2-9726-8072FF99B16E}" vid="{103D5CFB-071A-4448-940C-F58D9C8E929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قائد السحاب</Template>
  <TotalTime>536</TotalTime>
  <Words>337</Words>
  <Application>Microsoft Office PowerPoint</Application>
  <PresentationFormat>Custom</PresentationFormat>
  <Paragraphs>94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قالب تصميم قائد السحاب</vt:lpstr>
      <vt:lpstr>      Headache       Dr. Lamees Abd ALRaheem        M.B.CH.B   F.I.C.M.S </vt:lpstr>
      <vt:lpstr>Headache</vt:lpstr>
      <vt:lpstr>Primary headaches</vt:lpstr>
      <vt:lpstr>Secondary headaches </vt:lpstr>
      <vt:lpstr>Pathophysiology</vt:lpstr>
      <vt:lpstr>Pathophysiology of Primary Headache</vt:lpstr>
      <vt:lpstr>Migraine</vt:lpstr>
      <vt:lpstr>PowerPoint Presentation</vt:lpstr>
      <vt:lpstr>PowerPoint Presentation</vt:lpstr>
      <vt:lpstr>Tension headache</vt:lpstr>
      <vt:lpstr>Cluster headache</vt:lpstr>
      <vt:lpstr>PowerPoint Presentation</vt:lpstr>
      <vt:lpstr>Causes of secondary headaches include the following: </vt:lpstr>
      <vt:lpstr>PowerPoint Presentation</vt:lpstr>
      <vt:lpstr>PowerPoint Presentation</vt:lpstr>
      <vt:lpstr>PowerPoint Presentation</vt:lpstr>
      <vt:lpstr>The red flags for identifying a secondary headache</vt:lpstr>
      <vt:lpstr>Neuroimaging</vt:lpstr>
      <vt:lpstr>Neuroimaging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ALMadar</dc:creator>
  <cp:lastModifiedBy>ALMadar</cp:lastModifiedBy>
  <cp:revision>48</cp:revision>
  <dcterms:created xsi:type="dcterms:W3CDTF">2024-04-15T19:13:08Z</dcterms:created>
  <dcterms:modified xsi:type="dcterms:W3CDTF">2024-09-18T19:17:34Z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