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67" r:id="rId14"/>
    <p:sldId id="268" r:id="rId15"/>
    <p:sldId id="269" r:id="rId16"/>
    <p:sldId id="270" r:id="rId17"/>
    <p:sldId id="273" r:id="rId18"/>
    <p:sldId id="278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CEE10-43B1-4C6D-896E-B4882986784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335E-4BB0-4275-A60C-70F89210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335E-4BB0-4275-A60C-70F892103D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B113E0-F0B0-42FB-A15B-92209CC78DD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b="1" dirty="0" smtClean="0"/>
              <a:t>Head Injury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de-DE" sz="3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Dr</a:t>
            </a:r>
            <a:r>
              <a:rPr lang="de-DE" sz="3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Lamees Abd ALRaheem </a:t>
            </a:r>
            <a:br>
              <a:rPr lang="de-DE" sz="3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de-DE" sz="3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M.B.CH.B   F.I.C.M.S </a:t>
            </a:r>
          </a:p>
          <a:p>
            <a:r>
              <a:rPr lang="de-DE" sz="3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 Mustaqbal university</a:t>
            </a:r>
            <a:endParaRPr lang="en-US" sz="3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23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Subarachnoid Hemorrhage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Subarachnoid </a:t>
            </a:r>
            <a:r>
              <a:rPr lang="en-US" dirty="0"/>
              <a:t>hemorrhage (SAH) is caused by bleeding into the subarachnoid space.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appears as diffuse blood spread thinly over the surface of the brain and commonly after TBI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SAH may occur as a result of a head injury or spontaneously, usually from a ruptured cerebral aneurysm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r>
              <a:rPr lang="en-US" b="1" dirty="0" smtClean="0"/>
              <a:t>Hydrocephalus</a:t>
            </a:r>
            <a:r>
              <a:rPr lang="en-US" dirty="0" smtClean="0"/>
              <a:t> </a:t>
            </a:r>
            <a:r>
              <a:rPr lang="en-US" dirty="0"/>
              <a:t>may result from severe traumatic SAH.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75" y="1713358"/>
            <a:ext cx="5491934" cy="44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8691"/>
            <a:ext cx="5735782" cy="493221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58" y="1593273"/>
            <a:ext cx="4134142" cy="49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2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609600"/>
            <a:ext cx="11665527" cy="5985163"/>
          </a:xfrm>
        </p:spPr>
      </p:pic>
    </p:spTree>
    <p:extLst>
      <p:ext uri="{BB962C8B-B14F-4D97-AF65-F5344CB8AC3E}">
        <p14:creationId xmlns:p14="http://schemas.microsoft.com/office/powerpoint/2010/main" val="262480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Ischemia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19" y="1514901"/>
            <a:ext cx="6012872" cy="4662062"/>
          </a:xfrm>
        </p:spPr>
        <p:txBody>
          <a:bodyPr/>
          <a:lstStyle/>
          <a:p>
            <a:pPr lvl="0"/>
            <a:r>
              <a:rPr lang="en-US" b="1" dirty="0"/>
              <a:t>Ischemia:</a:t>
            </a:r>
            <a:r>
              <a:rPr lang="en-US" dirty="0"/>
              <a:t> Another type of diffuse injury is ischemia or insufficient blood supply to certain parts of the brain.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3382385"/>
            <a:ext cx="4087091" cy="332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86" y="1006427"/>
            <a:ext cx="4566313" cy="5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Skull Fractures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037" y="1413164"/>
            <a:ext cx="5451764" cy="5223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 </a:t>
            </a:r>
            <a:endParaRPr lang="en-US" sz="2000" dirty="0"/>
          </a:p>
          <a:p>
            <a:pPr lvl="1"/>
            <a:r>
              <a:rPr lang="en-US" sz="2000" u="sng" dirty="0">
                <a:solidFill>
                  <a:srgbClr val="0070C0"/>
                </a:solidFill>
              </a:rPr>
              <a:t>Linear skull fractures </a:t>
            </a:r>
            <a:r>
              <a:rPr lang="en-US" sz="2000" dirty="0"/>
              <a:t>or simple breaks or “cracks” in the skull may accompany TBIs</a:t>
            </a:r>
            <a:r>
              <a:rPr lang="en-US" sz="2000" dirty="0" smtClean="0"/>
              <a:t>.</a:t>
            </a:r>
          </a:p>
          <a:p>
            <a:pPr marL="27432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u="sng" dirty="0">
                <a:solidFill>
                  <a:srgbClr val="0070C0"/>
                </a:solidFill>
              </a:rPr>
              <a:t>Fractures at the base of the skull </a:t>
            </a:r>
            <a:r>
              <a:rPr lang="en-US" sz="2000" dirty="0"/>
              <a:t>are problematic since they can cause injury to nerves, arteries, or other structures. If the fracture extends into the sinuses, a leakage of cerebrospinal fluid (CSF) from the nose or ears may occur. </a:t>
            </a:r>
            <a:endParaRPr lang="en-US" sz="2000" dirty="0" smtClean="0"/>
          </a:p>
          <a:p>
            <a:pPr marL="27432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rgbClr val="0070C0"/>
                </a:solidFill>
              </a:rPr>
              <a:t>Depressed skull fractures</a:t>
            </a:r>
            <a:r>
              <a:rPr lang="en-US" sz="2000" dirty="0"/>
              <a:t>, in which part of the bone presses on or into the brain.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568693"/>
            <a:ext cx="5527964" cy="2540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2" y="3109321"/>
            <a:ext cx="5029276" cy="31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Radiological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1473958"/>
            <a:ext cx="10550236" cy="5023824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A computed tomography scan (CT or CAT scan) </a:t>
            </a:r>
            <a:r>
              <a:rPr lang="en-US" dirty="0" smtClean="0"/>
              <a:t>is the gold standard for the radiological assessment of a TBI patient. A CT scan is easy to perform and an excellent test for detecting the presence of blood and fractures, the most crucial lesions to identify in medical trauma cases..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Magnetic resonance imaging (MRI) </a:t>
            </a:r>
            <a:r>
              <a:rPr lang="en-US" dirty="0" smtClean="0"/>
              <a:t>is not commonly used for acute head injury since it takes longer to perform a MRI than a CT. Because it is difficult to transport an acutely-injured patient from the emergency room to a MRI scanner, the use of MRI is impractical.</a:t>
            </a:r>
          </a:p>
          <a:p>
            <a:r>
              <a:rPr lang="en-US" dirty="0" smtClean="0"/>
              <a:t> However, once a patient is </a:t>
            </a:r>
            <a:r>
              <a:rPr lang="en-US" u="sng" dirty="0" smtClean="0"/>
              <a:t>stabilized</a:t>
            </a:r>
            <a:r>
              <a:rPr lang="en-US" dirty="0" smtClean="0"/>
              <a:t>, MRI may demonstrate the existence of lesions that were not detected on the CT scan..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5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787236"/>
            <a:ext cx="10958945" cy="4689764"/>
          </a:xfrm>
        </p:spPr>
        <p:txBody>
          <a:bodyPr/>
          <a:lstStyle/>
          <a:p>
            <a:r>
              <a:rPr lang="en-US" dirty="0" smtClean="0"/>
              <a:t>surgery is performed to remove a large hematoma or contusion that is  compressing the brain or raising the pressure within the skull.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After surgery, these patients are under observation in the intensive care unit (ICU).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4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5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type of brain hemorrhage occurs between the brain tissue and the outer </a:t>
            </a:r>
            <a:r>
              <a:rPr lang="en-US" sz="2800" dirty="0" smtClean="0"/>
              <a:t>membrane(the </a:t>
            </a:r>
            <a:r>
              <a:rPr lang="en-US" sz="2800" dirty="0" err="1" smtClean="0"/>
              <a:t>dura</a:t>
            </a:r>
            <a:r>
              <a:rPr lang="en-US" sz="2800" dirty="0" smtClean="0"/>
              <a:t>) ?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A) Epidural hemorrhage</a:t>
            </a:r>
            <a:br>
              <a:rPr lang="en-US" sz="2800" dirty="0"/>
            </a:br>
            <a:r>
              <a:rPr lang="en-US" sz="2800" dirty="0"/>
              <a:t>B) Subdural hemorrhage</a:t>
            </a:r>
            <a:br>
              <a:rPr lang="en-US" sz="2800" dirty="0"/>
            </a:br>
            <a:r>
              <a:rPr lang="en-US" sz="2800" dirty="0"/>
              <a:t>C) Subarachnoid hemorrhage</a:t>
            </a:r>
            <a:br>
              <a:rPr lang="en-US" sz="2800" dirty="0"/>
            </a:br>
            <a:r>
              <a:rPr lang="en-US" sz="2800" dirty="0"/>
              <a:t>D) </a:t>
            </a:r>
            <a:r>
              <a:rPr lang="en-US" sz="2800" dirty="0" err="1"/>
              <a:t>Intracerebral</a:t>
            </a:r>
            <a:r>
              <a:rPr lang="en-US" sz="2800" dirty="0"/>
              <a:t> hemorrhage</a:t>
            </a:r>
          </a:p>
        </p:txBody>
      </p:sp>
    </p:spTree>
    <p:extLst>
      <p:ext uri="{BB962C8B-B14F-4D97-AF65-F5344CB8AC3E}">
        <p14:creationId xmlns:p14="http://schemas.microsoft.com/office/powerpoint/2010/main" val="36274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8" y="1704108"/>
            <a:ext cx="6996546" cy="5001491"/>
          </a:xfrm>
        </p:spPr>
      </p:pic>
    </p:spTree>
    <p:extLst>
      <p:ext uri="{BB962C8B-B14F-4D97-AF65-F5344CB8AC3E}">
        <p14:creationId xmlns:p14="http://schemas.microsoft.com/office/powerpoint/2010/main" val="353854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Traumatic Brain Injury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981200"/>
            <a:ext cx="10958945" cy="4495800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2800" b="1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Traumatic Brain Injury (TBI): </a:t>
            </a:r>
            <a:r>
              <a:rPr lang="en-US" sz="2800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a disruption in the normal function of the brain.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2800" b="1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caused by </a:t>
            </a:r>
            <a:r>
              <a:rPr lang="en-US" sz="2800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 a blow to the head, the head suddenly and violently hitting an object </a:t>
            </a:r>
            <a:r>
              <a:rPr lang="en-US" sz="2800" b="1" u="sng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2800" dirty="0" smtClean="0">
                <a:solidFill>
                  <a:srgbClr val="040404"/>
                </a:solidFill>
                <a:effectLst/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when an object pierces the skull and enters brain tissue. </a:t>
            </a:r>
            <a:endParaRPr lang="en-US" sz="2800" dirty="0" smtClean="0">
              <a:effectLst/>
              <a:latin typeface="Georgia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primary imaging technique used to diagnose a brain hemorrhage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A) X-ray</a:t>
            </a:r>
            <a:br>
              <a:rPr lang="en-US" sz="2800" dirty="0"/>
            </a:br>
            <a:r>
              <a:rPr lang="en-US" sz="2800" dirty="0"/>
              <a:t>B) MRI</a:t>
            </a:r>
            <a:br>
              <a:rPr lang="en-US" sz="2800" dirty="0"/>
            </a:br>
            <a:r>
              <a:rPr lang="en-US" sz="2800" dirty="0"/>
              <a:t>C) CT scan</a:t>
            </a:r>
            <a:br>
              <a:rPr lang="en-US" sz="2800" dirty="0"/>
            </a:br>
            <a:r>
              <a:rPr lang="en-US" sz="2800" dirty="0"/>
              <a:t>D) Ultrasound</a:t>
            </a:r>
          </a:p>
        </p:txBody>
      </p:sp>
    </p:spTree>
    <p:extLst>
      <p:ext uri="{BB962C8B-B14F-4D97-AF65-F5344CB8AC3E}">
        <p14:creationId xmlns:p14="http://schemas.microsoft.com/office/powerpoint/2010/main" val="184354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4" y="1482436"/>
            <a:ext cx="4629700" cy="5167746"/>
          </a:xfrm>
        </p:spPr>
      </p:pic>
    </p:spTree>
    <p:extLst>
      <p:ext uri="{BB962C8B-B14F-4D97-AF65-F5344CB8AC3E}">
        <p14:creationId xmlns:p14="http://schemas.microsoft.com/office/powerpoint/2010/main" val="403656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type of hemorrhage is typically associated with blunt head trauma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A) Subarachnoid hemorrhage</a:t>
            </a:r>
            <a:br>
              <a:rPr lang="en-US" sz="2800" dirty="0"/>
            </a:br>
            <a:r>
              <a:rPr lang="en-US" sz="2800" dirty="0"/>
              <a:t>B) Epidural hemorrhage</a:t>
            </a:r>
            <a:br>
              <a:rPr lang="en-US" sz="2800" dirty="0"/>
            </a:br>
            <a:r>
              <a:rPr lang="en-US" sz="2800" dirty="0"/>
              <a:t>C) </a:t>
            </a:r>
            <a:r>
              <a:rPr lang="en-US" sz="2800" dirty="0" err="1"/>
              <a:t>Intracerebral</a:t>
            </a:r>
            <a:r>
              <a:rPr lang="en-US" sz="2800" dirty="0"/>
              <a:t> hemorrhage</a:t>
            </a:r>
            <a:br>
              <a:rPr lang="en-US" sz="2800" dirty="0"/>
            </a:br>
            <a:r>
              <a:rPr lang="en-US" sz="2800" dirty="0"/>
              <a:t>D) All of the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4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Clinical </a:t>
            </a:r>
            <a:r>
              <a:rPr lang="en-US" dirty="0">
                <a:solidFill>
                  <a:srgbClr val="C00000"/>
                </a:solidFill>
              </a:rPr>
              <a:t>signs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55" y="1673352"/>
            <a:ext cx="5523345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Symptoms of a TBI can be mild, moderate, or severe, depending on the extent of damage to the brain. </a:t>
            </a:r>
          </a:p>
          <a:p>
            <a:pPr lvl="0"/>
            <a:r>
              <a:rPr lang="en-US" dirty="0">
                <a:latin typeface="Georgia" pitchFamily="18" charset="0"/>
              </a:rPr>
              <a:t>Loss of or decreased consciousness.</a:t>
            </a:r>
          </a:p>
          <a:p>
            <a:pPr lvl="0"/>
            <a:r>
              <a:rPr lang="en-US" dirty="0">
                <a:latin typeface="Georgia" pitchFamily="18" charset="0"/>
              </a:rPr>
              <a:t>Loss of memory for events before or after the event (amnesia)</a:t>
            </a:r>
          </a:p>
          <a:p>
            <a:pPr lvl="0"/>
            <a:r>
              <a:rPr lang="en-US" dirty="0">
                <a:latin typeface="Georgia" pitchFamily="18" charset="0"/>
              </a:rPr>
              <a:t>Focal neurological deficits such as muscle weakness, loss of vision, change in speech.</a:t>
            </a:r>
          </a:p>
          <a:p>
            <a:pPr lvl="0"/>
            <a:r>
              <a:rPr lang="en-US" dirty="0">
                <a:latin typeface="Georgia" pitchFamily="18" charset="0"/>
              </a:rPr>
              <a:t>Alteration in mental state such as disorientation, slow thinking or difficulty concentrating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105" y="647891"/>
            <a:ext cx="5500958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Symptoms of Head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4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Georgia" pitchFamily="18" charset="0"/>
              </a:rPr>
              <a:t>Symptoms </a:t>
            </a:r>
            <a:r>
              <a:rPr lang="en-US" sz="2200" dirty="0">
                <a:latin typeface="Georgia" pitchFamily="18" charset="0"/>
              </a:rPr>
              <a:t>vary greatly depending on the severity of the head injury.</a:t>
            </a:r>
            <a:r>
              <a:rPr lang="en-US" sz="2200" u="sng" dirty="0">
                <a:latin typeface="Georgia" pitchFamily="18" charset="0"/>
              </a:rPr>
              <a:t> They may include any of the following:</a:t>
            </a:r>
          </a:p>
          <a:p>
            <a:pPr lvl="0"/>
            <a:r>
              <a:rPr lang="en-US" sz="2200" dirty="0">
                <a:latin typeface="Georgia" pitchFamily="18" charset="0"/>
              </a:rPr>
              <a:t>Vomiting</a:t>
            </a:r>
          </a:p>
          <a:p>
            <a:pPr lvl="0"/>
            <a:r>
              <a:rPr lang="en-US" sz="2200" dirty="0">
                <a:latin typeface="Georgia" pitchFamily="18" charset="0"/>
              </a:rPr>
              <a:t>Lethargy</a:t>
            </a:r>
          </a:p>
          <a:p>
            <a:pPr lvl="0"/>
            <a:r>
              <a:rPr lang="en-US" sz="2200" dirty="0">
                <a:latin typeface="Georgia" pitchFamily="18" charset="0"/>
              </a:rPr>
              <a:t>Headache</a:t>
            </a:r>
          </a:p>
          <a:p>
            <a:pPr lvl="0"/>
            <a:r>
              <a:rPr lang="en-US" sz="2200" dirty="0">
                <a:latin typeface="Georgia" pitchFamily="18" charset="0"/>
              </a:rPr>
              <a:t>Confusion</a:t>
            </a:r>
          </a:p>
          <a:p>
            <a:pPr lvl="0"/>
            <a:r>
              <a:rPr lang="en-US" sz="2200" dirty="0">
                <a:latin typeface="Georgia" pitchFamily="18" charset="0"/>
              </a:rPr>
              <a:t>Paralysis</a:t>
            </a:r>
          </a:p>
          <a:p>
            <a:pPr lvl="0"/>
            <a:r>
              <a:rPr lang="en-US" sz="2200" dirty="0">
                <a:latin typeface="Georgia" pitchFamily="18" charset="0"/>
              </a:rPr>
              <a:t>Coma</a:t>
            </a:r>
          </a:p>
          <a:p>
            <a:pPr lvl="0"/>
            <a:r>
              <a:rPr lang="en-US" sz="2200" dirty="0">
                <a:latin typeface="Georgia" pitchFamily="18" charset="0"/>
              </a:rPr>
              <a:t>Loss of consciousness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3128" y="1690688"/>
            <a:ext cx="5704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• Dilated pupils</a:t>
            </a:r>
          </a:p>
          <a:p>
            <a:r>
              <a:rPr lang="en-US" sz="2000" dirty="0" smtClean="0">
                <a:latin typeface="Georgia" pitchFamily="18" charset="0"/>
              </a:rPr>
              <a:t>• Vision changes (blurred vision or seeing double, unable to tolerate bright light, loss of eye movement, blindness)</a:t>
            </a:r>
          </a:p>
          <a:p>
            <a:r>
              <a:rPr lang="en-US" sz="2000" dirty="0" smtClean="0">
                <a:latin typeface="Georgia" pitchFamily="18" charset="0"/>
              </a:rPr>
              <a:t>• Cerebrospinal fluid (CSF) (clear or blood-tinged) appear from the ears or nose</a:t>
            </a:r>
          </a:p>
          <a:p>
            <a:r>
              <a:rPr lang="en-US" sz="2000" dirty="0" smtClean="0">
                <a:latin typeface="Georgia" pitchFamily="18" charset="0"/>
              </a:rPr>
              <a:t>• Dizziness and balance concerns</a:t>
            </a:r>
          </a:p>
          <a:p>
            <a:r>
              <a:rPr lang="en-US" sz="2000" dirty="0" smtClean="0">
                <a:latin typeface="Georgia" pitchFamily="18" charset="0"/>
              </a:rPr>
              <a:t>• Breathing problems</a:t>
            </a:r>
          </a:p>
          <a:p>
            <a:r>
              <a:rPr lang="en-US" sz="2000" dirty="0" smtClean="0">
                <a:latin typeface="Georgia" pitchFamily="18" charset="0"/>
              </a:rPr>
              <a:t>• Slow pulse</a:t>
            </a:r>
          </a:p>
          <a:p>
            <a:r>
              <a:rPr lang="en-US" sz="2000" dirty="0" smtClean="0">
                <a:latin typeface="Georgia" pitchFamily="18" charset="0"/>
              </a:rPr>
              <a:t>• Cognitive difficulties</a:t>
            </a:r>
          </a:p>
          <a:p>
            <a:r>
              <a:rPr lang="en-US" sz="2000" dirty="0" smtClean="0">
                <a:latin typeface="Georgia" pitchFamily="18" charset="0"/>
              </a:rPr>
              <a:t>• Speech difficulties (slurred speech, inability to understand and/or articulate words)</a:t>
            </a:r>
          </a:p>
          <a:p>
            <a:r>
              <a:rPr lang="en-US" sz="2000" dirty="0" smtClean="0">
                <a:latin typeface="Georgia" pitchFamily="18" charset="0"/>
              </a:rPr>
              <a:t>• Difficulty swallowing</a:t>
            </a:r>
          </a:p>
          <a:p>
            <a:r>
              <a:rPr lang="en-US" sz="2000" dirty="0" smtClean="0">
                <a:latin typeface="Georgia" pitchFamily="18" charset="0"/>
              </a:rPr>
              <a:t>• Body numbness or tingling</a:t>
            </a:r>
          </a:p>
          <a:p>
            <a:r>
              <a:rPr lang="en-US" sz="2000" dirty="0" smtClean="0">
                <a:latin typeface="Georgia" pitchFamily="18" charset="0"/>
              </a:rPr>
              <a:t>• Droopy eyelid or facial weakness</a:t>
            </a:r>
          </a:p>
          <a:p>
            <a:r>
              <a:rPr lang="en-US" sz="2000" dirty="0" smtClean="0">
                <a:latin typeface="Georgia" pitchFamily="18" charset="0"/>
              </a:rPr>
              <a:t>• Loss of bowel control or bladder control</a:t>
            </a: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04801"/>
            <a:ext cx="11152909" cy="11083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Types of Injuries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783" y="1288473"/>
            <a:ext cx="6012872" cy="51031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100" b="1" dirty="0">
                <a:solidFill>
                  <a:srgbClr val="FF0000"/>
                </a:solidFill>
              </a:rPr>
              <a:t>Hematoma</a:t>
            </a:r>
            <a:r>
              <a:rPr lang="en-US" sz="2100" b="1" dirty="0"/>
              <a:t>:</a:t>
            </a:r>
            <a:r>
              <a:rPr lang="en-US" sz="2100" dirty="0"/>
              <a:t> A hematoma is a blood clot within the brain or on its surface. Hematomas may occur anywhere within the brain. </a:t>
            </a:r>
          </a:p>
          <a:p>
            <a:pPr lvl="0"/>
            <a:r>
              <a:rPr lang="en-US" sz="2100" dirty="0"/>
              <a:t>An </a:t>
            </a:r>
            <a:r>
              <a:rPr lang="en-US" sz="2100" b="1" dirty="0">
                <a:solidFill>
                  <a:srgbClr val="C00000"/>
                </a:solidFill>
              </a:rPr>
              <a:t>Epidural hematoma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is a collection of blood between the </a:t>
            </a:r>
            <a:r>
              <a:rPr lang="en-US" sz="2100" dirty="0" err="1"/>
              <a:t>dura</a:t>
            </a:r>
            <a:r>
              <a:rPr lang="en-US" sz="2100" dirty="0"/>
              <a:t> mater (the protective covering of the brain) and the inside of the skull. </a:t>
            </a:r>
            <a:endParaRPr lang="en-US" sz="2100" dirty="0" smtClean="0"/>
          </a:p>
          <a:p>
            <a:pPr lvl="0"/>
            <a:r>
              <a:rPr lang="en-US" sz="2100" dirty="0" smtClean="0"/>
              <a:t>Origin: Arterial </a:t>
            </a:r>
            <a:r>
              <a:rPr lang="en-US" sz="2100" dirty="0"/>
              <a:t>(</a:t>
            </a:r>
            <a:r>
              <a:rPr lang="en-US" sz="2100" dirty="0" smtClean="0"/>
              <a:t>majority, due </a:t>
            </a:r>
            <a:r>
              <a:rPr lang="en-US" sz="2100" dirty="0"/>
              <a:t>to tearing </a:t>
            </a:r>
            <a:r>
              <a:rPr lang="en-US" sz="2100" dirty="0" smtClean="0"/>
              <a:t>of </a:t>
            </a:r>
            <a:r>
              <a:rPr lang="en-US" sz="2100" dirty="0"/>
              <a:t>the meningeal arteries, most commonly the middle meningeal artery)</a:t>
            </a:r>
            <a:endParaRPr lang="en-US" sz="2100" dirty="0"/>
          </a:p>
          <a:p>
            <a:pPr lvl="0"/>
            <a:r>
              <a:rPr lang="en-US" sz="2100" dirty="0"/>
              <a:t> A </a:t>
            </a:r>
            <a:r>
              <a:rPr lang="en-US" sz="2100" b="1" dirty="0">
                <a:solidFill>
                  <a:srgbClr val="C00000"/>
                </a:solidFill>
              </a:rPr>
              <a:t>Subdural Hematoma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is a collection of blood between the </a:t>
            </a:r>
            <a:r>
              <a:rPr lang="en-US" sz="2100" dirty="0" err="1"/>
              <a:t>dura</a:t>
            </a:r>
            <a:r>
              <a:rPr lang="en-US" sz="2100" dirty="0"/>
              <a:t> mater and the arachnoid layer, which sits directly on the surface of the brain</a:t>
            </a:r>
            <a:r>
              <a:rPr lang="en-US" sz="2100" dirty="0" smtClean="0"/>
              <a:t>.</a:t>
            </a:r>
          </a:p>
          <a:p>
            <a:pPr lvl="0"/>
            <a:r>
              <a:rPr lang="en-US" sz="2100" dirty="0" smtClean="0"/>
              <a:t>Origin: Venous</a:t>
            </a:r>
            <a:r>
              <a:rPr lang="en-US" sz="2100" dirty="0"/>
              <a:t>, due to laceration of superficial bridging cortical veins</a:t>
            </a:r>
            <a:endParaRPr lang="en-US" sz="2100" dirty="0"/>
          </a:p>
          <a:p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655" y="1524001"/>
            <a:ext cx="5652654" cy="50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31" y="2895601"/>
            <a:ext cx="2881524" cy="3599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365125"/>
            <a:ext cx="7723496" cy="1325563"/>
          </a:xfrm>
        </p:spPr>
        <p:txBody>
          <a:bodyPr/>
          <a:lstStyle/>
          <a:p>
            <a:r>
              <a:rPr lang="de-DE" dirty="0" smtClean="0"/>
              <a:t>Epidural VS Subdural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3965" y="1690255"/>
            <a:ext cx="5316964" cy="347749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672945" y="1690254"/>
            <a:ext cx="3394363" cy="42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Cerebral Contusion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6262254" cy="4718304"/>
          </a:xfrm>
        </p:spPr>
        <p:txBody>
          <a:bodyPr/>
          <a:lstStyle/>
          <a:p>
            <a:pPr lvl="0"/>
            <a:r>
              <a:rPr lang="en-US" dirty="0"/>
              <a:t> A cerebral contusion is bruising of brain tissue.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9203" y="498764"/>
            <a:ext cx="3464324" cy="312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2671406"/>
            <a:ext cx="6303819" cy="3782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03" y="3626306"/>
            <a:ext cx="3478179" cy="30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884"/>
            <a:ext cx="9720072" cy="1038868"/>
          </a:xfrm>
        </p:spPr>
        <p:txBody>
          <a:bodyPr/>
          <a:lstStyle/>
          <a:p>
            <a:r>
              <a:rPr lang="de-DE" dirty="0" smtClean="0"/>
              <a:t>Cerebral contusion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727" y="1421502"/>
            <a:ext cx="5209309" cy="48823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99" y="1434631"/>
            <a:ext cx="4453200" cy="48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Intracerebral Hemorrhage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/>
              <a:t>Intracerebral Hemorrhage:</a:t>
            </a:r>
            <a:r>
              <a:rPr lang="en-US" dirty="0"/>
              <a:t> An </a:t>
            </a:r>
            <a:r>
              <a:rPr lang="en-US" dirty="0" err="1"/>
              <a:t>intracerebral</a:t>
            </a:r>
            <a:r>
              <a:rPr lang="en-US" dirty="0"/>
              <a:t> hemorrhage (ICH) describes bleeding within the brain tissue.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510145"/>
            <a:ext cx="5638800" cy="48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305</TotalTime>
  <Words>558</Words>
  <Application>Microsoft Office PowerPoint</Application>
  <PresentationFormat>Custom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Head Injury</vt:lpstr>
      <vt:lpstr>Traumatic Brain Injury</vt:lpstr>
      <vt:lpstr>Clinical signs </vt:lpstr>
      <vt:lpstr>Symptoms of Head Injury</vt:lpstr>
      <vt:lpstr>Types of Injuries</vt:lpstr>
      <vt:lpstr>Epidural VS Subdural</vt:lpstr>
      <vt:lpstr>Cerebral Contusion</vt:lpstr>
      <vt:lpstr>Cerebral contusion</vt:lpstr>
      <vt:lpstr>Intracerebral Hemorrhage</vt:lpstr>
      <vt:lpstr>Subarachnoid Hemorrhage</vt:lpstr>
      <vt:lpstr>SAH</vt:lpstr>
      <vt:lpstr>PowerPoint Presentation</vt:lpstr>
      <vt:lpstr>Ischemia</vt:lpstr>
      <vt:lpstr>Skull Fractures</vt:lpstr>
      <vt:lpstr>Radiological Tests</vt:lpstr>
      <vt:lpstr>Treatment</vt:lpstr>
      <vt:lpstr>Quiz  </vt:lpstr>
      <vt:lpstr>PowerPoint Presentation</vt:lpstr>
      <vt:lpstr>PowerPoint Presentation</vt:lpstr>
      <vt:lpstr>PowerPoint Presentation</vt:lpstr>
      <vt:lpstr>SDH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Injury</dc:title>
  <dc:creator>Microsoft account</dc:creator>
  <cp:lastModifiedBy>ALMadar</cp:lastModifiedBy>
  <cp:revision>29</cp:revision>
  <dcterms:created xsi:type="dcterms:W3CDTF">2023-10-08T19:21:27Z</dcterms:created>
  <dcterms:modified xsi:type="dcterms:W3CDTF">2024-10-02T19:13:59Z</dcterms:modified>
</cp:coreProperties>
</file>