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8" r:id="rId3"/>
    <p:sldId id="282" r:id="rId4"/>
    <p:sldId id="285" r:id="rId5"/>
    <p:sldId id="283" r:id="rId6"/>
    <p:sldId id="284" r:id="rId7"/>
    <p:sldId id="286" r:id="rId8"/>
    <p:sldId id="287" r:id="rId9"/>
    <p:sldId id="288" r:id="rId10"/>
    <p:sldId id="291" r:id="rId11"/>
    <p:sldId id="292" r:id="rId12"/>
    <p:sldId id="293" r:id="rId13"/>
    <p:sldId id="294" r:id="rId14"/>
    <p:sldId id="290" r:id="rId15"/>
    <p:sldId id="296" r:id="rId16"/>
    <p:sldId id="297" r:id="rId17"/>
    <p:sldId id="298" r:id="rId18"/>
    <p:sldId id="299" r:id="rId19"/>
    <p:sldId id="300" r:id="rId20"/>
    <p:sldId id="301" r:id="rId21"/>
    <p:sldId id="302" r:id="rId22"/>
    <p:sldId id="281" r:id="rId23"/>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her" initials="M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4585" autoAdjust="0"/>
  </p:normalViewPr>
  <p:slideViewPr>
    <p:cSldViewPr>
      <p:cViewPr varScale="1">
        <p:scale>
          <a:sx n="83" d="100"/>
          <a:sy n="83" d="100"/>
        </p:scale>
        <p:origin x="398" y="7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FD2B5CA3-DBCA-40BE-9D4E-299789C9A670}" type="datetimeFigureOut">
              <a:rPr lang="en-US" smtClean="0"/>
              <a:t>10/14/2024</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354967FC-D55B-41FD-BC90-644C328E5556}" type="slidenum">
              <a:rPr lang="en-US" smtClean="0"/>
              <a:t>‹#›</a:t>
            </a:fld>
            <a:endParaRPr lang="en-US"/>
          </a:p>
        </p:txBody>
      </p:sp>
    </p:spTree>
    <p:extLst>
      <p:ext uri="{BB962C8B-B14F-4D97-AF65-F5344CB8AC3E}">
        <p14:creationId xmlns:p14="http://schemas.microsoft.com/office/powerpoint/2010/main" val="221514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a:t>
            </a:fld>
            <a:endParaRPr lang="en-US"/>
          </a:p>
        </p:txBody>
      </p:sp>
    </p:spTree>
    <p:extLst>
      <p:ext uri="{BB962C8B-B14F-4D97-AF65-F5344CB8AC3E}">
        <p14:creationId xmlns:p14="http://schemas.microsoft.com/office/powerpoint/2010/main" val="1323158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13</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14</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15</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16</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17</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18</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19</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20</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21</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3</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4</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5</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6</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7</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8</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9</a:t>
            </a:fld>
            <a:endParaRPr lang="en-US"/>
          </a:p>
        </p:txBody>
      </p:sp>
    </p:spTree>
    <p:extLst>
      <p:ext uri="{BB962C8B-B14F-4D97-AF65-F5344CB8AC3E}">
        <p14:creationId xmlns:p14="http://schemas.microsoft.com/office/powerpoint/2010/main" val="2599258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04800" y="6324600"/>
            <a:ext cx="6093460" cy="259741"/>
          </a:xfrm>
        </p:spPr>
        <p:txBody>
          <a:bodyPr lIns="0" tIns="0" rIns="0" bIns="0"/>
          <a:lstStyle>
            <a:lvl1pPr>
              <a:defRPr sz="1800" b="0" i="0">
                <a:solidFill>
                  <a:schemeClr val="tx1"/>
                </a:solidFill>
                <a:latin typeface="Calibri"/>
                <a:cs typeface="Calibri"/>
              </a:defRPr>
            </a:lvl1pPr>
          </a:lstStyle>
          <a:p>
            <a:pPr marL="12700">
              <a:lnSpc>
                <a:spcPts val="1810"/>
              </a:lnSpc>
            </a:pPr>
            <a:r>
              <a:rPr lang="en-US" spc="-10" dirty="0" smtClean="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7" name="Holder 7"/>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5" name="Holder 5"/>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4" name="Holder 4"/>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
        <p:nvSpPr>
          <p:cNvPr id="5" name="Holder 2"/>
          <p:cNvSpPr>
            <a:spLocks noGrp="1"/>
          </p:cNvSpPr>
          <p:nvPr>
            <p:ph type="title"/>
          </p:nvPr>
        </p:nvSpPr>
        <p:spPr>
          <a:xfrm>
            <a:off x="4267200" y="284481"/>
            <a:ext cx="3344291" cy="574040"/>
          </a:xfrm>
        </p:spPr>
        <p:txBody>
          <a:bodyPr lIns="0" tIns="0" rIns="0" bIns="0"/>
          <a:lstStyle>
            <a:lvl1pPr>
              <a:defRPr sz="3600" b="1" i="0">
                <a:solidFill>
                  <a:srgbClr val="C55A11"/>
                </a:solidFill>
                <a:latin typeface="Calibri"/>
                <a:cs typeface="Calibri"/>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19" name="bg object 19"/>
          <p:cNvSpPr/>
          <p:nvPr/>
        </p:nvSpPr>
        <p:spPr>
          <a:xfrm>
            <a:off x="304800" y="11323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2" name="Holder 2"/>
          <p:cNvSpPr>
            <a:spLocks noGrp="1"/>
          </p:cNvSpPr>
          <p:nvPr>
            <p:ph type="title"/>
          </p:nvPr>
        </p:nvSpPr>
        <p:spPr>
          <a:xfrm>
            <a:off x="4267200" y="284481"/>
            <a:ext cx="3344291" cy="574040"/>
          </a:xfrm>
          <a:prstGeom prst="rect">
            <a:avLst/>
          </a:prstGeom>
        </p:spPr>
        <p:txBody>
          <a:bodyPr wrap="square" lIns="0" tIns="0" rIns="0" bIns="0">
            <a:spAutoFit/>
          </a:bodyPr>
          <a:lstStyle>
            <a:lvl1pPr>
              <a:defRPr sz="3600" b="1" i="0">
                <a:solidFill>
                  <a:srgbClr val="C55A11"/>
                </a:solidFill>
                <a:latin typeface="Calibri"/>
                <a:cs typeface="Calibri"/>
              </a:defRPr>
            </a:lvl1pPr>
          </a:lstStyle>
          <a:p>
            <a:endParaRPr dirty="0"/>
          </a:p>
        </p:txBody>
      </p:sp>
      <p:sp>
        <p:nvSpPr>
          <p:cNvPr id="3" name="Holder 3"/>
          <p:cNvSpPr>
            <a:spLocks noGrp="1"/>
          </p:cNvSpPr>
          <p:nvPr>
            <p:ph type="body" idx="1"/>
          </p:nvPr>
        </p:nvSpPr>
        <p:spPr>
          <a:xfrm>
            <a:off x="578002" y="2277617"/>
            <a:ext cx="8379459" cy="2494915"/>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dirty="0"/>
          </a:p>
        </p:txBody>
      </p:sp>
      <p:sp>
        <p:nvSpPr>
          <p:cNvPr id="4" name="Holder 4"/>
          <p:cNvSpPr>
            <a:spLocks noGrp="1"/>
          </p:cNvSpPr>
          <p:nvPr>
            <p:ph type="ftr" sz="quarter" idx="5"/>
          </p:nvPr>
        </p:nvSpPr>
        <p:spPr>
          <a:xfrm>
            <a:off x="383540" y="6369658"/>
            <a:ext cx="6322060" cy="230832"/>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12700">
              <a:lnSpc>
                <a:spcPts val="1810"/>
              </a:lnSpc>
            </a:pPr>
            <a:r>
              <a:rPr lang="en-US" spc="-10" dirty="0" smtClean="0"/>
              <a:t>Department of Medical Instrumentation Techniques Engineering</a:t>
            </a:r>
            <a:endParaRPr spc="-10" dirty="0"/>
          </a:p>
        </p:txBody>
      </p:sp>
      <p:sp>
        <p:nvSpPr>
          <p:cNvPr id="6" name="Holder 6"/>
          <p:cNvSpPr>
            <a:spLocks noGrp="1"/>
          </p:cNvSpPr>
          <p:nvPr>
            <p:ph type="sldNum" sz="quarter" idx="7"/>
          </p:nvPr>
        </p:nvSpPr>
        <p:spPr>
          <a:xfrm>
            <a:off x="10883138" y="6356414"/>
            <a:ext cx="307975" cy="287020"/>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pic>
        <p:nvPicPr>
          <p:cNvPr id="11" name="Picture 3"/>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38200" y="76201"/>
            <a:ext cx="990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8" cstate="print">
            <a:extLst>
              <a:ext uri="{28A0092B-C50C-407E-A947-70E740481C1C}">
                <a14:useLocalDpi xmlns:a14="http://schemas.microsoft.com/office/drawing/2010/main" val="0"/>
              </a:ext>
            </a:extLst>
          </a:blip>
          <a:stretch>
            <a:fillRect/>
          </a:stretch>
        </p:blipFill>
        <p:spPr>
          <a:xfrm>
            <a:off x="10439400" y="76201"/>
            <a:ext cx="896208" cy="93878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Times New Roman" pitchFamily="18" charset="0"/>
          <a:ea typeface="+mj-ea"/>
          <a:cs typeface="Times New Roman" pitchFamily="18"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272795" y="14371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3" name="object 3"/>
          <p:cNvSpPr txBox="1">
            <a:spLocks noGrp="1"/>
          </p:cNvSpPr>
          <p:nvPr>
            <p:ph type="title"/>
          </p:nvPr>
        </p:nvSpPr>
        <p:spPr>
          <a:xfrm>
            <a:off x="3406736" y="476301"/>
            <a:ext cx="5247208" cy="566822"/>
          </a:xfrm>
          <a:prstGeom prst="rect">
            <a:avLst/>
          </a:prstGeom>
        </p:spPr>
        <p:txBody>
          <a:bodyPr vert="horz" wrap="square" lIns="0" tIns="12700" rIns="0" bIns="0" rtlCol="0">
            <a:spAutoFit/>
          </a:bodyPr>
          <a:lstStyle/>
          <a:p>
            <a:pPr marL="12700">
              <a:lnSpc>
                <a:spcPct val="100000"/>
              </a:lnSpc>
              <a:spcBef>
                <a:spcPts val="100"/>
              </a:spcBef>
            </a:pPr>
            <a:r>
              <a:rPr lang="ar-IQ" spc="-15" dirty="0" smtClean="0">
                <a:solidFill>
                  <a:srgbClr val="000000"/>
                </a:solidFill>
              </a:rPr>
              <a:t>  </a:t>
            </a:r>
            <a:r>
              <a:rPr lang="en-US" spc="-15" dirty="0" smtClean="0">
                <a:solidFill>
                  <a:srgbClr val="000000"/>
                </a:solidFill>
              </a:rPr>
              <a:t>AL-</a:t>
            </a:r>
            <a:r>
              <a:rPr lang="en-US" spc="-15" dirty="0" err="1" smtClean="0">
                <a:solidFill>
                  <a:srgbClr val="000000"/>
                </a:solidFill>
              </a:rPr>
              <a:t>Mustaqbal</a:t>
            </a:r>
            <a:r>
              <a:rPr lang="en-US" spc="-15" dirty="0" smtClean="0">
                <a:solidFill>
                  <a:srgbClr val="000000"/>
                </a:solidFill>
              </a:rPr>
              <a:t> University</a:t>
            </a:r>
            <a:endParaRPr lang="en-US" spc="-15" dirty="0">
              <a:solidFill>
                <a:srgbClr val="000000"/>
              </a:solidFill>
            </a:endParaRPr>
          </a:p>
        </p:txBody>
      </p:sp>
      <p:sp>
        <p:nvSpPr>
          <p:cNvPr id="4" name="object 4"/>
          <p:cNvSpPr txBox="1"/>
          <p:nvPr/>
        </p:nvSpPr>
        <p:spPr>
          <a:xfrm>
            <a:off x="5638800" y="4707147"/>
            <a:ext cx="5662454" cy="1256754"/>
          </a:xfrm>
          <a:prstGeom prst="rect">
            <a:avLst/>
          </a:prstGeom>
        </p:spPr>
        <p:txBody>
          <a:bodyPr vert="horz" wrap="square" lIns="0" tIns="12700" rIns="0" bIns="0" rtlCol="0">
            <a:spAutoFit/>
          </a:bodyPr>
          <a:lstStyle/>
          <a:p>
            <a:pPr marL="12700" marR="5080" indent="5715" algn="ctr">
              <a:lnSpc>
                <a:spcPct val="100000"/>
              </a:lnSpc>
              <a:spcBef>
                <a:spcPts val="100"/>
              </a:spcBef>
            </a:pPr>
            <a:r>
              <a:rPr lang="en-US" sz="2000" spc="-15" dirty="0">
                <a:solidFill>
                  <a:prstClr val="black"/>
                </a:solidFill>
              </a:rPr>
              <a:t>By</a:t>
            </a:r>
            <a:r>
              <a:rPr lang="en-US" sz="2000" spc="-20" dirty="0">
                <a:solidFill>
                  <a:prstClr val="black"/>
                </a:solidFill>
              </a:rPr>
              <a:t> </a:t>
            </a:r>
            <a:r>
              <a:rPr lang="en-US" sz="2000" b="1" spc="-75" dirty="0">
                <a:solidFill>
                  <a:prstClr val="black"/>
                </a:solidFill>
              </a:rPr>
              <a:t>M.Sc.</a:t>
            </a:r>
            <a:r>
              <a:rPr lang="en-US" sz="2000" b="1" spc="-20" dirty="0">
                <a:solidFill>
                  <a:prstClr val="black"/>
                </a:solidFill>
              </a:rPr>
              <a:t> </a:t>
            </a:r>
            <a:r>
              <a:rPr lang="en-US" sz="2000" b="1" spc="-20" dirty="0" err="1"/>
              <a:t>Shahlaa</a:t>
            </a:r>
            <a:r>
              <a:rPr lang="en-US" sz="2000" b="1" spc="-20" dirty="0"/>
              <a:t> </a:t>
            </a:r>
            <a:r>
              <a:rPr lang="en-US" sz="2000" b="1" spc="-20" dirty="0" err="1"/>
              <a:t>yaseen</a:t>
            </a:r>
            <a:endParaRPr lang="ar-IQ" sz="2000" b="1" spc="-20"/>
          </a:p>
          <a:p>
            <a:pPr marL="12700" marR="5080" lvl="0" indent="5715" algn="ctr">
              <a:spcBef>
                <a:spcPts val="100"/>
              </a:spcBef>
            </a:pPr>
            <a:r>
              <a:rPr lang="en-US" sz="2000" b="1" spc="-20" smtClean="0">
                <a:solidFill>
                  <a:prstClr val="black"/>
                </a:solidFill>
              </a:rPr>
              <a:t>College </a:t>
            </a:r>
            <a:r>
              <a:rPr lang="en-US" sz="2000" b="1" spc="-20" dirty="0">
                <a:solidFill>
                  <a:prstClr val="black"/>
                </a:solidFill>
              </a:rPr>
              <a:t>of Engineering and Technology</a:t>
            </a:r>
          </a:p>
          <a:p>
            <a:pPr lvl="0" algn="ctr"/>
            <a:r>
              <a:rPr lang="en-US" sz="2000" b="1" dirty="0">
                <a:solidFill>
                  <a:prstClr val="black"/>
                </a:solidFill>
              </a:rPr>
              <a:t>Department of Medical Instrumentation Techniques Engineering</a:t>
            </a:r>
            <a:endParaRPr lang="en-US" sz="2000" dirty="0">
              <a:solidFill>
                <a:prstClr val="black"/>
              </a:solidFill>
            </a:endParaRPr>
          </a:p>
        </p:txBody>
      </p:sp>
      <p:sp>
        <p:nvSpPr>
          <p:cNvPr id="6" name="object 6"/>
          <p:cNvSpPr txBox="1"/>
          <p:nvPr/>
        </p:nvSpPr>
        <p:spPr>
          <a:xfrm>
            <a:off x="5486400" y="1849861"/>
            <a:ext cx="6095999" cy="2255105"/>
          </a:xfrm>
          <a:prstGeom prst="rect">
            <a:avLst/>
          </a:prstGeom>
        </p:spPr>
        <p:txBody>
          <a:bodyPr vert="horz" wrap="square" lIns="0" tIns="13335" rIns="0" bIns="0" rtlCol="0">
            <a:spAutoFit/>
          </a:bodyPr>
          <a:lstStyle/>
          <a:p>
            <a:pPr marL="1347470" marR="5080" lvl="0" indent="-1335405" algn="ctr">
              <a:lnSpc>
                <a:spcPct val="150000"/>
              </a:lnSpc>
              <a:spcBef>
                <a:spcPts val="105"/>
              </a:spcBef>
            </a:pPr>
            <a:r>
              <a:rPr lang="en-US" sz="4000" b="1" spc="-10" dirty="0">
                <a:solidFill>
                  <a:srgbClr val="5B9BD4"/>
                </a:solidFill>
                <a:cs typeface="Calibri"/>
              </a:rPr>
              <a:t>Microsoft </a:t>
            </a:r>
            <a:r>
              <a:rPr lang="en-US" sz="4000" b="1" spc="-25" dirty="0">
                <a:solidFill>
                  <a:srgbClr val="5B9BD4"/>
                </a:solidFill>
                <a:cs typeface="Calibri"/>
              </a:rPr>
              <a:t>PowerPoint</a:t>
            </a:r>
          </a:p>
          <a:p>
            <a:pPr marL="1347470" marR="5080" lvl="0" indent="-1335405" algn="ctr">
              <a:lnSpc>
                <a:spcPct val="150000"/>
              </a:lnSpc>
              <a:spcBef>
                <a:spcPts val="105"/>
              </a:spcBef>
            </a:pPr>
            <a:r>
              <a:rPr lang="en-US" sz="2800" b="1" spc="-10" dirty="0">
                <a:solidFill>
                  <a:prstClr val="black"/>
                </a:solidFill>
                <a:cs typeface="Calibri"/>
              </a:rPr>
              <a:t>Lecture</a:t>
            </a:r>
            <a:r>
              <a:rPr lang="en-US" sz="2800" b="1" spc="-5" dirty="0">
                <a:solidFill>
                  <a:prstClr val="black"/>
                </a:solidFill>
                <a:cs typeface="Calibri"/>
              </a:rPr>
              <a:t> </a:t>
            </a:r>
            <a:r>
              <a:rPr lang="en-US" sz="2800" b="1" spc="-5" dirty="0" smtClean="0">
                <a:solidFill>
                  <a:prstClr val="black"/>
                </a:solidFill>
                <a:cs typeface="Calibri"/>
              </a:rPr>
              <a:t>3</a:t>
            </a:r>
            <a:endParaRPr lang="en-US" sz="2800" b="1" spc="-5" dirty="0">
              <a:solidFill>
                <a:prstClr val="black"/>
              </a:solidFill>
              <a:cs typeface="Calibri"/>
            </a:endParaRPr>
          </a:p>
          <a:p>
            <a:pPr marL="1347470" marR="5080" lvl="0" indent="-1335405" algn="ctr">
              <a:lnSpc>
                <a:spcPct val="150000"/>
              </a:lnSpc>
              <a:spcBef>
                <a:spcPts val="105"/>
              </a:spcBef>
            </a:pPr>
            <a:r>
              <a:rPr lang="en-US" sz="2800" b="1" spc="-5" dirty="0" smtClean="0">
                <a:solidFill>
                  <a:prstClr val="black"/>
                </a:solidFill>
                <a:cs typeface="Calibri"/>
              </a:rPr>
              <a:t>Insert </a:t>
            </a:r>
            <a:r>
              <a:rPr lang="en-US" sz="2800" b="1" spc="-5" dirty="0">
                <a:solidFill>
                  <a:prstClr val="black"/>
                </a:solidFill>
                <a:cs typeface="Calibri"/>
              </a:rPr>
              <a:t>Tab – Inserting </a:t>
            </a:r>
            <a:r>
              <a:rPr lang="en-US" sz="2800" b="1" spc="-5" dirty="0" smtClean="0">
                <a:solidFill>
                  <a:prstClr val="black"/>
                </a:solidFill>
                <a:cs typeface="Calibri"/>
              </a:rPr>
              <a:t>Objects I</a:t>
            </a:r>
            <a:endParaRPr lang="en-US" sz="2800" dirty="0">
              <a:solidFill>
                <a:prstClr val="black"/>
              </a:solidFill>
              <a:cs typeface="Calibri"/>
            </a:endParaRPr>
          </a:p>
        </p:txBody>
      </p:sp>
      <p:sp>
        <p:nvSpPr>
          <p:cNvPr id="7" name="object 7"/>
          <p:cNvSpPr/>
          <p:nvPr/>
        </p:nvSpPr>
        <p:spPr>
          <a:xfrm>
            <a:off x="304800" y="63246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0152792" y="128013"/>
            <a:ext cx="1148462" cy="1243587"/>
          </a:xfrm>
          <a:prstGeom prst="rect">
            <a:avLst/>
          </a:prstGeom>
        </p:spPr>
      </p:pic>
      <p:sp>
        <p:nvSpPr>
          <p:cNvPr id="16" name="Slide Number Placeholder 15"/>
          <p:cNvSpPr>
            <a:spLocks noGrp="1"/>
          </p:cNvSpPr>
          <p:nvPr>
            <p:ph type="sldNum" sz="quarter" idx="7"/>
          </p:nvPr>
        </p:nvSpPr>
        <p:spPr>
          <a:xfrm>
            <a:off x="10969625" y="6400800"/>
            <a:ext cx="307975" cy="287020"/>
          </a:xfrm>
        </p:spPr>
        <p:txBody>
          <a:bodyPr/>
          <a:lstStyle/>
          <a:p>
            <a:pPr marL="38100">
              <a:lnSpc>
                <a:spcPts val="2065"/>
              </a:lnSpc>
            </a:pPr>
            <a:fld id="{81D60167-4931-47E6-BA6A-407CBD079E47}" type="slidenum">
              <a:rPr lang="en-US" smtClean="0"/>
              <a:t>1</a:t>
            </a:fld>
            <a:endParaRPr lang="en-US" dirty="0"/>
          </a:p>
        </p:txBody>
      </p:sp>
      <p:sp>
        <p:nvSpPr>
          <p:cNvPr id="17" name="Footer Placeholder 16"/>
          <p:cNvSpPr>
            <a:spLocks noGrp="1"/>
          </p:cNvSpPr>
          <p:nvPr>
            <p:ph type="ftr" sz="quarter" idx="5"/>
          </p:nvPr>
        </p:nvSpPr>
        <p:spPr>
          <a:xfrm>
            <a:off x="383540" y="6445859"/>
            <a:ext cx="6093460" cy="259741"/>
          </a:xfrm>
        </p:spPr>
        <p:txBody>
          <a:bodyPr/>
          <a:lstStyle/>
          <a:p>
            <a:pPr marL="12700">
              <a:lnSpc>
                <a:spcPts val="1810"/>
              </a:lnSpc>
            </a:pPr>
            <a:r>
              <a:rPr lang="en-US" spc="-10" dirty="0" smtClean="0"/>
              <a:t>Department of Medical Instrumentation Techniques Engineering</a:t>
            </a:r>
            <a:endParaRPr lang="en-US" spc="-10" dirty="0"/>
          </a:p>
        </p:txBody>
      </p:sp>
      <p:pic>
        <p:nvPicPr>
          <p:cNvPr id="2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p:nvPr/>
        </p:nvPicPr>
        <p:blipFill>
          <a:blip r:embed="rId4" cstate="print">
            <a:extLst>
              <a:ext uri="{28A0092B-C50C-407E-A947-70E740481C1C}">
                <a14:useLocalDpi xmlns:a14="http://schemas.microsoft.com/office/drawing/2010/main" val="0"/>
              </a:ext>
            </a:extLst>
          </a:blip>
          <a:stretch>
            <a:fillRect/>
          </a:stretch>
        </p:blipFill>
        <p:spPr>
          <a:xfrm>
            <a:off x="10178192" y="128013"/>
            <a:ext cx="1148462" cy="1243587"/>
          </a:xfrm>
          <a:prstGeom prst="rect">
            <a:avLst/>
          </a:prstGeom>
        </p:spPr>
      </p:pic>
      <p:pic>
        <p:nvPicPr>
          <p:cNvPr id="18" name="image1.png"/>
          <p:cNvPicPr/>
          <p:nvPr/>
        </p:nvPicPr>
        <p:blipFill>
          <a:blip r:embed="rId5" cstate="print"/>
          <a:stretch>
            <a:fillRect/>
          </a:stretch>
        </p:blipFill>
        <p:spPr>
          <a:xfrm>
            <a:off x="762000" y="1752600"/>
            <a:ext cx="4419600" cy="4100392"/>
          </a:xfrm>
          <a:prstGeom prst="rect">
            <a:avLst/>
          </a:prstGeom>
          <a:solidFill>
            <a:srgbClr val="FFFFFF">
              <a:shade val="85000"/>
            </a:srgbClr>
          </a:solidFill>
          <a:ln w="88900" cap="sq">
            <a:solidFill>
              <a:schemeClr val="accent6">
                <a:lumMod val="40000"/>
                <a:lumOff val="6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5"/>
          </p:nvPr>
        </p:nvSpPr>
        <p:spPr/>
        <p:txBody>
          <a:bodyPr/>
          <a:lstStyle/>
          <a:p>
            <a:pPr marL="12700">
              <a:lnSpc>
                <a:spcPts val="1810"/>
              </a:lnSpc>
            </a:pPr>
            <a:r>
              <a:rPr lang="en-US" spc="-10" smtClean="0"/>
              <a:t>Department of Medical Instrumentation Techniques Engineering</a:t>
            </a:r>
            <a:endParaRPr lang="en-US" spc="-10" dirty="0"/>
          </a:p>
        </p:txBody>
      </p:sp>
      <p:sp>
        <p:nvSpPr>
          <p:cNvPr id="5" name="Slide Number Placeholder 4"/>
          <p:cNvSpPr>
            <a:spLocks noGrp="1"/>
          </p:cNvSpPr>
          <p:nvPr>
            <p:ph type="sldNum" sz="quarter" idx="7"/>
          </p:nvPr>
        </p:nvSpPr>
        <p:spPr/>
        <p:txBody>
          <a:bodyPr/>
          <a:lstStyle/>
          <a:p>
            <a:pPr marL="38100">
              <a:lnSpc>
                <a:spcPts val="2065"/>
              </a:lnSpc>
            </a:pPr>
            <a:fld id="{81D60167-4931-47E6-BA6A-407CBD079E47}" type="slidenum">
              <a:rPr lang="en-US" smtClean="0"/>
              <a:t>10</a:t>
            </a:fld>
            <a:endParaRPr lang="en-US" dirty="0"/>
          </a:p>
        </p:txBody>
      </p:sp>
      <p:sp>
        <p:nvSpPr>
          <p:cNvPr id="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(Design Tab)</a:t>
            </a:r>
            <a:endParaRPr sz="3300" dirty="0">
              <a:latin typeface="Times New Roman" pitchFamily="18" charset="0"/>
              <a:cs typeface="Times New Roman" pitchFamily="18" charset="0"/>
            </a:endParaRPr>
          </a:p>
        </p:txBody>
      </p:sp>
      <p:sp>
        <p:nvSpPr>
          <p:cNvPr id="7" name="object 7"/>
          <p:cNvSpPr txBox="1"/>
          <p:nvPr/>
        </p:nvSpPr>
        <p:spPr>
          <a:xfrm>
            <a:off x="753745" y="1371600"/>
            <a:ext cx="7933055" cy="4439677"/>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Text Fill:</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 </a:t>
            </a:r>
            <a:r>
              <a:rPr lang="en-US" sz="2100" dirty="0" smtClean="0">
                <a:latin typeface="Times New Roman" pitchFamily="18" charset="0"/>
                <a:cs typeface="Times New Roman" pitchFamily="18" charset="0"/>
              </a:rPr>
              <a:t>You </a:t>
            </a:r>
            <a:r>
              <a:rPr lang="en-US" sz="2100" dirty="0">
                <a:latin typeface="Times New Roman" pitchFamily="18" charset="0"/>
                <a:cs typeface="Times New Roman" pitchFamily="18" charset="0"/>
              </a:rPr>
              <a:t>can change the background color or gradient of your text using the "</a:t>
            </a:r>
            <a:r>
              <a:rPr lang="en-US" sz="2100" b="1" dirty="0">
                <a:latin typeface="Times New Roman" pitchFamily="18" charset="0"/>
                <a:cs typeface="Times New Roman" pitchFamily="18" charset="0"/>
              </a:rPr>
              <a:t>Text Fill</a:t>
            </a:r>
            <a:r>
              <a:rPr lang="en-US" sz="2100" dirty="0">
                <a:latin typeface="Times New Roman" pitchFamily="18" charset="0"/>
                <a:cs typeface="Times New Roman" pitchFamily="18" charset="0"/>
              </a:rPr>
              <a:t>" option.</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Text Outline:</a:t>
            </a:r>
          </a:p>
          <a:p>
            <a:pPr marL="57308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Modify the outline of your text, including its color, thickness, and style, with the "</a:t>
            </a:r>
            <a:r>
              <a:rPr lang="en-US" sz="2100" b="1" dirty="0">
                <a:latin typeface="Times New Roman" pitchFamily="18" charset="0"/>
                <a:cs typeface="Times New Roman" pitchFamily="18" charset="0"/>
              </a:rPr>
              <a:t>Text Outline</a:t>
            </a:r>
            <a:r>
              <a:rPr lang="en-US" sz="2100" dirty="0">
                <a:latin typeface="Times New Roman" pitchFamily="18" charset="0"/>
                <a:cs typeface="Times New Roman" pitchFamily="18" charset="0"/>
              </a:rPr>
              <a:t>" option.</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Text Effects:</a:t>
            </a:r>
          </a:p>
          <a:p>
            <a:pPr marL="57308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Text Effects</a:t>
            </a:r>
            <a:r>
              <a:rPr lang="en-US" sz="2100" dirty="0">
                <a:latin typeface="Times New Roman" pitchFamily="18" charset="0"/>
                <a:cs typeface="Times New Roman" pitchFamily="18" charset="0"/>
              </a:rPr>
              <a:t>" option offers various effects like shadows, reflections, glows, and 3D rotation that you can apply to your text.</a:t>
            </a:r>
            <a:endParaRPr lang="en-US" sz="2100" dirty="0" smtClean="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2600" y="2286000"/>
            <a:ext cx="1816319" cy="150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Straight Arrow Connector 7"/>
          <p:cNvCxnSpPr/>
          <p:nvPr/>
        </p:nvCxnSpPr>
        <p:spPr>
          <a:xfrm flipV="1">
            <a:off x="10280759" y="3413760"/>
            <a:ext cx="311041" cy="102465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9" name="TextBox 8"/>
          <p:cNvSpPr txBox="1"/>
          <p:nvPr/>
        </p:nvSpPr>
        <p:spPr>
          <a:xfrm>
            <a:off x="9518759" y="4481630"/>
            <a:ext cx="1524000" cy="369332"/>
          </a:xfrm>
          <a:prstGeom prst="rect">
            <a:avLst/>
          </a:prstGeom>
          <a:noFill/>
        </p:spPr>
        <p:txBody>
          <a:bodyPr wrap="square" rtlCol="0">
            <a:spAutoFit/>
          </a:bodyPr>
          <a:lstStyle/>
          <a:p>
            <a:pPr algn="ctr"/>
            <a:r>
              <a:rPr lang="en-US" dirty="0" smtClean="0">
                <a:solidFill>
                  <a:srgbClr val="FF0000"/>
                </a:solidFill>
                <a:latin typeface="+mj-lt"/>
              </a:rPr>
              <a:t>Text Effects</a:t>
            </a:r>
            <a:endParaRPr lang="en-US" dirty="0">
              <a:solidFill>
                <a:srgbClr val="FF0000"/>
              </a:solidFill>
              <a:latin typeface="+mj-lt"/>
            </a:endParaRPr>
          </a:p>
        </p:txBody>
      </p:sp>
      <p:cxnSp>
        <p:nvCxnSpPr>
          <p:cNvPr id="10" name="Straight Arrow Connector 9"/>
          <p:cNvCxnSpPr/>
          <p:nvPr/>
        </p:nvCxnSpPr>
        <p:spPr>
          <a:xfrm>
            <a:off x="10591800" y="1905000"/>
            <a:ext cx="0" cy="4572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1" name="TextBox 10"/>
          <p:cNvSpPr txBox="1"/>
          <p:nvPr/>
        </p:nvSpPr>
        <p:spPr>
          <a:xfrm>
            <a:off x="9829800" y="1459468"/>
            <a:ext cx="1524000" cy="369332"/>
          </a:xfrm>
          <a:prstGeom prst="rect">
            <a:avLst/>
          </a:prstGeom>
          <a:noFill/>
        </p:spPr>
        <p:txBody>
          <a:bodyPr wrap="square" rtlCol="0">
            <a:spAutoFit/>
          </a:bodyPr>
          <a:lstStyle/>
          <a:p>
            <a:pPr algn="ctr"/>
            <a:r>
              <a:rPr lang="en-US" dirty="0" smtClean="0">
                <a:solidFill>
                  <a:srgbClr val="FF0000"/>
                </a:solidFill>
                <a:latin typeface="+mj-lt"/>
              </a:rPr>
              <a:t>Text Fill</a:t>
            </a:r>
            <a:endParaRPr lang="en-US" dirty="0">
              <a:solidFill>
                <a:srgbClr val="FF0000"/>
              </a:solidFill>
              <a:latin typeface="+mj-lt"/>
            </a:endParaRPr>
          </a:p>
        </p:txBody>
      </p:sp>
      <p:cxnSp>
        <p:nvCxnSpPr>
          <p:cNvPr id="14" name="Straight Arrow Connector 13"/>
          <p:cNvCxnSpPr/>
          <p:nvPr/>
        </p:nvCxnSpPr>
        <p:spPr>
          <a:xfrm flipH="1" flipV="1">
            <a:off x="10744200" y="2895600"/>
            <a:ext cx="685800" cy="115824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5" name="TextBox 14"/>
          <p:cNvSpPr txBox="1"/>
          <p:nvPr/>
        </p:nvSpPr>
        <p:spPr>
          <a:xfrm>
            <a:off x="10668000" y="4038600"/>
            <a:ext cx="1524000" cy="369332"/>
          </a:xfrm>
          <a:prstGeom prst="rect">
            <a:avLst/>
          </a:prstGeom>
          <a:noFill/>
        </p:spPr>
        <p:txBody>
          <a:bodyPr wrap="square" rtlCol="0">
            <a:spAutoFit/>
          </a:bodyPr>
          <a:lstStyle/>
          <a:p>
            <a:pPr algn="ctr"/>
            <a:r>
              <a:rPr lang="en-US" dirty="0" smtClean="0">
                <a:solidFill>
                  <a:srgbClr val="FF0000"/>
                </a:solidFill>
                <a:latin typeface="+mj-lt"/>
              </a:rPr>
              <a:t>Text Outline</a:t>
            </a:r>
            <a:endParaRPr lang="en-US" dirty="0">
              <a:solidFill>
                <a:srgbClr val="FF0000"/>
              </a:solidFill>
              <a:latin typeface="+mj-lt"/>
            </a:endParaRPr>
          </a:p>
        </p:txBody>
      </p:sp>
    </p:spTree>
    <p:extLst>
      <p:ext uri="{BB962C8B-B14F-4D97-AF65-F5344CB8AC3E}">
        <p14:creationId xmlns:p14="http://schemas.microsoft.com/office/powerpoint/2010/main" val="1741867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5"/>
          </p:nvPr>
        </p:nvSpPr>
        <p:spPr/>
        <p:txBody>
          <a:bodyPr/>
          <a:lstStyle/>
          <a:p>
            <a:pPr marL="12700">
              <a:lnSpc>
                <a:spcPts val="1810"/>
              </a:lnSpc>
            </a:pPr>
            <a:r>
              <a:rPr lang="en-US" spc="-10" smtClean="0"/>
              <a:t>Department of Medical Instrumentation Techniques Engineering</a:t>
            </a:r>
            <a:endParaRPr lang="en-US" spc="-10" dirty="0"/>
          </a:p>
        </p:txBody>
      </p:sp>
      <p:sp>
        <p:nvSpPr>
          <p:cNvPr id="5" name="Slide Number Placeholder 4"/>
          <p:cNvSpPr>
            <a:spLocks noGrp="1"/>
          </p:cNvSpPr>
          <p:nvPr>
            <p:ph type="sldNum" sz="quarter" idx="7"/>
          </p:nvPr>
        </p:nvSpPr>
        <p:spPr/>
        <p:txBody>
          <a:bodyPr/>
          <a:lstStyle/>
          <a:p>
            <a:pPr marL="38100">
              <a:lnSpc>
                <a:spcPts val="2065"/>
              </a:lnSpc>
            </a:pPr>
            <a:fld id="{81D60167-4931-47E6-BA6A-407CBD079E47}" type="slidenum">
              <a:rPr lang="en-US" smtClean="0"/>
              <a:t>11</a:t>
            </a:fld>
            <a:endParaRPr lang="en-US" dirty="0"/>
          </a:p>
        </p:txBody>
      </p:sp>
      <p:sp>
        <p:nvSpPr>
          <p:cNvPr id="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(Design Tab)</a:t>
            </a:r>
            <a:endParaRPr sz="3300" dirty="0">
              <a:latin typeface="Times New Roman" pitchFamily="18" charset="0"/>
              <a:cs typeface="Times New Roman" pitchFamily="18" charset="0"/>
            </a:endParaRPr>
          </a:p>
        </p:txBody>
      </p:sp>
      <p:sp>
        <p:nvSpPr>
          <p:cNvPr id="8" name="object 7"/>
          <p:cNvSpPr txBox="1"/>
          <p:nvPr/>
        </p:nvSpPr>
        <p:spPr>
          <a:xfrm>
            <a:off x="677545" y="1447800"/>
            <a:ext cx="10752455" cy="3942105"/>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startAt="3"/>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Draw </a:t>
            </a:r>
            <a:r>
              <a:rPr lang="en-US" sz="2100" b="1" dirty="0" smtClean="0">
                <a:latin typeface="Times New Roman" pitchFamily="18" charset="0"/>
                <a:cs typeface="Times New Roman" pitchFamily="18" charset="0"/>
              </a:rPr>
              <a:t>Borders Group:</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Draw Borders</a:t>
            </a:r>
            <a:r>
              <a:rPr lang="en-US" sz="2100" dirty="0">
                <a:latin typeface="Times New Roman" pitchFamily="18" charset="0"/>
                <a:cs typeface="Times New Roman" pitchFamily="18" charset="0"/>
              </a:rPr>
              <a:t>" group is used for drawing and customizing borders around table cells or other </a:t>
            </a:r>
            <a:r>
              <a:rPr lang="en-US" sz="2100" dirty="0" smtClean="0">
                <a:latin typeface="Times New Roman" pitchFamily="18" charset="0"/>
                <a:cs typeface="Times New Roman" pitchFamily="18" charset="0"/>
              </a:rPr>
              <a:t>objects.</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Draw </a:t>
            </a:r>
            <a:r>
              <a:rPr lang="en-US" sz="2100" b="1" dirty="0">
                <a:latin typeface="Times New Roman" pitchFamily="18" charset="0"/>
                <a:cs typeface="Times New Roman" pitchFamily="18" charset="0"/>
              </a:rPr>
              <a:t>Table:</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You </a:t>
            </a:r>
            <a:r>
              <a:rPr lang="en-US" sz="2100" dirty="0">
                <a:latin typeface="Times New Roman" pitchFamily="18" charset="0"/>
                <a:cs typeface="Times New Roman" pitchFamily="18" charset="0"/>
              </a:rPr>
              <a:t>can select "</a:t>
            </a:r>
            <a:r>
              <a:rPr lang="en-US" sz="2100" b="1" dirty="0">
                <a:latin typeface="Times New Roman" pitchFamily="18" charset="0"/>
                <a:cs typeface="Times New Roman" pitchFamily="18" charset="0"/>
              </a:rPr>
              <a:t>Draw Table</a:t>
            </a:r>
            <a:r>
              <a:rPr lang="en-US" sz="2100" dirty="0">
                <a:latin typeface="Times New Roman" pitchFamily="18" charset="0"/>
                <a:cs typeface="Times New Roman" pitchFamily="18" charset="0"/>
              </a:rPr>
              <a:t>" to draw borders around table cells manually. This can be helpful when you need custom or irregular cell borders. In the "</a:t>
            </a:r>
            <a:r>
              <a:rPr lang="en-US" sz="2100" b="1" dirty="0">
                <a:latin typeface="Times New Roman" pitchFamily="18" charset="0"/>
                <a:cs typeface="Times New Roman" pitchFamily="18" charset="0"/>
              </a:rPr>
              <a:t>Draw </a:t>
            </a:r>
            <a:r>
              <a:rPr lang="en-US" sz="2100" b="1" dirty="0" smtClean="0">
                <a:latin typeface="Times New Roman" pitchFamily="18" charset="0"/>
                <a:cs typeface="Times New Roman" pitchFamily="18" charset="0"/>
              </a:rPr>
              <a:t>Table</a:t>
            </a: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option, you can easily customize your drawn lines by selecting the </a:t>
            </a:r>
            <a:r>
              <a:rPr lang="en-US" sz="2100" b="1" dirty="0">
                <a:latin typeface="Times New Roman" pitchFamily="18" charset="0"/>
                <a:cs typeface="Times New Roman" pitchFamily="18" charset="0"/>
              </a:rPr>
              <a:t>pen style</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weight</a:t>
            </a:r>
            <a:r>
              <a:rPr lang="en-US" sz="2100" dirty="0">
                <a:latin typeface="Times New Roman" pitchFamily="18" charset="0"/>
                <a:cs typeface="Times New Roman" pitchFamily="18" charset="0"/>
              </a:rPr>
              <a:t> (line thickness), and </a:t>
            </a:r>
            <a:r>
              <a:rPr lang="en-US" sz="2100" b="1" dirty="0">
                <a:latin typeface="Times New Roman" pitchFamily="18" charset="0"/>
                <a:cs typeface="Times New Roman" pitchFamily="18" charset="0"/>
              </a:rPr>
              <a:t>color</a:t>
            </a:r>
            <a:r>
              <a:rPr lang="en-US" sz="2100" dirty="0" smtClean="0">
                <a:latin typeface="Times New Roman" pitchFamily="18" charset="0"/>
                <a:cs typeface="Times New Roman" pitchFamily="18" charset="0"/>
              </a:rPr>
              <a:t>.</a:t>
            </a:r>
          </a:p>
          <a:p>
            <a:pPr marL="463550" algn="just">
              <a:lnSpc>
                <a:spcPct val="150000"/>
              </a:lnSpc>
              <a:spcBef>
                <a:spcPts val="100"/>
              </a:spcBef>
              <a:tabLst>
                <a:tab pos="1800225" algn="l"/>
                <a:tab pos="3978275" algn="l"/>
                <a:tab pos="4418965" algn="l"/>
                <a:tab pos="4991735" algn="l"/>
                <a:tab pos="6666865" algn="l"/>
                <a:tab pos="8789035" algn="l"/>
                <a:tab pos="10288905" algn="l"/>
              </a:tabLst>
            </a:pPr>
            <a:endParaRPr lang="en-US" sz="21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773830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5"/>
          </p:nvPr>
        </p:nvSpPr>
        <p:spPr/>
        <p:txBody>
          <a:bodyPr/>
          <a:lstStyle/>
          <a:p>
            <a:pPr marL="12700">
              <a:lnSpc>
                <a:spcPts val="1810"/>
              </a:lnSpc>
            </a:pPr>
            <a:r>
              <a:rPr lang="en-US" spc="-10" smtClean="0"/>
              <a:t>Department of Medical Instrumentation Techniques Engineering</a:t>
            </a:r>
            <a:endParaRPr lang="en-US" spc="-10" dirty="0"/>
          </a:p>
        </p:txBody>
      </p:sp>
      <p:sp>
        <p:nvSpPr>
          <p:cNvPr id="5" name="Slide Number Placeholder 4"/>
          <p:cNvSpPr>
            <a:spLocks noGrp="1"/>
          </p:cNvSpPr>
          <p:nvPr>
            <p:ph type="sldNum" sz="quarter" idx="7"/>
          </p:nvPr>
        </p:nvSpPr>
        <p:spPr/>
        <p:txBody>
          <a:bodyPr/>
          <a:lstStyle/>
          <a:p>
            <a:pPr marL="38100">
              <a:lnSpc>
                <a:spcPts val="2065"/>
              </a:lnSpc>
            </a:pPr>
            <a:fld id="{81D60167-4931-47E6-BA6A-407CBD079E47}" type="slidenum">
              <a:rPr lang="en-US" smtClean="0"/>
              <a:t>12</a:t>
            </a:fld>
            <a:endParaRPr lang="en-US" dirty="0"/>
          </a:p>
        </p:txBody>
      </p:sp>
      <p:sp>
        <p:nvSpPr>
          <p:cNvPr id="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(Design Tab)</a:t>
            </a:r>
            <a:endParaRPr sz="3300" dirty="0">
              <a:latin typeface="Times New Roman" pitchFamily="18" charset="0"/>
              <a:cs typeface="Times New Roman" pitchFamily="18" charset="0"/>
            </a:endParaRPr>
          </a:p>
        </p:txBody>
      </p:sp>
      <p:sp>
        <p:nvSpPr>
          <p:cNvPr id="8" name="object 7"/>
          <p:cNvSpPr txBox="1"/>
          <p:nvPr/>
        </p:nvSpPr>
        <p:spPr>
          <a:xfrm>
            <a:off x="381000" y="1143000"/>
            <a:ext cx="11033126" cy="3431709"/>
          </a:xfrm>
          <a:prstGeom prst="rect">
            <a:avLst/>
          </a:prstGeom>
        </p:spPr>
        <p:txBody>
          <a:bodyPr vert="horz" wrap="square" lIns="0" tIns="12700" rIns="0" bIns="0" rtlCol="0">
            <a:spAutoFit/>
          </a:bodyPr>
          <a:lstStyle/>
          <a:p>
            <a:pPr marL="806450" indent="-342900" algn="just">
              <a:lnSpc>
                <a:spcPct val="150000"/>
              </a:lnSpc>
              <a:spcBef>
                <a:spcPts val="100"/>
              </a:spcBef>
              <a:buFontTx/>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Pen </a:t>
            </a:r>
            <a:r>
              <a:rPr lang="en-US" sz="2100" b="1" dirty="0">
                <a:latin typeface="Times New Roman" pitchFamily="18" charset="0"/>
                <a:cs typeface="Times New Roman" pitchFamily="18" charset="0"/>
              </a:rPr>
              <a:t>Style: </a:t>
            </a:r>
            <a:r>
              <a:rPr lang="en-US" sz="2100" dirty="0">
                <a:latin typeface="Times New Roman" pitchFamily="18" charset="0"/>
                <a:cs typeface="Times New Roman" pitchFamily="18" charset="0"/>
              </a:rPr>
              <a:t>This setting determines the appearance of lines or strokes. Options include </a:t>
            </a:r>
            <a:r>
              <a:rPr lang="en-US" sz="2100" b="1" dirty="0">
                <a:latin typeface="Times New Roman" pitchFamily="18" charset="0"/>
                <a:cs typeface="Times New Roman" pitchFamily="18" charset="0"/>
              </a:rPr>
              <a:t>solid</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dashed</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dotted</a:t>
            </a:r>
            <a:r>
              <a:rPr lang="en-US" sz="2100" dirty="0">
                <a:latin typeface="Times New Roman" pitchFamily="18" charset="0"/>
                <a:cs typeface="Times New Roman" pitchFamily="18" charset="0"/>
              </a:rPr>
              <a:t>, and </a:t>
            </a:r>
            <a:r>
              <a:rPr lang="en-US" sz="2100" b="1" dirty="0">
                <a:latin typeface="Times New Roman" pitchFamily="18" charset="0"/>
                <a:cs typeface="Times New Roman" pitchFamily="18" charset="0"/>
              </a:rPr>
              <a:t>freeform</a:t>
            </a:r>
            <a:r>
              <a:rPr lang="en-US" sz="2100" dirty="0">
                <a:latin typeface="Times New Roman" pitchFamily="18" charset="0"/>
                <a:cs typeface="Times New Roman" pitchFamily="18" charset="0"/>
              </a:rPr>
              <a:t> styles</a:t>
            </a:r>
            <a:r>
              <a:rPr lang="en-US" sz="2100" dirty="0" smtClean="0">
                <a:latin typeface="Times New Roman" pitchFamily="18" charset="0"/>
                <a:cs typeface="Times New Roman" pitchFamily="18" charset="0"/>
              </a:rPr>
              <a:t>.</a:t>
            </a:r>
          </a:p>
          <a:p>
            <a:pPr marL="806450" indent="-342900" algn="just">
              <a:lnSpc>
                <a:spcPct val="150000"/>
              </a:lnSpc>
              <a:spcBef>
                <a:spcPts val="100"/>
              </a:spcBef>
              <a:buFontTx/>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Pen Weight: </a:t>
            </a:r>
            <a:r>
              <a:rPr lang="en-US" sz="2100" dirty="0">
                <a:latin typeface="Times New Roman" pitchFamily="18" charset="0"/>
                <a:cs typeface="Times New Roman" pitchFamily="18" charset="0"/>
              </a:rPr>
              <a:t>Also known as line thickness, it controls how thick or thin the lines are. It's measured in points (</a:t>
            </a:r>
            <a:r>
              <a:rPr lang="en-US" sz="2100" dirty="0" err="1">
                <a:latin typeface="Times New Roman" pitchFamily="18" charset="0"/>
                <a:cs typeface="Times New Roman" pitchFamily="18" charset="0"/>
              </a:rPr>
              <a:t>pt</a:t>
            </a:r>
            <a:r>
              <a:rPr lang="en-US" sz="2100" dirty="0">
                <a:latin typeface="Times New Roman" pitchFamily="18" charset="0"/>
                <a:cs typeface="Times New Roman" pitchFamily="18" charset="0"/>
              </a:rPr>
              <a:t>) and affects the prominence of your drawings or annotations.</a:t>
            </a:r>
          </a:p>
          <a:p>
            <a:pPr marL="806450" indent="-342900" algn="just">
              <a:lnSpc>
                <a:spcPct val="150000"/>
              </a:lnSpc>
              <a:spcBef>
                <a:spcPts val="100"/>
              </a:spcBef>
              <a:buFontTx/>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Pen Color: </a:t>
            </a:r>
            <a:r>
              <a:rPr lang="en-US" sz="2100" dirty="0">
                <a:latin typeface="Times New Roman" pitchFamily="18" charset="0"/>
                <a:cs typeface="Times New Roman" pitchFamily="18" charset="0"/>
              </a:rPr>
              <a:t>It lets you choose the color of the lines or strokes you draw. You can use standard colors or custom ones to match your presentation's color scheme and enhance the visual appeal of your drawings.</a:t>
            </a:r>
            <a:endParaRPr lang="en-US" sz="2100" dirty="0" smtClean="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8720" y="4269146"/>
            <a:ext cx="2926080" cy="1369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Arrow Connector 2"/>
          <p:cNvCxnSpPr/>
          <p:nvPr/>
        </p:nvCxnSpPr>
        <p:spPr>
          <a:xfrm flipH="1" flipV="1">
            <a:off x="10058400" y="4551655"/>
            <a:ext cx="1066800" cy="1239545"/>
          </a:xfrm>
          <a:prstGeom prst="straightConnector1">
            <a:avLst/>
          </a:prstGeom>
          <a:ln w="19050">
            <a:tailEnd type="arrow"/>
          </a:ln>
        </p:spPr>
        <p:style>
          <a:lnRef idx="1">
            <a:schemeClr val="accent2"/>
          </a:lnRef>
          <a:fillRef idx="0">
            <a:schemeClr val="accent2"/>
          </a:fillRef>
          <a:effectRef idx="0">
            <a:schemeClr val="accent2"/>
          </a:effectRef>
          <a:fontRef idx="minor">
            <a:schemeClr val="tx1"/>
          </a:fontRef>
        </p:style>
      </p:cxnSp>
      <p:cxnSp>
        <p:nvCxnSpPr>
          <p:cNvPr id="9" name="Straight Arrow Connector 8"/>
          <p:cNvCxnSpPr/>
          <p:nvPr/>
        </p:nvCxnSpPr>
        <p:spPr>
          <a:xfrm flipH="1" flipV="1">
            <a:off x="9753600" y="4844535"/>
            <a:ext cx="259080" cy="794265"/>
          </a:xfrm>
          <a:prstGeom prst="straightConnector1">
            <a:avLst/>
          </a:prstGeom>
          <a:ln w="19050">
            <a:tailEnd type="arrow"/>
          </a:ln>
        </p:spPr>
        <p:style>
          <a:lnRef idx="1">
            <a:schemeClr val="accent2"/>
          </a:lnRef>
          <a:fillRef idx="0">
            <a:schemeClr val="accent2"/>
          </a:fillRef>
          <a:effectRef idx="0">
            <a:schemeClr val="accent2"/>
          </a:effectRef>
          <a:fontRef idx="minor">
            <a:schemeClr val="tx1"/>
          </a:fontRef>
        </p:style>
      </p:cxnSp>
      <p:cxnSp>
        <p:nvCxnSpPr>
          <p:cNvPr id="10" name="Straight Arrow Connector 9"/>
          <p:cNvCxnSpPr/>
          <p:nvPr/>
        </p:nvCxnSpPr>
        <p:spPr>
          <a:xfrm flipV="1">
            <a:off x="8686800" y="5322416"/>
            <a:ext cx="304800" cy="436518"/>
          </a:xfrm>
          <a:prstGeom prst="straightConnector1">
            <a:avLst/>
          </a:prstGeom>
          <a:ln w="19050">
            <a:tailEnd type="arrow"/>
          </a:ln>
        </p:spPr>
        <p:style>
          <a:lnRef idx="1">
            <a:schemeClr val="accent2"/>
          </a:lnRef>
          <a:fillRef idx="0">
            <a:schemeClr val="accent2"/>
          </a:fillRef>
          <a:effectRef idx="0">
            <a:schemeClr val="accent2"/>
          </a:effectRef>
          <a:fontRef idx="minor">
            <a:schemeClr val="tx1"/>
          </a:fontRef>
        </p:style>
      </p:cxnSp>
      <p:sp>
        <p:nvSpPr>
          <p:cNvPr id="7" name="TextBox 6"/>
          <p:cNvSpPr txBox="1"/>
          <p:nvPr/>
        </p:nvSpPr>
        <p:spPr>
          <a:xfrm>
            <a:off x="10639616" y="5800299"/>
            <a:ext cx="1524000" cy="369332"/>
          </a:xfrm>
          <a:prstGeom prst="rect">
            <a:avLst/>
          </a:prstGeom>
          <a:noFill/>
        </p:spPr>
        <p:txBody>
          <a:bodyPr wrap="square" rtlCol="0">
            <a:spAutoFit/>
          </a:bodyPr>
          <a:lstStyle/>
          <a:p>
            <a:pPr algn="ctr"/>
            <a:r>
              <a:rPr lang="en-US" dirty="0">
                <a:solidFill>
                  <a:srgbClr val="FF0000"/>
                </a:solidFill>
                <a:latin typeface="+mj-lt"/>
              </a:rPr>
              <a:t>Pen Style</a:t>
            </a:r>
          </a:p>
        </p:txBody>
      </p:sp>
      <p:sp>
        <p:nvSpPr>
          <p:cNvPr id="12" name="TextBox 11"/>
          <p:cNvSpPr txBox="1"/>
          <p:nvPr/>
        </p:nvSpPr>
        <p:spPr>
          <a:xfrm>
            <a:off x="9296400" y="5800299"/>
            <a:ext cx="1524000" cy="369332"/>
          </a:xfrm>
          <a:prstGeom prst="rect">
            <a:avLst/>
          </a:prstGeom>
          <a:noFill/>
        </p:spPr>
        <p:txBody>
          <a:bodyPr wrap="square" rtlCol="0">
            <a:spAutoFit/>
          </a:bodyPr>
          <a:lstStyle/>
          <a:p>
            <a:pPr algn="ctr"/>
            <a:r>
              <a:rPr lang="en-US" dirty="0">
                <a:solidFill>
                  <a:srgbClr val="FF0000"/>
                </a:solidFill>
                <a:latin typeface="+mj-lt"/>
              </a:rPr>
              <a:t>Pen </a:t>
            </a:r>
            <a:r>
              <a:rPr lang="en-US" dirty="0" smtClean="0">
                <a:solidFill>
                  <a:srgbClr val="FF0000"/>
                </a:solidFill>
                <a:latin typeface="+mj-lt"/>
              </a:rPr>
              <a:t>Weight</a:t>
            </a:r>
            <a:endParaRPr lang="en-US" dirty="0">
              <a:solidFill>
                <a:srgbClr val="FF0000"/>
              </a:solidFill>
              <a:latin typeface="+mj-lt"/>
            </a:endParaRPr>
          </a:p>
        </p:txBody>
      </p:sp>
      <p:sp>
        <p:nvSpPr>
          <p:cNvPr id="13" name="TextBox 12"/>
          <p:cNvSpPr txBox="1"/>
          <p:nvPr/>
        </p:nvSpPr>
        <p:spPr>
          <a:xfrm>
            <a:off x="7772400" y="5791200"/>
            <a:ext cx="1524000" cy="369332"/>
          </a:xfrm>
          <a:prstGeom prst="rect">
            <a:avLst/>
          </a:prstGeom>
          <a:noFill/>
        </p:spPr>
        <p:txBody>
          <a:bodyPr wrap="square" rtlCol="0">
            <a:spAutoFit/>
          </a:bodyPr>
          <a:lstStyle/>
          <a:p>
            <a:pPr algn="ctr"/>
            <a:r>
              <a:rPr lang="en-US" dirty="0">
                <a:solidFill>
                  <a:srgbClr val="FF0000"/>
                </a:solidFill>
                <a:latin typeface="+mj-lt"/>
              </a:rPr>
              <a:t>Pen </a:t>
            </a:r>
            <a:r>
              <a:rPr lang="en-US" dirty="0" smtClean="0">
                <a:solidFill>
                  <a:srgbClr val="FF0000"/>
                </a:solidFill>
                <a:latin typeface="+mj-lt"/>
              </a:rPr>
              <a:t>Color </a:t>
            </a:r>
            <a:endParaRPr lang="en-US" dirty="0">
              <a:solidFill>
                <a:srgbClr val="FF0000"/>
              </a:solidFill>
              <a:latin typeface="+mj-lt"/>
            </a:endParaRPr>
          </a:p>
        </p:txBody>
      </p:sp>
      <p:sp>
        <p:nvSpPr>
          <p:cNvPr id="11" name="TextBox 10"/>
          <p:cNvSpPr txBox="1"/>
          <p:nvPr/>
        </p:nvSpPr>
        <p:spPr>
          <a:xfrm>
            <a:off x="937146" y="4495800"/>
            <a:ext cx="7521054" cy="1546577"/>
          </a:xfrm>
          <a:prstGeom prst="rect">
            <a:avLst/>
          </a:prstGeom>
          <a:noFill/>
        </p:spPr>
        <p:txBody>
          <a:bodyPr wrap="square" rtlCol="0">
            <a:spAutoFit/>
          </a:bodyPr>
          <a:lstStyle/>
          <a:p>
            <a:pPr algn="just">
              <a:lnSpc>
                <a:spcPct val="150000"/>
              </a:lnSpc>
            </a:pP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Eraser</a:t>
            </a:r>
            <a:endParaRPr lang="en-US" sz="2100" b="1" dirty="0">
              <a:latin typeface="Times New Roman" pitchFamily="18" charset="0"/>
              <a:cs typeface="Times New Roman" pitchFamily="18" charset="0"/>
            </a:endParaRPr>
          </a:p>
          <a:p>
            <a:pPr algn="just">
              <a:lnSpc>
                <a:spcPct val="150000"/>
              </a:lnSpc>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Eraser</a:t>
            </a:r>
            <a:r>
              <a:rPr lang="en-US" sz="2100" dirty="0">
                <a:latin typeface="Times New Roman" pitchFamily="18" charset="0"/>
                <a:cs typeface="Times New Roman" pitchFamily="18" charset="0"/>
              </a:rPr>
              <a:t>" option allows you to remove unwanted border lines or markings. It's useful for fixing mistakes when drawing borders.</a:t>
            </a:r>
          </a:p>
        </p:txBody>
      </p:sp>
    </p:spTree>
    <p:extLst>
      <p:ext uri="{BB962C8B-B14F-4D97-AF65-F5344CB8AC3E}">
        <p14:creationId xmlns:p14="http://schemas.microsoft.com/office/powerpoint/2010/main" val="19517463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a:t>
            </a:r>
            <a:r>
              <a:rPr lang="en-US" sz="3300" spc="-35" dirty="0" smtClean="0">
                <a:latin typeface="Times New Roman" pitchFamily="18" charset="0"/>
                <a:cs typeface="Times New Roman" pitchFamily="18" charset="0"/>
              </a:rPr>
              <a:t>(Layout Tab</a:t>
            </a:r>
            <a:r>
              <a:rPr lang="en-US" sz="3300" spc="-35" dirty="0">
                <a:latin typeface="Times New Roman" pitchFamily="18" charset="0"/>
                <a:cs typeface="Times New Roman" pitchFamily="18" charset="0"/>
              </a:rPr>
              <a:t>)</a:t>
            </a:r>
            <a:endParaRPr sz="3300" dirty="0">
              <a:latin typeface="Times New Roman" pitchFamily="18" charset="0"/>
              <a:cs typeface="Times New Roman" pitchFamily="18" charset="0"/>
            </a:endParaRPr>
          </a:p>
        </p:txBody>
      </p:sp>
      <p:sp>
        <p:nvSpPr>
          <p:cNvPr id="17" name="object 7"/>
          <p:cNvSpPr txBox="1"/>
          <p:nvPr/>
        </p:nvSpPr>
        <p:spPr>
          <a:xfrm>
            <a:off x="381000" y="1459815"/>
            <a:ext cx="11033126" cy="2462213"/>
          </a:xfrm>
          <a:prstGeom prst="rect">
            <a:avLst/>
          </a:prstGeom>
        </p:spPr>
        <p:txBody>
          <a:bodyPr vert="horz" wrap="square" lIns="0" tIns="12700" rIns="0" bIns="0" rtlCol="0">
            <a:spAutoFit/>
          </a:bodyPr>
          <a:lstStyle/>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Layout</a:t>
            </a:r>
            <a:r>
              <a:rPr lang="en-US" sz="2100" dirty="0">
                <a:latin typeface="Times New Roman" pitchFamily="18" charset="0"/>
                <a:cs typeface="Times New Roman" pitchFamily="18" charset="0"/>
              </a:rPr>
              <a:t> tab provides a range of tools and options for managing the structure and layout of your tables. Here are some of the key features you'll find in the Table Tools Layout tab</a:t>
            </a:r>
            <a:r>
              <a:rPr lang="en-US" sz="2100" dirty="0" smtClean="0">
                <a:latin typeface="Times New Roman" pitchFamily="18" charset="0"/>
                <a:cs typeface="Times New Roman" pitchFamily="18" charset="0"/>
              </a:rPr>
              <a:t>:</a:t>
            </a:r>
            <a:endParaRPr lang="en-US" sz="2100" b="1" dirty="0" smtClean="0">
              <a:latin typeface="Times New Roman" pitchFamily="18" charset="0"/>
              <a:cs typeface="Times New Roman" pitchFamily="18" charset="0"/>
            </a:endParaRPr>
          </a:p>
          <a:p>
            <a:pPr marL="469900" indent="-457200" algn="just">
              <a:lnSpc>
                <a:spcPct val="150000"/>
              </a:lnSpc>
              <a:spcBef>
                <a:spcPts val="100"/>
              </a:spcBef>
              <a:buFont typeface="+mj-lt"/>
              <a:buAutoNum type="arabicPeriod"/>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Delete</a:t>
            </a:r>
            <a:r>
              <a:rPr lang="en-US" sz="2100" b="1" dirty="0">
                <a:latin typeface="Times New Roman" pitchFamily="18" charset="0"/>
                <a:cs typeface="Times New Roman" pitchFamily="18" charset="0"/>
              </a:rPr>
              <a:t>:</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Delete Rows: </a:t>
            </a:r>
            <a:r>
              <a:rPr lang="en-US" sz="2100" dirty="0">
                <a:latin typeface="Times New Roman" pitchFamily="18" charset="0"/>
                <a:cs typeface="Times New Roman" pitchFamily="18" charset="0"/>
              </a:rPr>
              <a:t>You can remove selected rows from the table using the "</a:t>
            </a:r>
            <a:r>
              <a:rPr lang="en-US" sz="2100" b="1" dirty="0">
                <a:latin typeface="Times New Roman" pitchFamily="18" charset="0"/>
                <a:cs typeface="Times New Roman" pitchFamily="18" charset="0"/>
              </a:rPr>
              <a:t>Delete</a:t>
            </a:r>
            <a:r>
              <a:rPr lang="en-US" sz="2100" dirty="0">
                <a:latin typeface="Times New Roman" pitchFamily="18" charset="0"/>
                <a:cs typeface="Times New Roman" pitchFamily="18" charset="0"/>
              </a:rPr>
              <a:t>" option in the Rows &amp; Columns group</a:t>
            </a:r>
            <a:r>
              <a:rPr lang="en-US" sz="2100" dirty="0" smtClean="0">
                <a:latin typeface="Times New Roman" pitchFamily="18" charset="0"/>
                <a:cs typeface="Times New Roman" pitchFamily="18" charset="0"/>
              </a:rPr>
              <a:t>.</a:t>
            </a:r>
          </a:p>
        </p:txBody>
      </p:sp>
      <p:pic>
        <p:nvPicPr>
          <p:cNvPr id="19"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9520" y="4716120"/>
            <a:ext cx="11125649"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19"/>
          <p:cNvSpPr/>
          <p:nvPr/>
        </p:nvSpPr>
        <p:spPr>
          <a:xfrm>
            <a:off x="7815169" y="4716120"/>
            <a:ext cx="640080" cy="2743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6645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a:t>
            </a:r>
            <a:r>
              <a:rPr lang="en-US" sz="3300" spc="-35" dirty="0" smtClean="0">
                <a:latin typeface="Times New Roman" pitchFamily="18" charset="0"/>
                <a:cs typeface="Times New Roman" pitchFamily="18" charset="0"/>
              </a:rPr>
              <a:t>(Layout Tab</a:t>
            </a:r>
            <a:r>
              <a:rPr lang="en-US" sz="3300" spc="-35" dirty="0">
                <a:latin typeface="Times New Roman" pitchFamily="18" charset="0"/>
                <a:cs typeface="Times New Roman" pitchFamily="18" charset="0"/>
              </a:rPr>
              <a:t>)</a:t>
            </a:r>
            <a:endParaRPr sz="3300" dirty="0">
              <a:latin typeface="Times New Roman" pitchFamily="18" charset="0"/>
              <a:cs typeface="Times New Roman" pitchFamily="18" charset="0"/>
            </a:endParaRPr>
          </a:p>
        </p:txBody>
      </p:sp>
      <p:sp>
        <p:nvSpPr>
          <p:cNvPr id="17" name="object 7"/>
          <p:cNvSpPr txBox="1"/>
          <p:nvPr/>
        </p:nvSpPr>
        <p:spPr>
          <a:xfrm>
            <a:off x="381000" y="1593605"/>
            <a:ext cx="11033126" cy="4452501"/>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Delete </a:t>
            </a:r>
            <a:r>
              <a:rPr lang="en-US" sz="2100" b="1" dirty="0">
                <a:latin typeface="Times New Roman" pitchFamily="18" charset="0"/>
                <a:cs typeface="Times New Roman" pitchFamily="18" charset="0"/>
              </a:rPr>
              <a:t>Columns: </a:t>
            </a:r>
            <a:r>
              <a:rPr lang="en-US" sz="2100" dirty="0">
                <a:latin typeface="Times New Roman" pitchFamily="18" charset="0"/>
                <a:cs typeface="Times New Roman" pitchFamily="18" charset="0"/>
              </a:rPr>
              <a:t>Similar to deleting rows, this feature lets you eliminate selected columns from the table.</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Delete Table: </a:t>
            </a:r>
            <a:r>
              <a:rPr lang="en-US" sz="2100" dirty="0">
                <a:latin typeface="Times New Roman" pitchFamily="18" charset="0"/>
                <a:cs typeface="Times New Roman" pitchFamily="18" charset="0"/>
              </a:rPr>
              <a:t>To delete the entire table</a:t>
            </a:r>
            <a:r>
              <a:rPr lang="en-US" sz="2100" dirty="0" smtClean="0">
                <a:latin typeface="Times New Roman" pitchFamily="18" charset="0"/>
                <a:cs typeface="Times New Roman" pitchFamily="18" charset="0"/>
              </a:rPr>
              <a:t>.</a:t>
            </a:r>
          </a:p>
          <a:p>
            <a:pPr marL="463550" algn="just">
              <a:lnSpc>
                <a:spcPct val="150000"/>
              </a:lnSpc>
              <a:spcBef>
                <a:spcPts val="100"/>
              </a:spcBef>
              <a:tabLst>
                <a:tab pos="1800225" algn="l"/>
                <a:tab pos="3978275" algn="l"/>
                <a:tab pos="4418965" algn="l"/>
                <a:tab pos="4991735" algn="l"/>
                <a:tab pos="6666865" algn="l"/>
                <a:tab pos="8789035" algn="l"/>
                <a:tab pos="10288905" algn="l"/>
              </a:tabLst>
            </a:pPr>
            <a:endParaRPr lang="ar-IQ" sz="2100" b="1" dirty="0" smtClean="0">
              <a:latin typeface="Times New Roman" pitchFamily="18" charset="0"/>
              <a:cs typeface="Times New Roman" pitchFamily="18" charset="0"/>
            </a:endParaRPr>
          </a:p>
          <a:p>
            <a:pPr marL="463550" algn="just">
              <a:lnSpc>
                <a:spcPct val="150000"/>
              </a:lnSpc>
              <a:spcBef>
                <a:spcPts val="100"/>
              </a:spcBef>
              <a:tabLst>
                <a:tab pos="1800225" algn="l"/>
                <a:tab pos="3978275" algn="l"/>
                <a:tab pos="4418965" algn="l"/>
                <a:tab pos="4991735" algn="l"/>
                <a:tab pos="6666865" algn="l"/>
                <a:tab pos="8789035" algn="l"/>
                <a:tab pos="10288905" algn="l"/>
              </a:tabLst>
            </a:pPr>
            <a:endParaRPr lang="en-US" sz="2100" b="1" dirty="0" smtClean="0">
              <a:latin typeface="Times New Roman" pitchFamily="18" charset="0"/>
              <a:cs typeface="Times New Roman" pitchFamily="18" charset="0"/>
            </a:endParaRPr>
          </a:p>
          <a:p>
            <a:pPr marL="469900" indent="-457200" algn="just">
              <a:lnSpc>
                <a:spcPct val="150000"/>
              </a:lnSpc>
              <a:spcBef>
                <a:spcPts val="100"/>
              </a:spcBef>
              <a:buFont typeface="+mj-lt"/>
              <a:buAutoNum type="arabicPeriod" startAt="2"/>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Rows </a:t>
            </a:r>
            <a:r>
              <a:rPr lang="en-US" sz="2100" b="1" dirty="0">
                <a:latin typeface="Times New Roman" pitchFamily="18" charset="0"/>
                <a:cs typeface="Times New Roman" pitchFamily="18" charset="0"/>
              </a:rPr>
              <a:t>&amp; Columns:</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Insert Above/Below: </a:t>
            </a:r>
            <a:r>
              <a:rPr lang="en-US" sz="2100" dirty="0">
                <a:latin typeface="Times New Roman" pitchFamily="18" charset="0"/>
                <a:cs typeface="Times New Roman" pitchFamily="18" charset="0"/>
              </a:rPr>
              <a:t>You can add new rows above or below the currently selected row.</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Insert Left/Right: </a:t>
            </a:r>
            <a:r>
              <a:rPr lang="en-US" sz="2100" dirty="0">
                <a:latin typeface="Times New Roman" pitchFamily="18" charset="0"/>
                <a:cs typeface="Times New Roman" pitchFamily="18" charset="0"/>
              </a:rPr>
              <a:t>This option allows you to insert new columns to the left or right of the selected column.</a:t>
            </a:r>
            <a:endParaRPr lang="en-US" sz="2100" dirty="0" smtClean="0">
              <a:latin typeface="Times New Roman" pitchFamily="18" charset="0"/>
              <a:cs typeface="Times New Roman" pitchFamily="18" charset="0"/>
            </a:endParaRPr>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1884" y="2259841"/>
            <a:ext cx="2370137" cy="1914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8893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a:t>
            </a:r>
            <a:r>
              <a:rPr lang="en-US" sz="3300" spc="-35" dirty="0" smtClean="0">
                <a:latin typeface="Times New Roman" pitchFamily="18" charset="0"/>
                <a:cs typeface="Times New Roman" pitchFamily="18" charset="0"/>
              </a:rPr>
              <a:t>(Layout Tab</a:t>
            </a:r>
            <a:r>
              <a:rPr lang="en-US" sz="3300" spc="-35" dirty="0">
                <a:latin typeface="Times New Roman" pitchFamily="18" charset="0"/>
                <a:cs typeface="Times New Roman" pitchFamily="18" charset="0"/>
              </a:rPr>
              <a:t>)</a:t>
            </a:r>
            <a:endParaRPr sz="3300" dirty="0">
              <a:latin typeface="Times New Roman" pitchFamily="18" charset="0"/>
              <a:cs typeface="Times New Roman" pitchFamily="18" charset="0"/>
            </a:endParaRPr>
          </a:p>
        </p:txBody>
      </p:sp>
      <p:sp>
        <p:nvSpPr>
          <p:cNvPr id="17" name="object 7"/>
          <p:cNvSpPr txBox="1"/>
          <p:nvPr/>
        </p:nvSpPr>
        <p:spPr>
          <a:xfrm>
            <a:off x="381000" y="1295400"/>
            <a:ext cx="9220200" cy="2972609"/>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startAt="3"/>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Merge:</a:t>
            </a:r>
            <a:endParaRPr lang="en-US" sz="2100" b="1" dirty="0">
              <a:latin typeface="Times New Roman" pitchFamily="18" charset="0"/>
              <a:cs typeface="Times New Roman" pitchFamily="18" charset="0"/>
            </a:endParaRP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Merge Cells: </a:t>
            </a:r>
            <a:r>
              <a:rPr lang="en-US" sz="2100" dirty="0">
                <a:latin typeface="Times New Roman" pitchFamily="18" charset="0"/>
                <a:cs typeface="Times New Roman" pitchFamily="18" charset="0"/>
              </a:rPr>
              <a:t>This feature enables you to combine multiple selected cells into a single cell, either horizontally or vertically.</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Split Cells: </a:t>
            </a:r>
            <a:r>
              <a:rPr lang="en-US" sz="2100" dirty="0">
                <a:latin typeface="Times New Roman" pitchFamily="18" charset="0"/>
                <a:cs typeface="Times New Roman" pitchFamily="18" charset="0"/>
              </a:rPr>
              <a:t>You can split a single cell into multiple cells</a:t>
            </a:r>
            <a:r>
              <a:rPr lang="en-US" sz="2100" dirty="0" smtClean="0">
                <a:latin typeface="Times New Roman" pitchFamily="18" charset="0"/>
                <a:cs typeface="Times New Roman" pitchFamily="18" charset="0"/>
              </a:rPr>
              <a:t>.</a:t>
            </a:r>
            <a:endParaRPr lang="ar-IQ" sz="2100" dirty="0" smtClean="0">
              <a:latin typeface="Times New Roman" pitchFamily="18" charset="0"/>
              <a:cs typeface="Times New Roman" pitchFamily="18" charset="0"/>
            </a:endParaRPr>
          </a:p>
          <a:p>
            <a:pPr marL="469900" indent="-457200" algn="just">
              <a:lnSpc>
                <a:spcPct val="150000"/>
              </a:lnSpc>
              <a:spcBef>
                <a:spcPts val="100"/>
              </a:spcBef>
              <a:buFont typeface="+mj-lt"/>
              <a:buAutoNum type="arabicPeriod" startAt="4"/>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Cell Size:</a:t>
            </a:r>
          </a:p>
          <a:p>
            <a:pPr marL="12700" algn="just">
              <a:lnSpc>
                <a:spcPct val="150000"/>
              </a:lnSpc>
              <a:spcBef>
                <a:spcPts val="100"/>
              </a:spcBef>
              <a:tabLst>
                <a:tab pos="1800225" algn="l"/>
                <a:tab pos="3978275" algn="l"/>
                <a:tab pos="4418965" algn="l"/>
                <a:tab pos="4991735" algn="l"/>
                <a:tab pos="6666865" algn="l"/>
                <a:tab pos="8789035" algn="l"/>
                <a:tab pos="10288905" algn="l"/>
              </a:tabLst>
            </a:pPr>
            <a:r>
              <a:rPr lang="ar-IQ" sz="2100" b="1" dirty="0" smtClean="0">
                <a:latin typeface="Times New Roman" pitchFamily="18" charset="0"/>
                <a:cs typeface="Times New Roman" pitchFamily="18" charset="0"/>
              </a:rPr>
              <a:t>       </a:t>
            </a:r>
            <a:r>
              <a:rPr lang="en-US" sz="2100" dirty="0" smtClean="0">
                <a:latin typeface="Times New Roman" pitchFamily="18" charset="0"/>
                <a:cs typeface="Times New Roman" pitchFamily="18" charset="0"/>
              </a:rPr>
              <a:t>You </a:t>
            </a:r>
            <a:r>
              <a:rPr lang="en-US" sz="2100" dirty="0">
                <a:latin typeface="Times New Roman" pitchFamily="18" charset="0"/>
                <a:cs typeface="Times New Roman" pitchFamily="18" charset="0"/>
              </a:rPr>
              <a:t>can precisely control the height and width of cells using this feature</a:t>
            </a:r>
            <a:r>
              <a:rPr lang="en-US" sz="2100" dirty="0" smtClean="0">
                <a:latin typeface="Times New Roman" pitchFamily="18" charset="0"/>
                <a:cs typeface="Times New Roman" pitchFamily="18" charset="0"/>
              </a:rPr>
              <a:t>.</a:t>
            </a:r>
            <a:endParaRPr lang="ar-IQ" sz="2100" dirty="0" smtClean="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82200" y="1600200"/>
            <a:ext cx="1371600" cy="1273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23939" y="4800600"/>
            <a:ext cx="254149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23939" y="3581400"/>
            <a:ext cx="2060575" cy="965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04800" y="4343400"/>
            <a:ext cx="8458200" cy="1559401"/>
          </a:xfrm>
          <a:prstGeom prst="rect">
            <a:avLst/>
          </a:prstGeom>
          <a:noFill/>
        </p:spPr>
        <p:txBody>
          <a:bodyPr wrap="square" rtlCol="0">
            <a:spAutoFit/>
          </a:bodyPr>
          <a:lstStyle/>
          <a:p>
            <a:pPr marL="469900" indent="-457200" algn="just">
              <a:lnSpc>
                <a:spcPct val="150000"/>
              </a:lnSpc>
              <a:spcBef>
                <a:spcPts val="100"/>
              </a:spcBef>
              <a:buFont typeface="+mj-lt"/>
              <a:buAutoNum type="arabicPeriod" startAt="5"/>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Alignment:</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You can adjust the alignment of text within the table cells, aligning it </a:t>
            </a:r>
            <a:r>
              <a:rPr lang="en-US" sz="2100" b="1" dirty="0">
                <a:latin typeface="Times New Roman" pitchFamily="18" charset="0"/>
                <a:cs typeface="Times New Roman" pitchFamily="18" charset="0"/>
              </a:rPr>
              <a:t>left</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center</a:t>
            </a:r>
            <a:r>
              <a:rPr lang="en-US" sz="2100" dirty="0">
                <a:latin typeface="Times New Roman" pitchFamily="18" charset="0"/>
                <a:cs typeface="Times New Roman" pitchFamily="18" charset="0"/>
              </a:rPr>
              <a:t>, or </a:t>
            </a:r>
            <a:r>
              <a:rPr lang="en-US" sz="2100" b="1" dirty="0">
                <a:latin typeface="Times New Roman" pitchFamily="18" charset="0"/>
                <a:cs typeface="Times New Roman" pitchFamily="18" charset="0"/>
              </a:rPr>
              <a:t>right</a:t>
            </a:r>
            <a:r>
              <a:rPr lang="en-US" sz="2100" dirty="0">
                <a:latin typeface="Times New Roman" pitchFamily="18" charset="0"/>
                <a:cs typeface="Times New Roman" pitchFamily="18" charset="0"/>
              </a:rPr>
              <a:t>, both vertically and horizontally</a:t>
            </a:r>
            <a:r>
              <a:rPr lang="en-US" sz="2100" dirty="0" smtClean="0">
                <a:latin typeface="Times New Roman" pitchFamily="18" charset="0"/>
                <a:cs typeface="Times New Roman" pitchFamily="18" charset="0"/>
              </a:rPr>
              <a:t>.</a:t>
            </a:r>
            <a:endParaRPr lang="en-US" sz="2100" dirty="0">
              <a:latin typeface="Times New Roman" pitchFamily="18" charset="0"/>
              <a:cs typeface="Times New Roman" pitchFamily="18" charset="0"/>
            </a:endParaRPr>
          </a:p>
        </p:txBody>
      </p:sp>
    </p:spTree>
    <p:extLst>
      <p:ext uri="{BB962C8B-B14F-4D97-AF65-F5344CB8AC3E}">
        <p14:creationId xmlns:p14="http://schemas.microsoft.com/office/powerpoint/2010/main" val="4050979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7" name="object 7"/>
          <p:cNvSpPr txBox="1"/>
          <p:nvPr/>
        </p:nvSpPr>
        <p:spPr>
          <a:xfrm>
            <a:off x="914400" y="1540560"/>
            <a:ext cx="10363200" cy="1964640"/>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startAt="6"/>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Table Size:</a:t>
            </a:r>
          </a:p>
          <a:p>
            <a:pPr marL="395288" indent="-341313"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This </a:t>
            </a:r>
            <a:r>
              <a:rPr lang="en-US" sz="2100" dirty="0">
                <a:latin typeface="Times New Roman" pitchFamily="18" charset="0"/>
                <a:cs typeface="Times New Roman" pitchFamily="18" charset="0"/>
              </a:rPr>
              <a:t>option allows you to control the exact height and width of the table according to your presentation's design and layout requirements. You can input precise measurements for both the table's height and width to ensure it fits perfectly within your slide.</a:t>
            </a:r>
          </a:p>
        </p:txBody>
      </p:sp>
      <p:pic>
        <p:nvPicPr>
          <p:cNvPr id="921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15400" y="3886200"/>
            <a:ext cx="2209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a:t>
            </a:r>
            <a:r>
              <a:rPr lang="en-US" sz="3300" spc="-35" dirty="0" smtClean="0">
                <a:latin typeface="Times New Roman" pitchFamily="18" charset="0"/>
                <a:cs typeface="Times New Roman" pitchFamily="18" charset="0"/>
              </a:rPr>
              <a:t>(Layout Tab</a:t>
            </a:r>
            <a:r>
              <a:rPr lang="en-US" sz="3300" spc="-35" dirty="0">
                <a:latin typeface="Times New Roman" pitchFamily="18" charset="0"/>
                <a:cs typeface="Times New Roman" pitchFamily="18" charset="0"/>
              </a:rPr>
              <a:t>)</a:t>
            </a:r>
            <a:endParaRPr sz="3300" dirty="0">
              <a:latin typeface="Times New Roman" pitchFamily="18" charset="0"/>
              <a:cs typeface="Times New Roman" pitchFamily="18" charset="0"/>
            </a:endParaRPr>
          </a:p>
        </p:txBody>
      </p:sp>
    </p:spTree>
    <p:extLst>
      <p:ext uri="{BB962C8B-B14F-4D97-AF65-F5344CB8AC3E}">
        <p14:creationId xmlns:p14="http://schemas.microsoft.com/office/powerpoint/2010/main" val="3137874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17</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7" name="object 7"/>
          <p:cNvSpPr txBox="1"/>
          <p:nvPr/>
        </p:nvSpPr>
        <p:spPr>
          <a:xfrm>
            <a:off x="914400" y="1540560"/>
            <a:ext cx="10363200" cy="3942105"/>
          </a:xfrm>
          <a:prstGeom prst="rect">
            <a:avLst/>
          </a:prstGeom>
        </p:spPr>
        <p:txBody>
          <a:bodyPr vert="horz" wrap="square" lIns="0" tIns="12700" rIns="0" bIns="0" rtlCol="0">
            <a:spAutoFit/>
          </a:bodyPr>
          <a:lstStyle/>
          <a:p>
            <a:pPr marL="527050" indent="-514350" algn="just">
              <a:lnSpc>
                <a:spcPct val="150000"/>
              </a:lnSpc>
              <a:spcBef>
                <a:spcPts val="100"/>
              </a:spcBef>
              <a:buFont typeface="+mj-lt"/>
              <a:buAutoNum type="romanUcPeriod" startAt="2"/>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Images:</a:t>
            </a:r>
          </a:p>
          <a:p>
            <a:pPr marL="395288" indent="-341313"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     In the "</a:t>
            </a:r>
            <a:r>
              <a:rPr lang="en-US" sz="2100" b="1" dirty="0">
                <a:latin typeface="Times New Roman" pitchFamily="18" charset="0"/>
                <a:cs typeface="Times New Roman" pitchFamily="18" charset="0"/>
              </a:rPr>
              <a:t>Images</a:t>
            </a:r>
            <a:r>
              <a:rPr lang="en-US" sz="2100" dirty="0">
                <a:latin typeface="Times New Roman" pitchFamily="18" charset="0"/>
                <a:cs typeface="Times New Roman" pitchFamily="18" charset="0"/>
              </a:rPr>
              <a:t>" group, you have a few options for inserting images</a:t>
            </a:r>
            <a:r>
              <a:rPr lang="en-US" sz="2100" dirty="0" smtClean="0">
                <a:latin typeface="Times New Roman" pitchFamily="18" charset="0"/>
                <a:cs typeface="Times New Roman" pitchFamily="18" charset="0"/>
              </a:rPr>
              <a:t>:</a:t>
            </a:r>
          </a:p>
          <a:p>
            <a:pPr marL="396875"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Picture:</a:t>
            </a:r>
            <a:r>
              <a:rPr lang="en-US" sz="2100" dirty="0">
                <a:latin typeface="Times New Roman" pitchFamily="18" charset="0"/>
                <a:cs typeface="Times New Roman" pitchFamily="18" charset="0"/>
              </a:rPr>
              <a:t> This allows you to insert an image from your computer. Click "</a:t>
            </a:r>
            <a:r>
              <a:rPr lang="en-US" sz="2100" b="1" dirty="0">
                <a:latin typeface="Times New Roman" pitchFamily="18" charset="0"/>
                <a:cs typeface="Times New Roman" pitchFamily="18" charset="0"/>
              </a:rPr>
              <a:t>Picture</a:t>
            </a:r>
            <a:r>
              <a:rPr lang="en-US" sz="2100" dirty="0">
                <a:latin typeface="Times New Roman" pitchFamily="18" charset="0"/>
                <a:cs typeface="Times New Roman" pitchFamily="18" charset="0"/>
              </a:rPr>
              <a:t>" and browse your computer to select the image you want to insert. Once selected, click "</a:t>
            </a:r>
            <a:r>
              <a:rPr lang="en-US" sz="2100" b="1" dirty="0" smtClean="0">
                <a:latin typeface="Times New Roman" pitchFamily="18" charset="0"/>
                <a:cs typeface="Times New Roman" pitchFamily="18" charset="0"/>
              </a:rPr>
              <a:t>Insert</a:t>
            </a:r>
            <a:r>
              <a:rPr lang="en-US" sz="2100" dirty="0">
                <a:latin typeface="Times New Roman" pitchFamily="18" charset="0"/>
                <a:cs typeface="Times New Roman" pitchFamily="18" charset="0"/>
              </a:rPr>
              <a:t> " </a:t>
            </a:r>
            <a:r>
              <a:rPr lang="en-US" sz="2100" b="1" dirty="0" smtClean="0">
                <a:latin typeface="Times New Roman" pitchFamily="18" charset="0"/>
                <a:cs typeface="Times New Roman" pitchFamily="18" charset="0"/>
              </a:rPr>
              <a:t>Clip </a:t>
            </a:r>
            <a:r>
              <a:rPr lang="en-US" sz="2100" b="1" dirty="0">
                <a:latin typeface="Times New Roman" pitchFamily="18" charset="0"/>
                <a:cs typeface="Times New Roman" pitchFamily="18" charset="0"/>
              </a:rPr>
              <a:t>Art: </a:t>
            </a:r>
            <a:r>
              <a:rPr lang="en-US" sz="2100" dirty="0">
                <a:latin typeface="Times New Roman" pitchFamily="18" charset="0"/>
                <a:cs typeface="Times New Roman" pitchFamily="18" charset="0"/>
              </a:rPr>
              <a:t>If you want to insert clip art, you can click "Clip Art" and use the Clip Art search pane to find and insert clip art images</a:t>
            </a:r>
            <a:r>
              <a:rPr lang="en-US" sz="2100" dirty="0" smtClean="0">
                <a:latin typeface="Times New Roman" pitchFamily="18" charset="0"/>
                <a:cs typeface="Times New Roman" pitchFamily="18" charset="0"/>
              </a:rPr>
              <a:t>.</a:t>
            </a:r>
          </a:p>
          <a:p>
            <a:pPr marL="396875"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Screenshot: </a:t>
            </a:r>
            <a:r>
              <a:rPr lang="en-US" sz="2100" dirty="0">
                <a:latin typeface="Times New Roman" pitchFamily="18" charset="0"/>
                <a:cs typeface="Times New Roman" pitchFamily="18" charset="0"/>
              </a:rPr>
              <a:t>You can use this option to take a screenshot of a specific window or portion of your screen and insert it directly into your presentation.</a:t>
            </a:r>
          </a:p>
        </p:txBody>
      </p:sp>
      <p:sp>
        <p:nvSpPr>
          <p:cNvPr id="12" name="object 2"/>
          <p:cNvSpPr txBox="1">
            <a:spLocks/>
          </p:cNvSpPr>
          <p:nvPr/>
        </p:nvSpPr>
        <p:spPr>
          <a:xfrm>
            <a:off x="2687703" y="413093"/>
            <a:ext cx="6891655" cy="520014"/>
          </a:xfrm>
          <a:prstGeom prst="rect">
            <a:avLst/>
          </a:prstGeom>
        </p:spPr>
        <p:txBody>
          <a:bodyPr vert="horz" wrap="square" lIns="0" tIns="12065" rIns="0" bIns="0" rtlCol="0">
            <a:spAutoFit/>
          </a:bodyPr>
          <a:lstStyle>
            <a:lvl1pPr>
              <a:defRPr sz="3600" b="1" i="0">
                <a:solidFill>
                  <a:srgbClr val="C55A11"/>
                </a:solidFill>
                <a:latin typeface="Calibri"/>
                <a:ea typeface="+mj-ea"/>
                <a:cs typeface="Calibri"/>
              </a:defRPr>
            </a:lvl1pPr>
          </a:lstStyle>
          <a:p>
            <a:pPr marL="12700" algn="ctr">
              <a:spcBef>
                <a:spcPts val="95"/>
              </a:spcBef>
            </a:pPr>
            <a:r>
              <a:rPr lang="en-US" sz="3300" kern="0" spc="-35" dirty="0" smtClean="0">
                <a:latin typeface="Times New Roman" pitchFamily="18" charset="0"/>
                <a:cs typeface="Times New Roman" pitchFamily="18" charset="0"/>
              </a:rPr>
              <a:t>Insert Tab – Inserting Objects</a:t>
            </a:r>
            <a:endParaRPr lang="en-US" sz="3300" kern="0" dirty="0">
              <a:latin typeface="Times New Roman" pitchFamily="18" charset="0"/>
              <a:cs typeface="Times New Roman" pitchFamily="18" charset="0"/>
            </a:endParaRPr>
          </a:p>
        </p:txBody>
      </p:sp>
    </p:spTree>
    <p:extLst>
      <p:ext uri="{BB962C8B-B14F-4D97-AF65-F5344CB8AC3E}">
        <p14:creationId xmlns:p14="http://schemas.microsoft.com/office/powerpoint/2010/main" val="7737212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18</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7" name="object 7"/>
          <p:cNvSpPr txBox="1"/>
          <p:nvPr/>
        </p:nvSpPr>
        <p:spPr>
          <a:xfrm>
            <a:off x="914400" y="1540560"/>
            <a:ext cx="10363200" cy="2876044"/>
          </a:xfrm>
          <a:prstGeom prst="rect">
            <a:avLst/>
          </a:prstGeom>
        </p:spPr>
        <p:txBody>
          <a:bodyPr vert="horz" wrap="square" lIns="0" tIns="12700" rIns="0" bIns="0" rtlCol="0">
            <a:spAutoFit/>
          </a:bodyPr>
          <a:lstStyle/>
          <a:p>
            <a:pPr marL="527050" indent="-514350" algn="just">
              <a:lnSpc>
                <a:spcPct val="150000"/>
              </a:lnSpc>
              <a:spcBef>
                <a:spcPts val="100"/>
              </a:spcBef>
              <a:buFont typeface="Wingdings" panose="05000000000000000000"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After inserting the image, you can resize and reposition it as needed by clicking and dragging the corners or edges of the image</a:t>
            </a:r>
            <a:r>
              <a:rPr lang="en-US" sz="2100" dirty="0" smtClean="0">
                <a:latin typeface="Times New Roman" pitchFamily="18" charset="0"/>
                <a:cs typeface="Times New Roman" pitchFamily="18" charset="0"/>
              </a:rPr>
              <a:t>.</a:t>
            </a:r>
          </a:p>
          <a:p>
            <a:pPr marL="527050" indent="-514350" algn="just">
              <a:lnSpc>
                <a:spcPct val="150000"/>
              </a:lnSpc>
              <a:spcBef>
                <a:spcPts val="100"/>
              </a:spcBef>
              <a:buFont typeface="Wingdings" panose="05000000000000000000"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In Microsoft PowerPoint, the "</a:t>
            </a:r>
            <a:r>
              <a:rPr lang="en-US" sz="2100" b="1" dirty="0">
                <a:latin typeface="Times New Roman" pitchFamily="18" charset="0"/>
                <a:cs typeface="Times New Roman" pitchFamily="18" charset="0"/>
              </a:rPr>
              <a:t>Picture Tools Format</a:t>
            </a:r>
            <a:r>
              <a:rPr lang="en-US" sz="2100" dirty="0">
                <a:latin typeface="Times New Roman" pitchFamily="18" charset="0"/>
                <a:cs typeface="Times New Roman" pitchFamily="18" charset="0"/>
              </a:rPr>
              <a:t>" tab provides a variety of formatting options to edit and enhance images that you've inserted into your presentation. When you select an image on your slide, the "</a:t>
            </a:r>
            <a:r>
              <a:rPr lang="en-US" sz="2100" b="1" dirty="0">
                <a:latin typeface="Times New Roman" pitchFamily="18" charset="0"/>
                <a:cs typeface="Times New Roman" pitchFamily="18" charset="0"/>
              </a:rPr>
              <a:t>Picture Tools Format</a:t>
            </a:r>
            <a:r>
              <a:rPr lang="en-US" sz="2100" dirty="0">
                <a:latin typeface="Times New Roman" pitchFamily="18" charset="0"/>
                <a:cs typeface="Times New Roman" pitchFamily="18" charset="0"/>
              </a:rPr>
              <a:t>" tab becomes available. Here are some of the key options you'll find under the "</a:t>
            </a:r>
            <a:r>
              <a:rPr lang="en-US" sz="2100" b="1" dirty="0">
                <a:latin typeface="Times New Roman" pitchFamily="18" charset="0"/>
                <a:cs typeface="Times New Roman" pitchFamily="18" charset="0"/>
              </a:rPr>
              <a:t>Picture Tools Format</a:t>
            </a:r>
            <a:r>
              <a:rPr lang="en-US" sz="2100" dirty="0">
                <a:latin typeface="Times New Roman" pitchFamily="18" charset="0"/>
                <a:cs typeface="Times New Roman" pitchFamily="18" charset="0"/>
              </a:rPr>
              <a:t>" tab:</a:t>
            </a:r>
          </a:p>
        </p:txBody>
      </p:sp>
      <p:sp>
        <p:nvSpPr>
          <p:cNvPr id="12" name="object 2"/>
          <p:cNvSpPr txBox="1">
            <a:spLocks/>
          </p:cNvSpPr>
          <p:nvPr/>
        </p:nvSpPr>
        <p:spPr>
          <a:xfrm>
            <a:off x="2687703" y="413093"/>
            <a:ext cx="6891655" cy="520014"/>
          </a:xfrm>
          <a:prstGeom prst="rect">
            <a:avLst/>
          </a:prstGeom>
        </p:spPr>
        <p:txBody>
          <a:bodyPr vert="horz" wrap="square" lIns="0" tIns="12065" rIns="0" bIns="0" rtlCol="0">
            <a:spAutoFit/>
          </a:bodyPr>
          <a:lstStyle>
            <a:lvl1pPr>
              <a:defRPr sz="3600" b="1" i="0">
                <a:solidFill>
                  <a:srgbClr val="C55A11"/>
                </a:solidFill>
                <a:latin typeface="Calibri"/>
                <a:ea typeface="+mj-ea"/>
                <a:cs typeface="Calibri"/>
              </a:defRPr>
            </a:lvl1pPr>
          </a:lstStyle>
          <a:p>
            <a:pPr marL="12700" algn="ctr">
              <a:spcBef>
                <a:spcPts val="95"/>
              </a:spcBef>
            </a:pPr>
            <a:r>
              <a:rPr lang="en-US" sz="3300" kern="0" spc="-35" dirty="0" smtClean="0">
                <a:latin typeface="Times New Roman" pitchFamily="18" charset="0"/>
                <a:cs typeface="Times New Roman" pitchFamily="18" charset="0"/>
              </a:rPr>
              <a:t>Insert Tab – Inserting Objects</a:t>
            </a:r>
            <a:endParaRPr lang="en-US" sz="3300" kern="0" dirty="0">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9745" y="4724400"/>
            <a:ext cx="11125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5"/>
          <p:cNvSpPr/>
          <p:nvPr/>
        </p:nvSpPr>
        <p:spPr>
          <a:xfrm>
            <a:off x="5684520" y="4732042"/>
            <a:ext cx="640080" cy="2743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24597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19</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p:cNvSpPr txBox="1">
            <a:spLocks/>
          </p:cNvSpPr>
          <p:nvPr/>
        </p:nvSpPr>
        <p:spPr>
          <a:xfrm>
            <a:off x="2687703" y="413093"/>
            <a:ext cx="6891655" cy="520014"/>
          </a:xfrm>
          <a:prstGeom prst="rect">
            <a:avLst/>
          </a:prstGeom>
        </p:spPr>
        <p:txBody>
          <a:bodyPr vert="horz" wrap="square" lIns="0" tIns="12065" rIns="0" bIns="0" rtlCol="0">
            <a:spAutoFit/>
          </a:bodyPr>
          <a:lstStyle>
            <a:lvl1pPr>
              <a:defRPr sz="3600" b="1" i="0">
                <a:solidFill>
                  <a:srgbClr val="C55A11"/>
                </a:solidFill>
                <a:latin typeface="Calibri"/>
                <a:ea typeface="+mj-ea"/>
                <a:cs typeface="Calibri"/>
              </a:defRPr>
            </a:lvl1pPr>
          </a:lstStyle>
          <a:p>
            <a:pPr marL="12700" algn="ctr">
              <a:spcBef>
                <a:spcPts val="95"/>
              </a:spcBef>
            </a:pPr>
            <a:r>
              <a:rPr lang="en-US" sz="3300" kern="0" spc="-35" dirty="0" smtClean="0">
                <a:latin typeface="Times New Roman" pitchFamily="18" charset="0"/>
                <a:cs typeface="Times New Roman" pitchFamily="18" charset="0"/>
              </a:rPr>
              <a:t>Insert Tab – Inserting Objects</a:t>
            </a:r>
            <a:endParaRPr lang="en-US" sz="3300" kern="0" dirty="0">
              <a:latin typeface="Times New Roman" pitchFamily="18" charset="0"/>
              <a:cs typeface="Times New Roman" pitchFamily="18" charset="0"/>
            </a:endParaRPr>
          </a:p>
        </p:txBody>
      </p:sp>
      <p:sp>
        <p:nvSpPr>
          <p:cNvPr id="18" name="object 7"/>
          <p:cNvSpPr txBox="1"/>
          <p:nvPr/>
        </p:nvSpPr>
        <p:spPr>
          <a:xfrm>
            <a:off x="914400" y="1540560"/>
            <a:ext cx="10363200" cy="2972609"/>
          </a:xfrm>
          <a:prstGeom prst="rect">
            <a:avLst/>
          </a:prstGeom>
        </p:spPr>
        <p:txBody>
          <a:bodyPr vert="horz" wrap="square" lIns="0" tIns="12700" rIns="0" bIns="0" rtlCol="0">
            <a:spAutoFit/>
          </a:bodyPr>
          <a:lstStyle/>
          <a:p>
            <a:pPr marL="527050" indent="-514350" algn="just">
              <a:lnSpc>
                <a:spcPct val="150000"/>
              </a:lnSpc>
              <a:spcBef>
                <a:spcPts val="100"/>
              </a:spcBef>
              <a:buFont typeface="+mj-lt"/>
              <a:buAutoNum type="arabicPeriod"/>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Adjust:</a:t>
            </a:r>
          </a:p>
          <a:p>
            <a:pPr marL="527050" indent="-185738"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Brightness</a:t>
            </a:r>
            <a:r>
              <a:rPr lang="en-US" sz="2100" dirty="0">
                <a:latin typeface="Times New Roman" pitchFamily="18" charset="0"/>
                <a:cs typeface="Times New Roman" pitchFamily="18" charset="0"/>
              </a:rPr>
              <a:t>: Adjust the brightness of the image to make it lighter or darker.</a:t>
            </a:r>
          </a:p>
          <a:p>
            <a:pPr marL="527050" indent="-185738"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Contrast</a:t>
            </a:r>
            <a:r>
              <a:rPr lang="en-US" sz="2100" dirty="0">
                <a:latin typeface="Times New Roman" pitchFamily="18" charset="0"/>
                <a:cs typeface="Times New Roman" pitchFamily="18" charset="0"/>
              </a:rPr>
              <a:t>: Modify the image's contrast to increase or decrease the difference between light and dark areas.</a:t>
            </a:r>
          </a:p>
          <a:p>
            <a:pPr marL="527050" indent="-185738"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Color</a:t>
            </a:r>
            <a:r>
              <a:rPr lang="en-US" sz="2100" dirty="0">
                <a:latin typeface="Times New Roman" pitchFamily="18" charset="0"/>
                <a:cs typeface="Times New Roman" pitchFamily="18" charset="0"/>
              </a:rPr>
              <a:t>: Apply color filters or tint to the image.</a:t>
            </a:r>
          </a:p>
          <a:p>
            <a:pPr marL="527050" indent="-185738"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Artistic Effects: </a:t>
            </a:r>
            <a:r>
              <a:rPr lang="en-US" sz="2100" dirty="0">
                <a:latin typeface="Times New Roman" pitchFamily="18" charset="0"/>
                <a:cs typeface="Times New Roman" pitchFamily="18" charset="0"/>
              </a:rPr>
              <a:t>Apply artistic effects, such as blurring, sharpening, or stylizing the image.</a:t>
            </a:r>
          </a:p>
        </p:txBody>
      </p:sp>
      <p:pic>
        <p:nvPicPr>
          <p:cNvPr id="19"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813" r="73455"/>
          <a:stretch/>
        </p:blipFill>
        <p:spPr bwMode="auto">
          <a:xfrm>
            <a:off x="8558515" y="4648200"/>
            <a:ext cx="2663588" cy="1407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4471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14993" y="1600200"/>
            <a:ext cx="10922000" cy="1467068"/>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In </a:t>
            </a:r>
            <a:r>
              <a:rPr lang="en-US" sz="2100" dirty="0" smtClean="0">
                <a:latin typeface="Times New Roman" pitchFamily="18" charset="0"/>
                <a:cs typeface="Times New Roman" pitchFamily="18" charset="0"/>
              </a:rPr>
              <a:t>PowerPoint, </a:t>
            </a: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Insert</a:t>
            </a:r>
            <a:r>
              <a:rPr lang="en-US" sz="2100" dirty="0">
                <a:latin typeface="Times New Roman" pitchFamily="18" charset="0"/>
                <a:cs typeface="Times New Roman" pitchFamily="18" charset="0"/>
              </a:rPr>
              <a:t>" tab on the ribbon is divided into several groups, providing various options for adding content to your presentation. </a:t>
            </a:r>
            <a:r>
              <a:rPr lang="en-US" sz="2100" dirty="0" smtClean="0">
                <a:latin typeface="Times New Roman" pitchFamily="18" charset="0"/>
                <a:cs typeface="Times New Roman" pitchFamily="18" charset="0"/>
              </a:rPr>
              <a:t>The main </a:t>
            </a:r>
            <a:r>
              <a:rPr lang="en-US" sz="2100" dirty="0">
                <a:latin typeface="Times New Roman" pitchFamily="18" charset="0"/>
                <a:cs typeface="Times New Roman" pitchFamily="18" charset="0"/>
              </a:rPr>
              <a:t>groups </a:t>
            </a:r>
            <a:r>
              <a:rPr lang="en-US" sz="2100" dirty="0" smtClean="0">
                <a:latin typeface="Times New Roman" pitchFamily="18" charset="0"/>
                <a:cs typeface="Times New Roman" pitchFamily="18" charset="0"/>
              </a:rPr>
              <a:t>you </a:t>
            </a:r>
            <a:r>
              <a:rPr lang="en-US" sz="2100" dirty="0">
                <a:latin typeface="Times New Roman" pitchFamily="18" charset="0"/>
                <a:cs typeface="Times New Roman" pitchFamily="18" charset="0"/>
              </a:rPr>
              <a:t>can find in the Insert tab </a:t>
            </a:r>
            <a:r>
              <a:rPr lang="en-US" sz="2100" dirty="0" smtClean="0">
                <a:latin typeface="Times New Roman" pitchFamily="18" charset="0"/>
                <a:cs typeface="Times New Roman" pitchFamily="18" charset="0"/>
              </a:rPr>
              <a:t>are (</a:t>
            </a:r>
            <a:r>
              <a:rPr lang="en-US" sz="2100" b="1" dirty="0" smtClean="0">
                <a:latin typeface="Times New Roman" pitchFamily="18" charset="0"/>
                <a:cs typeface="Times New Roman" pitchFamily="18" charset="0"/>
              </a:rPr>
              <a:t>Tables</a:t>
            </a: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Images</a:t>
            </a: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Illustrations</a:t>
            </a: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Links</a:t>
            </a: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Text</a:t>
            </a: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Symbols</a:t>
            </a:r>
            <a:r>
              <a:rPr lang="en-US" sz="2100"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Media</a:t>
            </a:r>
            <a:r>
              <a:rPr lang="en-US" sz="2100" dirty="0" smtClean="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4779645" y="356106"/>
            <a:ext cx="2916555" cy="635000"/>
          </a:xfrm>
          <a:prstGeom prst="rect">
            <a:avLst/>
          </a:prstGeom>
        </p:spPr>
        <p:txBody>
          <a:bodyPr vert="horz" wrap="square" lIns="0" tIns="12065" rIns="0" bIns="0" rtlCol="0">
            <a:spAutoFit/>
          </a:bodyPr>
          <a:lstStyle/>
          <a:p>
            <a:pPr marL="12700">
              <a:lnSpc>
                <a:spcPct val="100000"/>
              </a:lnSpc>
              <a:spcBef>
                <a:spcPts val="95"/>
              </a:spcBef>
            </a:pPr>
            <a:r>
              <a:rPr lang="en-US" sz="4000" spc="-35" dirty="0" smtClean="0">
                <a:latin typeface="Times New Roman" pitchFamily="18" charset="0"/>
                <a:cs typeface="Times New Roman" pitchFamily="18" charset="0"/>
              </a:rPr>
              <a:t>Introduction</a:t>
            </a:r>
            <a:endParaRPr sz="40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811" y="3520440"/>
            <a:ext cx="10713589" cy="128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179320" y="3520440"/>
            <a:ext cx="548640" cy="2743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20</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p:cNvSpPr txBox="1">
            <a:spLocks/>
          </p:cNvSpPr>
          <p:nvPr/>
        </p:nvSpPr>
        <p:spPr>
          <a:xfrm>
            <a:off x="2687703" y="413093"/>
            <a:ext cx="6891655" cy="520014"/>
          </a:xfrm>
          <a:prstGeom prst="rect">
            <a:avLst/>
          </a:prstGeom>
        </p:spPr>
        <p:txBody>
          <a:bodyPr vert="horz" wrap="square" lIns="0" tIns="12065" rIns="0" bIns="0" rtlCol="0">
            <a:spAutoFit/>
          </a:bodyPr>
          <a:lstStyle>
            <a:lvl1pPr>
              <a:defRPr sz="3600" b="1" i="0">
                <a:solidFill>
                  <a:srgbClr val="C55A11"/>
                </a:solidFill>
                <a:latin typeface="Calibri"/>
                <a:ea typeface="+mj-ea"/>
                <a:cs typeface="Calibri"/>
              </a:defRPr>
            </a:lvl1pPr>
          </a:lstStyle>
          <a:p>
            <a:pPr marL="12700" algn="ctr">
              <a:spcBef>
                <a:spcPts val="95"/>
              </a:spcBef>
            </a:pPr>
            <a:r>
              <a:rPr lang="en-US" sz="3300" kern="0" spc="-35" dirty="0" smtClean="0">
                <a:latin typeface="Times New Roman" pitchFamily="18" charset="0"/>
                <a:cs typeface="Times New Roman" pitchFamily="18" charset="0"/>
              </a:rPr>
              <a:t>Insert Tab – Inserting Objects</a:t>
            </a:r>
            <a:endParaRPr lang="en-US" sz="3300" kern="0" dirty="0">
              <a:latin typeface="Times New Roman" pitchFamily="18" charset="0"/>
              <a:cs typeface="Times New Roman" pitchFamily="18" charset="0"/>
            </a:endParaRPr>
          </a:p>
        </p:txBody>
      </p:sp>
      <p:sp>
        <p:nvSpPr>
          <p:cNvPr id="18" name="object 7"/>
          <p:cNvSpPr txBox="1"/>
          <p:nvPr/>
        </p:nvSpPr>
        <p:spPr>
          <a:xfrm>
            <a:off x="914400" y="1447800"/>
            <a:ext cx="10363200" cy="3954929"/>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startAt="2"/>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Picture Styles:</a:t>
            </a:r>
          </a:p>
          <a:p>
            <a:pPr marL="39528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Select from a range of predefined picture styles, which include </a:t>
            </a:r>
            <a:r>
              <a:rPr lang="en-US" sz="2100" b="1" dirty="0">
                <a:latin typeface="Times New Roman" pitchFamily="18" charset="0"/>
                <a:cs typeface="Times New Roman" pitchFamily="18" charset="0"/>
              </a:rPr>
              <a:t>frames</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borders</a:t>
            </a:r>
            <a:r>
              <a:rPr lang="en-US" sz="2100" dirty="0">
                <a:latin typeface="Times New Roman" pitchFamily="18" charset="0"/>
                <a:cs typeface="Times New Roman" pitchFamily="18" charset="0"/>
              </a:rPr>
              <a:t>, and </a:t>
            </a:r>
            <a:r>
              <a:rPr lang="en-US" sz="2100" b="1" dirty="0">
                <a:latin typeface="Times New Roman" pitchFamily="18" charset="0"/>
                <a:cs typeface="Times New Roman" pitchFamily="18" charset="0"/>
              </a:rPr>
              <a:t>shadow effects</a:t>
            </a:r>
            <a:r>
              <a:rPr lang="en-US" sz="2100" dirty="0" smtClean="0">
                <a:latin typeface="Times New Roman" pitchFamily="18" charset="0"/>
                <a:cs typeface="Times New Roman" pitchFamily="18" charset="0"/>
              </a:rPr>
              <a:t>.</a:t>
            </a:r>
          </a:p>
          <a:p>
            <a:pPr marL="469900" indent="-457200" algn="just">
              <a:lnSpc>
                <a:spcPct val="150000"/>
              </a:lnSpc>
              <a:spcBef>
                <a:spcPts val="100"/>
              </a:spcBef>
              <a:buFont typeface="+mj-lt"/>
              <a:buAutoNum type="arabicPeriod" startAt="3"/>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Arrange:</a:t>
            </a:r>
          </a:p>
          <a:p>
            <a:pPr marL="39528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Change the layering and arrangement of the image, such as bringing it to the front or sending it to the back</a:t>
            </a:r>
            <a:r>
              <a:rPr lang="en-US" sz="2100" dirty="0" smtClean="0">
                <a:latin typeface="Times New Roman" pitchFamily="18" charset="0"/>
                <a:cs typeface="Times New Roman" pitchFamily="18" charset="0"/>
              </a:rPr>
              <a:t>.</a:t>
            </a:r>
          </a:p>
          <a:p>
            <a:pPr marL="738188"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Bring Forward/Send Backward</a:t>
            </a:r>
            <a:r>
              <a:rPr lang="en-US" sz="2100" b="1" dirty="0" smtClean="0">
                <a:latin typeface="Times New Roman" pitchFamily="18" charset="0"/>
                <a:cs typeface="Times New Roman" pitchFamily="18" charset="0"/>
              </a:rPr>
              <a:t>:</a:t>
            </a:r>
            <a:endParaRPr lang="en-US" sz="2100" dirty="0">
              <a:latin typeface="Times New Roman" pitchFamily="18" charset="0"/>
              <a:cs typeface="Times New Roman" pitchFamily="18" charset="0"/>
            </a:endParaRPr>
          </a:p>
          <a:p>
            <a:pPr marL="39528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Adjust </a:t>
            </a:r>
            <a:r>
              <a:rPr lang="en-US" sz="2100" dirty="0">
                <a:latin typeface="Times New Roman" pitchFamily="18" charset="0"/>
                <a:cs typeface="Times New Roman" pitchFamily="18" charset="0"/>
              </a:rPr>
              <a:t>the image's stacking order, moving it forward or backward among other objects.</a:t>
            </a:r>
            <a:endParaRPr lang="en-US" sz="21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861133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21</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p:cNvSpPr txBox="1">
            <a:spLocks/>
          </p:cNvSpPr>
          <p:nvPr/>
        </p:nvSpPr>
        <p:spPr>
          <a:xfrm>
            <a:off x="2687703" y="413093"/>
            <a:ext cx="6891655" cy="520014"/>
          </a:xfrm>
          <a:prstGeom prst="rect">
            <a:avLst/>
          </a:prstGeom>
        </p:spPr>
        <p:txBody>
          <a:bodyPr vert="horz" wrap="square" lIns="0" tIns="12065" rIns="0" bIns="0" rtlCol="0">
            <a:spAutoFit/>
          </a:bodyPr>
          <a:lstStyle>
            <a:lvl1pPr>
              <a:defRPr sz="3600" b="1" i="0">
                <a:solidFill>
                  <a:srgbClr val="C55A11"/>
                </a:solidFill>
                <a:latin typeface="Calibri"/>
                <a:ea typeface="+mj-ea"/>
                <a:cs typeface="Calibri"/>
              </a:defRPr>
            </a:lvl1pPr>
          </a:lstStyle>
          <a:p>
            <a:pPr marL="12700" algn="ctr">
              <a:spcBef>
                <a:spcPts val="95"/>
              </a:spcBef>
            </a:pPr>
            <a:r>
              <a:rPr lang="en-US" sz="3300" kern="0" spc="-35" dirty="0" smtClean="0">
                <a:latin typeface="Times New Roman" pitchFamily="18" charset="0"/>
                <a:cs typeface="Times New Roman" pitchFamily="18" charset="0"/>
              </a:rPr>
              <a:t>Insert Tab – Inserting Objects</a:t>
            </a:r>
            <a:endParaRPr lang="en-US" sz="3300" kern="0" dirty="0">
              <a:latin typeface="Times New Roman" pitchFamily="18" charset="0"/>
              <a:cs typeface="Times New Roman" pitchFamily="18" charset="0"/>
            </a:endParaRPr>
          </a:p>
        </p:txBody>
      </p:sp>
      <p:sp>
        <p:nvSpPr>
          <p:cNvPr id="18" name="object 7"/>
          <p:cNvSpPr txBox="1"/>
          <p:nvPr/>
        </p:nvSpPr>
        <p:spPr>
          <a:xfrm>
            <a:off x="914400" y="1222127"/>
            <a:ext cx="10363200" cy="4950073"/>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startAt="4"/>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Crop:</a:t>
            </a:r>
          </a:p>
          <a:p>
            <a:pPr marL="28733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There are various image cropping options </a:t>
            </a:r>
            <a:r>
              <a:rPr lang="en-US" sz="2100" dirty="0" smtClean="0">
                <a:latin typeface="Times New Roman" pitchFamily="18" charset="0"/>
                <a:cs typeface="Times New Roman" pitchFamily="18" charset="0"/>
              </a:rPr>
              <a:t>available. These </a:t>
            </a:r>
            <a:r>
              <a:rPr lang="en-US" sz="2100" dirty="0">
                <a:latin typeface="Times New Roman" pitchFamily="18" charset="0"/>
                <a:cs typeface="Times New Roman" pitchFamily="18" charset="0"/>
              </a:rPr>
              <a:t>options give you great flexibility to crop and adjust your images to fit your presentation design and layout requirements, ensuring your visuals are as effective and appealing as possible.</a:t>
            </a:r>
          </a:p>
          <a:p>
            <a:pPr marL="627063" indent="-339725"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Crop the image to remove unwanted portions.</a:t>
            </a:r>
          </a:p>
          <a:p>
            <a:pPr marL="627063" indent="-339725"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You can crop freely or use predefined aspect </a:t>
            </a:r>
            <a:r>
              <a:rPr lang="en-US" sz="2100" dirty="0" smtClean="0">
                <a:latin typeface="Times New Roman" pitchFamily="18" charset="0"/>
                <a:cs typeface="Times New Roman" pitchFamily="18" charset="0"/>
              </a:rPr>
              <a:t>ratios.</a:t>
            </a:r>
          </a:p>
          <a:p>
            <a:pPr marL="627063" indent="-339725"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Crop to Shape: Crop the image to a specific geometric shape </a:t>
            </a:r>
            <a:endParaRPr lang="en-US" sz="2100" dirty="0" smtClean="0">
              <a:latin typeface="Times New Roman" pitchFamily="18" charset="0"/>
              <a:cs typeface="Times New Roman" pitchFamily="18" charset="0"/>
            </a:endParaRPr>
          </a:p>
          <a:p>
            <a:pPr marL="287338"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 </a:t>
            </a:r>
            <a:r>
              <a:rPr lang="en-US" sz="2100" dirty="0" smtClean="0">
                <a:latin typeface="Times New Roman" pitchFamily="18" charset="0"/>
                <a:cs typeface="Times New Roman" pitchFamily="18" charset="0"/>
              </a:rPr>
              <a:t> like </a:t>
            </a:r>
            <a:r>
              <a:rPr lang="en-US" sz="2100" dirty="0">
                <a:latin typeface="Times New Roman" pitchFamily="18" charset="0"/>
                <a:cs typeface="Times New Roman" pitchFamily="18" charset="0"/>
              </a:rPr>
              <a:t>a circle, square, or arrow</a:t>
            </a:r>
            <a:r>
              <a:rPr lang="en-US" sz="2100" dirty="0" smtClean="0">
                <a:latin typeface="Times New Roman" pitchFamily="18" charset="0"/>
                <a:cs typeface="Times New Roman" pitchFamily="18" charset="0"/>
              </a:rPr>
              <a:t>.</a:t>
            </a:r>
          </a:p>
          <a:p>
            <a:pPr marL="463550" indent="-409575" algn="just">
              <a:lnSpc>
                <a:spcPct val="150000"/>
              </a:lnSpc>
              <a:spcBef>
                <a:spcPts val="100"/>
              </a:spcBef>
              <a:buFont typeface="+mj-lt"/>
              <a:buAutoNum type="arabicPeriod" startAt="5"/>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Size:</a:t>
            </a:r>
          </a:p>
          <a:p>
            <a:pPr marL="627063" indent="-339725"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Adjust the height and width of the image</a:t>
            </a:r>
            <a:r>
              <a:rPr lang="en-US" sz="2100" dirty="0" smtClean="0">
                <a:latin typeface="Times New Roman" pitchFamily="18" charset="0"/>
                <a:cs typeface="Times New Roman" pitchFamily="18" charset="0"/>
              </a:rPr>
              <a:t>.</a:t>
            </a:r>
            <a:endParaRPr lang="en-US" sz="2100" dirty="0">
              <a:latin typeface="Times New Roman" pitchFamily="18" charset="0"/>
              <a:cs typeface="Times New Roman" pitchFamily="18" charset="0"/>
            </a:endParaRPr>
          </a:p>
        </p:txBody>
      </p:sp>
      <p:pic>
        <p:nvPicPr>
          <p:cNvPr id="1126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1600" y="3048000"/>
            <a:ext cx="2501503"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7822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657600" y="2906112"/>
            <a:ext cx="4648200" cy="751488"/>
          </a:xfrm>
          <a:prstGeom prst="rect">
            <a:avLst/>
          </a:prstGeom>
        </p:spPr>
        <p:txBody>
          <a:bodyPr vert="horz" wrap="square" lIns="0" tIns="12700" rIns="0" bIns="0" rtlCol="0">
            <a:spAutoFit/>
          </a:bodyPr>
          <a:lstStyle/>
          <a:p>
            <a:pPr marL="234950" algn="ctr">
              <a:lnSpc>
                <a:spcPct val="100000"/>
              </a:lnSpc>
              <a:spcBef>
                <a:spcPts val="100"/>
              </a:spcBef>
            </a:pPr>
            <a:r>
              <a:rPr lang="en-US" sz="4800" spc="-35" dirty="0" smtClean="0">
                <a:latin typeface="Times New Roman" pitchFamily="18" charset="0"/>
                <a:cs typeface="Times New Roman" pitchFamily="18" charset="0"/>
              </a:rPr>
              <a:t>Thank You</a:t>
            </a:r>
            <a:endParaRPr lang="en-US" sz="4800" spc="-35" dirty="0">
              <a:latin typeface="Times New Roman" pitchFamily="18" charset="0"/>
              <a:cs typeface="Times New Roman" pitchFamily="18" charset="0"/>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8" name="Slide Number Placeholder 7"/>
          <p:cNvSpPr>
            <a:spLocks noGrp="1"/>
          </p:cNvSpPr>
          <p:nvPr>
            <p:ph type="sldNum" sz="quarter" idx="7"/>
          </p:nvPr>
        </p:nvSpPr>
        <p:spPr/>
        <p:txBody>
          <a:bodyPr/>
          <a:lstStyle/>
          <a:p>
            <a:pPr marL="38100">
              <a:lnSpc>
                <a:spcPts val="2065"/>
              </a:lnSpc>
            </a:pPr>
            <a:fld id="{81D60167-4931-47E6-BA6A-407CBD079E47}" type="slidenum">
              <a:rPr lang="en-US" smtClean="0"/>
              <a:t>22</a:t>
            </a:fld>
            <a:endParaRPr lang="en-US" dirty="0"/>
          </a:p>
        </p:txBody>
      </p:sp>
    </p:spTree>
    <p:extLst>
      <p:ext uri="{BB962C8B-B14F-4D97-AF65-F5344CB8AC3E}">
        <p14:creationId xmlns:p14="http://schemas.microsoft.com/office/powerpoint/2010/main" val="349399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447800"/>
            <a:ext cx="7780655" cy="4426853"/>
          </a:xfrm>
          <a:prstGeom prst="rect">
            <a:avLst/>
          </a:prstGeom>
        </p:spPr>
        <p:txBody>
          <a:bodyPr vert="horz" wrap="square" lIns="0" tIns="12700" rIns="0" bIns="0" rtlCol="0">
            <a:spAutoFit/>
          </a:bodyPr>
          <a:lstStyle/>
          <a:p>
            <a:pPr marL="527050" indent="-514350" algn="just">
              <a:lnSpc>
                <a:spcPct val="150000"/>
              </a:lnSpc>
              <a:spcBef>
                <a:spcPts val="100"/>
              </a:spcBef>
              <a:buFont typeface="+mj-lt"/>
              <a:buAutoNum type="romanUcPeriod"/>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Tables</a:t>
            </a:r>
            <a:r>
              <a:rPr lang="en-US" sz="2100" dirty="0">
                <a:latin typeface="Times New Roman" pitchFamily="18" charset="0"/>
                <a:cs typeface="Times New Roman" pitchFamily="18" charset="0"/>
              </a:rPr>
              <a:t>: This group provides options for inserting tables into your presentation. You can choose from pre-designed table templates or create custom tables. You can also draw tables freehand</a:t>
            </a:r>
            <a:r>
              <a:rPr lang="en-US" sz="2100" dirty="0" smtClean="0">
                <a:latin typeface="Times New Roman" pitchFamily="18" charset="0"/>
                <a:cs typeface="Times New Roman" pitchFamily="18" charset="0"/>
              </a:rPr>
              <a:t>.</a:t>
            </a:r>
          </a:p>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The steps of inserting </a:t>
            </a:r>
            <a:r>
              <a:rPr lang="en-US" sz="2100" dirty="0">
                <a:latin typeface="Times New Roman" pitchFamily="18" charset="0"/>
                <a:cs typeface="Times New Roman" pitchFamily="18" charset="0"/>
              </a:rPr>
              <a:t>a </a:t>
            </a:r>
            <a:r>
              <a:rPr lang="en-US" sz="2100" b="1" dirty="0">
                <a:latin typeface="Times New Roman" pitchFamily="18" charset="0"/>
                <a:cs typeface="Times New Roman" pitchFamily="18" charset="0"/>
              </a:rPr>
              <a:t>Table</a:t>
            </a:r>
            <a:r>
              <a:rPr lang="en-US" sz="2100" dirty="0" smtClean="0">
                <a:latin typeface="Times New Roman" pitchFamily="18" charset="0"/>
                <a:cs typeface="Times New Roman" pitchFamily="18" charset="0"/>
              </a:rPr>
              <a:t>:</a:t>
            </a:r>
            <a:endParaRPr lang="en-US" sz="2100" dirty="0">
              <a:latin typeface="Times New Roman" pitchFamily="18" charset="0"/>
              <a:cs typeface="Times New Roman" pitchFamily="18" charset="0"/>
            </a:endParaRPr>
          </a:p>
          <a:p>
            <a:pPr marL="804863" indent="-231775" algn="just">
              <a:lnSpc>
                <a:spcPct val="150000"/>
              </a:lnSpc>
              <a:spcBef>
                <a:spcPts val="100"/>
              </a:spcBef>
              <a:buFont typeface="Arial" panose="020B0604020202020204" pitchFamily="34" charset="0"/>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Click on the "Insert" tab in the Ribbon.</a:t>
            </a:r>
          </a:p>
          <a:p>
            <a:pPr marL="804863" indent="-231775" algn="just">
              <a:lnSpc>
                <a:spcPct val="150000"/>
              </a:lnSpc>
              <a:spcBef>
                <a:spcPts val="100"/>
              </a:spcBef>
              <a:buFont typeface="Arial" panose="020B0604020202020204" pitchFamily="34" charset="0"/>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In the "Tables" group, click on "Table."</a:t>
            </a:r>
          </a:p>
          <a:p>
            <a:pPr marL="804863" indent="-231775" algn="just">
              <a:lnSpc>
                <a:spcPct val="150000"/>
              </a:lnSpc>
              <a:spcBef>
                <a:spcPts val="100"/>
              </a:spcBef>
              <a:buFont typeface="Arial" panose="020B0604020202020204" pitchFamily="34" charset="0"/>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A grid will appear, and you can hover your mouse over it to select the number of rows and columns you want for your table. Click to create the table</a:t>
            </a:r>
            <a:r>
              <a:rPr lang="en-US" sz="2100" dirty="0" smtClean="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Objects</a:t>
            </a:r>
            <a:endParaRPr sz="3300" dirty="0">
              <a:latin typeface="Times New Roman" pitchFamily="18" charset="0"/>
              <a:cs typeface="Times New Roman" pitchFamily="18" charset="0"/>
            </a:endParaRPr>
          </a:p>
        </p:txBody>
      </p:sp>
      <p:pic>
        <p:nvPicPr>
          <p:cNvPr id="2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15400" y="1429687"/>
            <a:ext cx="2743200" cy="459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8843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447800"/>
            <a:ext cx="7780655" cy="2972609"/>
          </a:xfrm>
          <a:prstGeom prst="rect">
            <a:avLst/>
          </a:prstGeom>
        </p:spPr>
        <p:txBody>
          <a:bodyPr vert="horz" wrap="square" lIns="0" tIns="12700" rIns="0" bIns="0" rtlCol="0">
            <a:spAutoFit/>
          </a:bodyPr>
          <a:lstStyle/>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If you need a table that is larger than </a:t>
            </a:r>
            <a:r>
              <a:rPr lang="en-US" sz="2100" b="1" dirty="0">
                <a:latin typeface="Times New Roman" pitchFamily="18" charset="0"/>
                <a:cs typeface="Times New Roman" pitchFamily="18" charset="0"/>
              </a:rPr>
              <a:t>10</a:t>
            </a:r>
            <a:r>
              <a:rPr lang="en-US" sz="2100" dirty="0">
                <a:latin typeface="Times New Roman" pitchFamily="18" charset="0"/>
                <a:cs typeface="Times New Roman" pitchFamily="18" charset="0"/>
              </a:rPr>
              <a:t> cells wide by </a:t>
            </a:r>
            <a:r>
              <a:rPr lang="en-US" sz="2100" b="1" dirty="0">
                <a:latin typeface="Times New Roman" pitchFamily="18" charset="0"/>
                <a:cs typeface="Times New Roman" pitchFamily="18" charset="0"/>
              </a:rPr>
              <a:t>8</a:t>
            </a:r>
            <a:r>
              <a:rPr lang="en-US" sz="2100" dirty="0">
                <a:latin typeface="Times New Roman" pitchFamily="18" charset="0"/>
                <a:cs typeface="Times New Roman" pitchFamily="18" charset="0"/>
              </a:rPr>
              <a:t> cells high, click </a:t>
            </a:r>
            <a:r>
              <a:rPr lang="en-US" sz="2100" b="1" dirty="0">
                <a:solidFill>
                  <a:srgbClr val="FF0000"/>
                </a:solidFill>
                <a:latin typeface="Times New Roman" pitchFamily="18" charset="0"/>
                <a:cs typeface="Times New Roman" pitchFamily="18" charset="0"/>
              </a:rPr>
              <a:t>Insert Table</a:t>
            </a:r>
            <a:r>
              <a:rPr lang="en-US" sz="2100" dirty="0">
                <a:latin typeface="Times New Roman" pitchFamily="18" charset="0"/>
                <a:cs typeface="Times New Roman" pitchFamily="18" charset="0"/>
              </a:rPr>
              <a:t>. </a:t>
            </a:r>
            <a:endParaRPr lang="en-US" sz="2100" dirty="0" smtClean="0">
              <a:latin typeface="Times New Roman" pitchFamily="18" charset="0"/>
              <a:cs typeface="Times New Roman" pitchFamily="18" charset="0"/>
            </a:endParaRPr>
          </a:p>
          <a:p>
            <a:pPr marL="860425" indent="-233363" algn="just">
              <a:lnSpc>
                <a:spcPct val="150000"/>
              </a:lnSpc>
              <a:spcBef>
                <a:spcPts val="100"/>
              </a:spcBef>
              <a:buFont typeface="Arial" panose="020B0604020202020204" pitchFamily="34" charset="0"/>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Insert Table window will open up.</a:t>
            </a:r>
          </a:p>
          <a:p>
            <a:pPr marL="860425" indent="-233363" algn="just">
              <a:lnSpc>
                <a:spcPct val="150000"/>
              </a:lnSpc>
              <a:spcBef>
                <a:spcPts val="100"/>
              </a:spcBef>
              <a:buFont typeface="Arial" panose="020B0604020202020204" pitchFamily="34" charset="0"/>
              <a:buChar char="•"/>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From here, the number of columns and rows can be specified.</a:t>
            </a:r>
          </a:p>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endParaRPr lang="en-US" sz="2100" dirty="0">
              <a:latin typeface="Times New Roman" pitchFamily="18" charset="0"/>
              <a:cs typeface="Times New Roman" pitchFamily="18" charset="0"/>
            </a:endParaRPr>
          </a:p>
          <a:p>
            <a:pPr marL="469900" indent="-457200" algn="just">
              <a:lnSpc>
                <a:spcPct val="150000"/>
              </a:lnSpc>
              <a:spcBef>
                <a:spcPts val="100"/>
              </a:spcBef>
              <a:buFont typeface="Wingdings" panose="05000000000000000000" pitchFamily="2" charset="2"/>
              <a:buChar char="q"/>
              <a:tabLst>
                <a:tab pos="1800225" algn="l"/>
                <a:tab pos="3978275" algn="l"/>
                <a:tab pos="4418965" algn="l"/>
                <a:tab pos="4991735" algn="l"/>
                <a:tab pos="6666865" algn="l"/>
                <a:tab pos="8789035" algn="l"/>
                <a:tab pos="10288905" algn="l"/>
              </a:tabLst>
            </a:pPr>
            <a:endParaRPr lang="en-US"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Objects</a:t>
            </a:r>
            <a:endParaRPr sz="3300" dirty="0">
              <a:latin typeface="Times New Roman" pitchFamily="18" charset="0"/>
              <a:cs typeface="Times New Roman" pitchFamily="18" charset="0"/>
            </a:endParaRPr>
          </a:p>
        </p:txBody>
      </p:sp>
      <p:pic>
        <p:nvPicPr>
          <p:cNvPr id="2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15400" y="1429687"/>
            <a:ext cx="2743200" cy="459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4191000"/>
            <a:ext cx="2225044" cy="1401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p:nvPr/>
        </p:nvCxnSpPr>
        <p:spPr>
          <a:xfrm flipH="1" flipV="1">
            <a:off x="7711444" y="4953000"/>
            <a:ext cx="1661156" cy="21370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4955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4077387"/>
            <a:ext cx="4438219" cy="1146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77545" y="1676400"/>
            <a:ext cx="10676255" cy="1964640"/>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anose="05000000000000000000" pitchFamily="2" charset="2"/>
              <a:buChar char="v"/>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In </a:t>
            </a:r>
            <a:r>
              <a:rPr lang="en-US" sz="2100" dirty="0">
                <a:latin typeface="Times New Roman" pitchFamily="18" charset="0"/>
                <a:cs typeface="Times New Roman" pitchFamily="18" charset="0"/>
              </a:rPr>
              <a:t>Microsoft </a:t>
            </a:r>
            <a:r>
              <a:rPr lang="en-US" sz="2100" dirty="0" smtClean="0">
                <a:latin typeface="Times New Roman" pitchFamily="18" charset="0"/>
                <a:cs typeface="Times New Roman" pitchFamily="18" charset="0"/>
              </a:rPr>
              <a:t>PowerPoint, </a:t>
            </a:r>
            <a:r>
              <a:rPr lang="en-US" sz="2100" dirty="0">
                <a:latin typeface="Times New Roman" pitchFamily="18" charset="0"/>
                <a:cs typeface="Times New Roman" pitchFamily="18" charset="0"/>
              </a:rPr>
              <a:t>you can use the "</a:t>
            </a:r>
            <a:r>
              <a:rPr lang="en-US" sz="2100" b="1" dirty="0">
                <a:latin typeface="Times New Roman" pitchFamily="18" charset="0"/>
                <a:cs typeface="Times New Roman" pitchFamily="18" charset="0"/>
              </a:rPr>
              <a:t>Design</a:t>
            </a:r>
            <a:r>
              <a:rPr lang="en-US" sz="2100" dirty="0">
                <a:latin typeface="Times New Roman" pitchFamily="18" charset="0"/>
                <a:cs typeface="Times New Roman" pitchFamily="18" charset="0"/>
              </a:rPr>
              <a:t>" and "</a:t>
            </a:r>
            <a:r>
              <a:rPr lang="en-US" sz="2100" b="1" dirty="0">
                <a:latin typeface="Times New Roman" pitchFamily="18" charset="0"/>
                <a:cs typeface="Times New Roman" pitchFamily="18" charset="0"/>
              </a:rPr>
              <a:t>Layout</a:t>
            </a:r>
            <a:r>
              <a:rPr lang="en-US" sz="2100" dirty="0">
                <a:latin typeface="Times New Roman" pitchFamily="18" charset="0"/>
                <a:cs typeface="Times New Roman" pitchFamily="18" charset="0"/>
              </a:rPr>
              <a:t>" tabs, which are part of the "</a:t>
            </a:r>
            <a:r>
              <a:rPr lang="en-US" sz="2100" b="1" dirty="0">
                <a:latin typeface="Times New Roman" pitchFamily="18" charset="0"/>
                <a:cs typeface="Times New Roman" pitchFamily="18" charset="0"/>
              </a:rPr>
              <a:t>Table Tools</a:t>
            </a:r>
            <a:r>
              <a:rPr lang="en-US" sz="2100" dirty="0">
                <a:latin typeface="Times New Roman" pitchFamily="18" charset="0"/>
                <a:cs typeface="Times New Roman" pitchFamily="18" charset="0"/>
              </a:rPr>
              <a:t>" contextual tab that appears when you select a table, to format and customize tables. These tabs provide various options for designing and arranging your tables. </a:t>
            </a:r>
          </a:p>
          <a:p>
            <a:pPr marL="12700" algn="just">
              <a:lnSpc>
                <a:spcPct val="150000"/>
              </a:lnSpc>
              <a:spcBef>
                <a:spcPts val="100"/>
              </a:spcBef>
              <a:tabLst>
                <a:tab pos="1800225" algn="l"/>
                <a:tab pos="3978275" algn="l"/>
                <a:tab pos="4418965" algn="l"/>
                <a:tab pos="4991735" algn="l"/>
                <a:tab pos="6666865" algn="l"/>
                <a:tab pos="8789035" algn="l"/>
                <a:tab pos="10288905" algn="l"/>
              </a:tabLst>
            </a:pPr>
            <a:endParaRPr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Inserting Objects</a:t>
            </a:r>
            <a:endParaRPr sz="3300" dirty="0">
              <a:latin typeface="Times New Roman" pitchFamily="18" charset="0"/>
              <a:cs typeface="Times New Roman" pitchFamily="18" charset="0"/>
            </a:endParaRPr>
          </a:p>
        </p:txBody>
      </p:sp>
      <p:sp>
        <p:nvSpPr>
          <p:cNvPr id="17" name="Rectangle 16"/>
          <p:cNvSpPr/>
          <p:nvPr/>
        </p:nvSpPr>
        <p:spPr>
          <a:xfrm>
            <a:off x="4953422" y="4511040"/>
            <a:ext cx="914400" cy="3657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038419" y="4511040"/>
            <a:ext cx="914400" cy="3657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0478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77545" y="1676400"/>
            <a:ext cx="10676255" cy="1467068"/>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anose="05000000000000000000"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To access the "</a:t>
            </a:r>
            <a:r>
              <a:rPr lang="en-US" sz="2100" b="1" dirty="0">
                <a:latin typeface="Times New Roman" pitchFamily="18" charset="0"/>
                <a:cs typeface="Times New Roman" pitchFamily="18" charset="0"/>
              </a:rPr>
              <a:t>Design</a:t>
            </a:r>
            <a:r>
              <a:rPr lang="en-US" sz="2100" dirty="0">
                <a:latin typeface="Times New Roman" pitchFamily="18" charset="0"/>
                <a:cs typeface="Times New Roman" pitchFamily="18" charset="0"/>
              </a:rPr>
              <a:t>" tab, first insert a table or select an existing table in your PowerPoint slide. The "</a:t>
            </a:r>
            <a:r>
              <a:rPr lang="en-US" sz="2100" b="1" dirty="0">
                <a:latin typeface="Times New Roman" pitchFamily="18" charset="0"/>
                <a:cs typeface="Times New Roman" pitchFamily="18" charset="0"/>
              </a:rPr>
              <a:t>Table Tools</a:t>
            </a:r>
            <a:r>
              <a:rPr lang="en-US" sz="2100" dirty="0">
                <a:latin typeface="Times New Roman" pitchFamily="18" charset="0"/>
                <a:cs typeface="Times New Roman" pitchFamily="18" charset="0"/>
              </a:rPr>
              <a:t>" contextual tab, including the "</a:t>
            </a:r>
            <a:r>
              <a:rPr lang="en-US" sz="2100" b="1" dirty="0">
                <a:latin typeface="Times New Roman" pitchFamily="18" charset="0"/>
                <a:cs typeface="Times New Roman" pitchFamily="18" charset="0"/>
              </a:rPr>
              <a:t>Design</a:t>
            </a:r>
            <a:r>
              <a:rPr lang="en-US" sz="2100" dirty="0">
                <a:latin typeface="Times New Roman" pitchFamily="18" charset="0"/>
                <a:cs typeface="Times New Roman" pitchFamily="18" charset="0"/>
              </a:rPr>
              <a:t>" tab, will appear on the Ribbon. The </a:t>
            </a:r>
            <a:r>
              <a:rPr lang="en-US" sz="2100" b="1" dirty="0">
                <a:latin typeface="Times New Roman" pitchFamily="18" charset="0"/>
                <a:cs typeface="Times New Roman" pitchFamily="18" charset="0"/>
              </a:rPr>
              <a:t>Design</a:t>
            </a:r>
            <a:r>
              <a:rPr lang="en-US" sz="2100" dirty="0">
                <a:latin typeface="Times New Roman" pitchFamily="18" charset="0"/>
                <a:cs typeface="Times New Roman" pitchFamily="18" charset="0"/>
              </a:rPr>
              <a:t>" </a:t>
            </a:r>
            <a:r>
              <a:rPr lang="en-US" sz="2100" dirty="0" smtClean="0">
                <a:latin typeface="Times New Roman" pitchFamily="18" charset="0"/>
                <a:cs typeface="Times New Roman" pitchFamily="18" charset="0"/>
              </a:rPr>
              <a:t>tab </a:t>
            </a:r>
            <a:r>
              <a:rPr lang="en-US" sz="2100" dirty="0">
                <a:latin typeface="Times New Roman" pitchFamily="18" charset="0"/>
                <a:cs typeface="Times New Roman" pitchFamily="18" charset="0"/>
              </a:rPr>
              <a:t>typically includes the following basic groups:</a:t>
            </a:r>
            <a:endParaRPr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smtClean="0">
                <a:latin typeface="Times New Roman" pitchFamily="18" charset="0"/>
                <a:cs typeface="Times New Roman" pitchFamily="18" charset="0"/>
              </a:rPr>
              <a:t>Insert Tab </a:t>
            </a:r>
            <a:r>
              <a:rPr lang="en-US" sz="3300" spc="-35" dirty="0">
                <a:latin typeface="Times New Roman" pitchFamily="18" charset="0"/>
                <a:cs typeface="Times New Roman" pitchFamily="18" charset="0"/>
              </a:rPr>
              <a:t>– </a:t>
            </a:r>
            <a:r>
              <a:rPr lang="en-US" sz="3300" spc="-35" dirty="0" smtClean="0">
                <a:latin typeface="Times New Roman" pitchFamily="18" charset="0"/>
                <a:cs typeface="Times New Roman" pitchFamily="18" charset="0"/>
              </a:rPr>
              <a:t>Table Tools (Design Tab)</a:t>
            </a:r>
            <a:endParaRPr sz="3300" dirty="0">
              <a:latin typeface="Times New Roman" pitchFamily="18" charset="0"/>
              <a:cs typeface="Times New Roman" pitchFamily="18" charset="0"/>
            </a:endParaRPr>
          </a:p>
        </p:txBody>
      </p:sp>
      <p:sp>
        <p:nvSpPr>
          <p:cNvPr id="19" name="Rectangle 18"/>
          <p:cNvSpPr/>
          <p:nvPr/>
        </p:nvSpPr>
        <p:spPr>
          <a:xfrm>
            <a:off x="5212080" y="4226319"/>
            <a:ext cx="731520" cy="3657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3810000"/>
            <a:ext cx="11430000" cy="1564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Rectangle 20"/>
          <p:cNvSpPr/>
          <p:nvPr/>
        </p:nvSpPr>
        <p:spPr>
          <a:xfrm>
            <a:off x="5288280" y="3810000"/>
            <a:ext cx="731520" cy="3657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5853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457201" y="1524000"/>
            <a:ext cx="10896600" cy="4439677"/>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Table Styles Group:</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The </a:t>
            </a:r>
            <a:r>
              <a:rPr lang="en-US" sz="2100" dirty="0">
                <a:latin typeface="Times New Roman" pitchFamily="18" charset="0"/>
                <a:cs typeface="Times New Roman" pitchFamily="18" charset="0"/>
              </a:rPr>
              <a:t>"</a:t>
            </a:r>
            <a:r>
              <a:rPr lang="en-US" sz="2100" b="1" dirty="0">
                <a:latin typeface="Times New Roman" pitchFamily="18" charset="0"/>
                <a:cs typeface="Times New Roman" pitchFamily="18" charset="0"/>
              </a:rPr>
              <a:t>Table Styles</a:t>
            </a:r>
            <a:r>
              <a:rPr lang="en-US" sz="2100" dirty="0">
                <a:latin typeface="Times New Roman" pitchFamily="18" charset="0"/>
                <a:cs typeface="Times New Roman" pitchFamily="18" charset="0"/>
              </a:rPr>
              <a:t>" group offers a selection of pre-designed styles for your table. You can hover over these styles to preview how they will look on your table. Click on a style to apply it</a:t>
            </a:r>
            <a:r>
              <a:rPr lang="en-US" sz="2100" dirty="0" smtClean="0">
                <a:latin typeface="Times New Roman" pitchFamily="18" charset="0"/>
                <a:cs typeface="Times New Roman" pitchFamily="18" charset="0"/>
              </a:rPr>
              <a:t>.</a:t>
            </a:r>
            <a:endParaRPr lang="en-US" sz="2100" dirty="0">
              <a:latin typeface="Times New Roman" pitchFamily="18" charset="0"/>
              <a:cs typeface="Times New Roman" pitchFamily="18" charset="0"/>
            </a:endParaRPr>
          </a:p>
          <a:p>
            <a:pPr marL="519113" indent="-1778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Shading:</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Shading</a:t>
            </a:r>
            <a:r>
              <a:rPr lang="en-US" sz="2100" dirty="0">
                <a:latin typeface="Times New Roman" pitchFamily="18" charset="0"/>
                <a:cs typeface="Times New Roman" pitchFamily="18" charset="0"/>
              </a:rPr>
              <a:t>" </a:t>
            </a:r>
            <a:r>
              <a:rPr lang="en-US" sz="2100" dirty="0" smtClean="0">
                <a:latin typeface="Times New Roman" pitchFamily="18" charset="0"/>
                <a:cs typeface="Times New Roman" pitchFamily="18" charset="0"/>
              </a:rPr>
              <a:t>allows </a:t>
            </a:r>
            <a:r>
              <a:rPr lang="en-US" sz="2100" dirty="0">
                <a:latin typeface="Times New Roman" pitchFamily="18" charset="0"/>
                <a:cs typeface="Times New Roman" pitchFamily="18" charset="0"/>
              </a:rPr>
              <a:t>you to change the background color of your table cells. You can select a different fill color for your cells or apply a gradient fill</a:t>
            </a:r>
            <a:r>
              <a:rPr lang="en-US" sz="2100" dirty="0" smtClean="0">
                <a:latin typeface="Times New Roman" pitchFamily="18" charset="0"/>
                <a:cs typeface="Times New Roman" pitchFamily="18" charset="0"/>
              </a:rPr>
              <a:t>.</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Borders:</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Borders</a:t>
            </a:r>
            <a:r>
              <a:rPr lang="en-US" sz="2100" dirty="0">
                <a:latin typeface="Times New Roman" pitchFamily="18" charset="0"/>
                <a:cs typeface="Times New Roman" pitchFamily="18" charset="0"/>
              </a:rPr>
              <a:t>" </a:t>
            </a:r>
            <a:r>
              <a:rPr lang="en-US" sz="2100" dirty="0" smtClean="0">
                <a:latin typeface="Times New Roman" pitchFamily="18" charset="0"/>
                <a:cs typeface="Times New Roman" pitchFamily="18" charset="0"/>
              </a:rPr>
              <a:t>enable </a:t>
            </a:r>
            <a:r>
              <a:rPr lang="en-US" sz="2100" dirty="0">
                <a:latin typeface="Times New Roman" pitchFamily="18" charset="0"/>
                <a:cs typeface="Times New Roman" pitchFamily="18" charset="0"/>
              </a:rPr>
              <a:t>you to adjust the border appearance of your table. You can add or remove cell borders, and change the line color, line style, and line weight</a:t>
            </a:r>
            <a:r>
              <a:rPr lang="en-US" sz="2100" dirty="0" smtClean="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7</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(Design Tab)</a:t>
            </a:r>
            <a:endParaRPr sz="3300" dirty="0">
              <a:latin typeface="Times New Roman" pitchFamily="18" charset="0"/>
              <a:cs typeface="Times New Roman" pitchFamily="18" charset="0"/>
            </a:endParaRPr>
          </a:p>
        </p:txBody>
      </p:sp>
    </p:spTree>
    <p:extLst>
      <p:ext uri="{BB962C8B-B14F-4D97-AF65-F5344CB8AC3E}">
        <p14:creationId xmlns:p14="http://schemas.microsoft.com/office/powerpoint/2010/main" val="3425288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77545" y="1524000"/>
            <a:ext cx="10676255" cy="2959785"/>
          </a:xfrm>
          <a:prstGeom prst="rect">
            <a:avLst/>
          </a:prstGeom>
        </p:spPr>
        <p:txBody>
          <a:bodyPr vert="horz" wrap="square" lIns="0" tIns="12700" rIns="0" bIns="0" rtlCol="0">
            <a:spAutoFit/>
          </a:bodyPr>
          <a:lstStyle/>
          <a:p>
            <a:pPr marL="519113" indent="-1778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Effects:</a:t>
            </a:r>
          </a:p>
          <a:p>
            <a:pPr marL="341313"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smtClean="0">
                <a:latin typeface="Times New Roman" pitchFamily="18" charset="0"/>
                <a:cs typeface="Times New Roman" pitchFamily="18" charset="0"/>
              </a:rPr>
              <a:t>Effects</a:t>
            </a:r>
            <a:r>
              <a:rPr lang="en-US" sz="2100" dirty="0" smtClean="0">
                <a:latin typeface="Times New Roman" pitchFamily="18" charset="0"/>
                <a:cs typeface="Times New Roman" pitchFamily="18" charset="0"/>
              </a:rPr>
              <a:t>“ provide </a:t>
            </a:r>
            <a:r>
              <a:rPr lang="en-US" sz="2100" dirty="0">
                <a:latin typeface="Times New Roman" pitchFamily="18" charset="0"/>
                <a:cs typeface="Times New Roman" pitchFamily="18" charset="0"/>
              </a:rPr>
              <a:t>options for adding effects to your table, such as shadow, reflection, and glow. These effects can make your table elements stand </a:t>
            </a:r>
            <a:r>
              <a:rPr lang="en-US" sz="2100" dirty="0" smtClean="0">
                <a:latin typeface="Times New Roman" pitchFamily="18" charset="0"/>
                <a:cs typeface="Times New Roman" pitchFamily="18" charset="0"/>
              </a:rPr>
              <a:t>out.</a:t>
            </a:r>
          </a:p>
          <a:p>
            <a:pPr marL="519113" indent="-1778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Borders</a:t>
            </a:r>
            <a:r>
              <a:rPr lang="en-US" sz="2100" b="1" dirty="0">
                <a:latin typeface="Times New Roman" pitchFamily="18" charset="0"/>
                <a:cs typeface="Times New Roman" pitchFamily="18" charset="0"/>
              </a:rPr>
              <a:t>:</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Borders</a:t>
            </a:r>
            <a:r>
              <a:rPr lang="en-US" sz="2100" dirty="0">
                <a:latin typeface="Times New Roman" pitchFamily="18" charset="0"/>
                <a:cs typeface="Times New Roman" pitchFamily="18" charset="0"/>
              </a:rPr>
              <a:t>" enables you to adjust the border appearance of your table. You can add or remove cell borders, and change the line color, line style, and line weight</a:t>
            </a:r>
            <a:r>
              <a:rPr lang="en-US" sz="2100" dirty="0" smtClean="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8</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(Design Tab)</a:t>
            </a:r>
            <a:endParaRPr sz="3300" dirty="0">
              <a:latin typeface="Times New Roman" pitchFamily="18" charset="0"/>
              <a:cs typeface="Times New Roman" pitchFamily="18" charset="0"/>
            </a:endParaRPr>
          </a:p>
        </p:txBody>
      </p:sp>
    </p:spTree>
    <p:extLst>
      <p:ext uri="{BB962C8B-B14F-4D97-AF65-F5344CB8AC3E}">
        <p14:creationId xmlns:p14="http://schemas.microsoft.com/office/powerpoint/2010/main" val="456294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77545" y="1524000"/>
            <a:ext cx="7552055" cy="4426853"/>
          </a:xfrm>
          <a:prstGeom prst="rect">
            <a:avLst/>
          </a:prstGeom>
        </p:spPr>
        <p:txBody>
          <a:bodyPr vert="horz" wrap="square" lIns="0" tIns="12700" rIns="0" bIns="0" rtlCol="0">
            <a:spAutoFit/>
          </a:bodyPr>
          <a:lstStyle/>
          <a:p>
            <a:pPr marL="469900" indent="-457200" algn="just">
              <a:lnSpc>
                <a:spcPct val="150000"/>
              </a:lnSpc>
              <a:spcBef>
                <a:spcPts val="100"/>
              </a:spcBef>
              <a:buFont typeface="+mj-lt"/>
              <a:buAutoNum type="arabicPeriod" startAt="2"/>
              <a:tabLst>
                <a:tab pos="1800225" algn="l"/>
                <a:tab pos="3978275" algn="l"/>
                <a:tab pos="4418965" algn="l"/>
                <a:tab pos="4991735" algn="l"/>
                <a:tab pos="6666865" algn="l"/>
                <a:tab pos="8789035" algn="l"/>
                <a:tab pos="10288905" algn="l"/>
              </a:tabLst>
            </a:pPr>
            <a:r>
              <a:rPr lang="en-US" sz="2100" b="1" dirty="0">
                <a:latin typeface="Times New Roman" pitchFamily="18" charset="0"/>
                <a:cs typeface="Times New Roman" pitchFamily="18" charset="0"/>
              </a:rPr>
              <a:t>WordArt </a:t>
            </a:r>
            <a:r>
              <a:rPr lang="en-US" sz="2100" b="1" dirty="0" smtClean="0">
                <a:latin typeface="Times New Roman" pitchFamily="18" charset="0"/>
                <a:cs typeface="Times New Roman" pitchFamily="18" charset="0"/>
              </a:rPr>
              <a:t>Styles Group:</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WordArt </a:t>
            </a:r>
            <a:r>
              <a:rPr lang="en-US" sz="2100" dirty="0" smtClean="0">
                <a:latin typeface="Times New Roman" pitchFamily="18" charset="0"/>
                <a:cs typeface="Times New Roman" pitchFamily="18" charset="0"/>
              </a:rPr>
              <a:t>Styles group </a:t>
            </a:r>
            <a:r>
              <a:rPr lang="en-US" sz="2100" dirty="0">
                <a:latin typeface="Times New Roman" pitchFamily="18" charset="0"/>
                <a:cs typeface="Times New Roman" pitchFamily="18" charset="0"/>
              </a:rPr>
              <a:t>in PowerPoint refer to various formatting options for </a:t>
            </a:r>
            <a:r>
              <a:rPr lang="en-US" sz="2100" dirty="0" smtClean="0">
                <a:latin typeface="Times New Roman" pitchFamily="18" charset="0"/>
                <a:cs typeface="Times New Roman" pitchFamily="18" charset="0"/>
              </a:rPr>
              <a:t>“</a:t>
            </a:r>
            <a:r>
              <a:rPr lang="en-US" sz="2100" b="1" dirty="0" smtClean="0">
                <a:solidFill>
                  <a:srgbClr val="FF0000"/>
                </a:solidFill>
                <a:latin typeface="Times New Roman" pitchFamily="18" charset="0"/>
                <a:cs typeface="Times New Roman" pitchFamily="18" charset="0"/>
              </a:rPr>
              <a:t>text</a:t>
            </a:r>
            <a:r>
              <a:rPr lang="en-US" sz="2100" dirty="0" smtClean="0">
                <a:latin typeface="Times New Roman" pitchFamily="18" charset="0"/>
                <a:cs typeface="Times New Roman" pitchFamily="18" charset="0"/>
              </a:rPr>
              <a:t>”</a:t>
            </a:r>
            <a:r>
              <a:rPr lang="en-US" sz="2100" dirty="0" smtClean="0">
                <a:solidFill>
                  <a:srgbClr val="FF0000"/>
                </a:solidFill>
                <a:latin typeface="Times New Roman" pitchFamily="18" charset="0"/>
                <a:cs typeface="Times New Roman" pitchFamily="18" charset="0"/>
              </a:rPr>
              <a:t> </a:t>
            </a:r>
            <a:r>
              <a:rPr lang="en-US" sz="2100" dirty="0">
                <a:latin typeface="Times New Roman" pitchFamily="18" charset="0"/>
                <a:cs typeface="Times New Roman" pitchFamily="18" charset="0"/>
              </a:rPr>
              <a:t>that allow you to create artistic and eye-catching </a:t>
            </a:r>
            <a:r>
              <a:rPr lang="en-US" sz="2100" dirty="0" smtClean="0">
                <a:latin typeface="Times New Roman" pitchFamily="18" charset="0"/>
                <a:cs typeface="Times New Roman" pitchFamily="18" charset="0"/>
              </a:rPr>
              <a:t>text.</a:t>
            </a:r>
          </a:p>
          <a:p>
            <a:pPr marL="806450" indent="-342900" algn="just">
              <a:lnSpc>
                <a:spcPct val="150000"/>
              </a:lnSpc>
              <a:spcBef>
                <a:spcPts val="100"/>
              </a:spcBef>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dirty="0" smtClean="0">
                <a:latin typeface="Times New Roman" pitchFamily="18" charset="0"/>
                <a:cs typeface="Times New Roman" pitchFamily="18" charset="0"/>
              </a:rPr>
              <a:t>Quick Styles:</a:t>
            </a:r>
            <a:endParaRPr lang="en-US" sz="2100" b="1" dirty="0">
              <a:latin typeface="Times New Roman" pitchFamily="18" charset="0"/>
              <a:cs typeface="Times New Roman" pitchFamily="18" charset="0"/>
            </a:endParaRP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 The </a:t>
            </a:r>
            <a:r>
              <a:rPr lang="en-US" sz="2100" dirty="0">
                <a:latin typeface="Times New Roman" pitchFamily="18" charset="0"/>
                <a:cs typeface="Times New Roman" pitchFamily="18" charset="0"/>
              </a:rPr>
              <a:t>WordArt Styles group provides a gallery of predefined text styles.</a:t>
            </a:r>
          </a:p>
          <a:p>
            <a:pPr marL="46355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 Each </a:t>
            </a:r>
            <a:r>
              <a:rPr lang="en-US" sz="2100" dirty="0">
                <a:latin typeface="Times New Roman" pitchFamily="18" charset="0"/>
                <a:cs typeface="Times New Roman" pitchFamily="18" charset="0"/>
              </a:rPr>
              <a:t>style includes unique combinations of fonts, colors, and effects that you can apply to your text.</a:t>
            </a:r>
            <a:endParaRPr lang="en-US" sz="2100" dirty="0" smtClean="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dirty="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9</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Insert Tab – Table Tools (Design Tab)</a:t>
            </a:r>
            <a:endParaRPr sz="33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34400" y="1524000"/>
            <a:ext cx="3048000" cy="450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279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2305</TotalTime>
  <Words>1893</Words>
  <Application>Microsoft Office PowerPoint</Application>
  <PresentationFormat>شاشة عريضة</PresentationFormat>
  <Paragraphs>181</Paragraphs>
  <Slides>22</Slides>
  <Notes>18</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22</vt:i4>
      </vt:variant>
    </vt:vector>
  </HeadingPairs>
  <TitlesOfParts>
    <vt:vector size="27" baseType="lpstr">
      <vt:lpstr>Arial</vt:lpstr>
      <vt:lpstr>Calibri</vt:lpstr>
      <vt:lpstr>Times New Roman</vt:lpstr>
      <vt:lpstr>Wingdings</vt:lpstr>
      <vt:lpstr>Office Theme</vt:lpstr>
      <vt:lpstr>  AL-Mustaqbal University</vt:lpstr>
      <vt:lpstr>Introduction</vt:lpstr>
      <vt:lpstr>Insert Tab – Inserting Objects</vt:lpstr>
      <vt:lpstr>Insert Tab – Inserting Objects</vt:lpstr>
      <vt:lpstr>Insert Tab – Inserting Objects</vt:lpstr>
      <vt:lpstr>Insert Tab – Table Tools (Design Tab)</vt:lpstr>
      <vt:lpstr>Insert Tab – Table Tools (Design Tab)</vt:lpstr>
      <vt:lpstr>Insert Tab – Table Tools (Design Tab)</vt:lpstr>
      <vt:lpstr>Insert Tab – Table Tools (Design Tab)</vt:lpstr>
      <vt:lpstr>Insert Tab – Table Tools (Design Tab)</vt:lpstr>
      <vt:lpstr>Insert Tab – Table Tools (Design Tab)</vt:lpstr>
      <vt:lpstr>Insert Tab – Table Tools (Design Tab)</vt:lpstr>
      <vt:lpstr>Insert Tab – Table Tools (Layout Tab)</vt:lpstr>
      <vt:lpstr>Insert Tab – Table Tools (Layout Tab)</vt:lpstr>
      <vt:lpstr>Insert Tab – Table Tools (Layout Tab)</vt:lpstr>
      <vt:lpstr>Insert Tab – Table Tools (Layout Tab)</vt:lpstr>
      <vt:lpstr>عرض تقديمي في PowerPoint</vt:lpstr>
      <vt:lpstr>عرض تقديمي في PowerPoint</vt:lpstr>
      <vt:lpstr>عرض تقديمي في PowerPoint</vt:lpstr>
      <vt:lpstr>عرض تقديمي في PowerPoint</vt:lpstr>
      <vt:lpstr>عرض تقديمي في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waleed Noori</dc:creator>
  <cp:lastModifiedBy>Maher</cp:lastModifiedBy>
  <cp:revision>138</cp:revision>
  <dcterms:created xsi:type="dcterms:W3CDTF">2023-09-27T20:57:12Z</dcterms:created>
  <dcterms:modified xsi:type="dcterms:W3CDTF">2024-10-14T16:59:22Z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2021-02-04T00:00:00Z</vt:filetime>
  </property>
  <property fmtid="{D5CDD505-2E9C-101B-9397-08002B2CF9AE}" pid="3" name="Creator">
    <vt:lpwstr>Microsoft® PowerPoint® 2019</vt:lpwstr>
  </property>
  <property fmtid="{D5CDD505-2E9C-101B-9397-08002B2CF9AE}" pid="4" name="LastSaved">
    <vt:filetime>2023-09-27T00:00:00Z</vt:filetime>
  </property>
</Properties>
</file>