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3" r:id="rId3"/>
    <p:sldId id="257" r:id="rId4"/>
    <p:sldId id="259" r:id="rId5"/>
    <p:sldId id="262" r:id="rId6"/>
    <p:sldId id="264" r:id="rId7"/>
    <p:sldId id="265" r:id="rId8"/>
    <p:sldId id="266" r:id="rId9"/>
    <p:sldId id="267" r:id="rId10"/>
    <p:sldId id="268" r:id="rId11"/>
    <p:sldId id="269" r:id="rId12"/>
    <p:sldId id="270" r:id="rId13"/>
    <p:sldId id="261"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8" d="100"/>
          <a:sy n="58" d="100"/>
        </p:scale>
        <p:origin x="-652" y="1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11/04/1446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11/04/1446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11/04/1446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11/04/1446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شكل بيضاوي 3"/>
          <p:cNvSpPr/>
          <p:nvPr/>
        </p:nvSpPr>
        <p:spPr>
          <a:xfrm>
            <a:off x="1619672" y="2276872"/>
            <a:ext cx="5256584" cy="20162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شكل بيضاوي 4"/>
          <p:cNvSpPr/>
          <p:nvPr/>
        </p:nvSpPr>
        <p:spPr>
          <a:xfrm>
            <a:off x="1835696" y="2420888"/>
            <a:ext cx="5256584" cy="2016224"/>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2400" dirty="0" smtClean="0"/>
              <a:t>Asst. lect. </a:t>
            </a:r>
            <a:r>
              <a:rPr lang="en-US" sz="2400" dirty="0" err="1" smtClean="0"/>
              <a:t>Estabraq</a:t>
            </a:r>
            <a:r>
              <a:rPr lang="en-US" sz="2400" dirty="0" smtClean="0"/>
              <a:t> </a:t>
            </a:r>
            <a:r>
              <a:rPr lang="en-US" sz="2400" dirty="0" err="1" smtClean="0"/>
              <a:t>Waleed</a:t>
            </a:r>
            <a:r>
              <a:rPr lang="en-US" sz="2400" dirty="0" smtClean="0"/>
              <a:t> Al-</a:t>
            </a:r>
            <a:r>
              <a:rPr lang="en-US" sz="2400" dirty="0" err="1" smtClean="0"/>
              <a:t>rikabi</a:t>
            </a:r>
            <a:endParaRPr lang="ar-IQ" sz="2400" dirty="0"/>
          </a:p>
        </p:txBody>
      </p:sp>
    </p:spTree>
    <p:extLst>
      <p:ext uri="{BB962C8B-B14F-4D97-AF65-F5344CB8AC3E}">
        <p14:creationId xmlns:p14="http://schemas.microsoft.com/office/powerpoint/2010/main" val="459683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132856"/>
            <a:ext cx="8363272" cy="3993307"/>
          </a:xfrm>
        </p:spPr>
        <p:txBody>
          <a:bodyPr>
            <a:normAutofit lnSpcReduction="10000"/>
          </a:bodyPr>
          <a:lstStyle/>
          <a:p>
            <a:pPr marL="0" indent="0" algn="l" rtl="0">
              <a:buNone/>
            </a:pPr>
            <a:r>
              <a:rPr lang="en-US" sz="2800" b="1" dirty="0" smtClean="0">
                <a:solidFill>
                  <a:schemeClr val="accent1"/>
                </a:solidFill>
                <a:latin typeface="Arial Black" pitchFamily="34" charset="0"/>
              </a:rPr>
              <a:t>2-</a:t>
            </a:r>
            <a:r>
              <a:rPr lang="en-US" sz="2800" dirty="0" smtClean="0">
                <a:solidFill>
                  <a:schemeClr val="accent1"/>
                </a:solidFill>
              </a:rPr>
              <a:t> </a:t>
            </a:r>
            <a:r>
              <a:rPr lang="en-US" dirty="0" smtClean="0"/>
              <a:t>Is/Are </a:t>
            </a:r>
            <a:r>
              <a:rPr lang="en-US" dirty="0"/>
              <a:t>+ Subject + (verb</a:t>
            </a:r>
            <a:r>
              <a:rPr lang="en-US" dirty="0" smtClean="0"/>
              <a:t>) ing </a:t>
            </a:r>
            <a:r>
              <a:rPr lang="en-US" dirty="0"/>
              <a:t>+</a:t>
            </a:r>
            <a:r>
              <a:rPr lang="en-US" dirty="0" smtClean="0"/>
              <a:t>complement</a:t>
            </a:r>
          </a:p>
          <a:p>
            <a:pPr algn="l" rtl="0"/>
            <a:endParaRPr lang="en-US" dirty="0"/>
          </a:p>
          <a:p>
            <a:pPr marL="0" indent="0" algn="l" rtl="0">
              <a:buNone/>
            </a:pPr>
            <a:r>
              <a:rPr lang="en-US" dirty="0">
                <a:solidFill>
                  <a:schemeClr val="accent1"/>
                </a:solidFill>
              </a:rPr>
              <a:t>Ex</a:t>
            </a:r>
            <a:r>
              <a:rPr lang="en-US" dirty="0"/>
              <a:t>: </a:t>
            </a:r>
            <a:endParaRPr lang="en-US" dirty="0" smtClean="0"/>
          </a:p>
          <a:p>
            <a:pPr marL="0" indent="0" algn="l" rtl="0">
              <a:buNone/>
            </a:pPr>
            <a:endParaRPr lang="en-US" dirty="0"/>
          </a:p>
          <a:p>
            <a:pPr algn="l" rtl="0">
              <a:buFontTx/>
              <a:buChar char="-"/>
            </a:pPr>
            <a:r>
              <a:rPr lang="en-US" b="1" dirty="0" smtClean="0"/>
              <a:t>Are </a:t>
            </a:r>
            <a:r>
              <a:rPr lang="en-US" b="1" dirty="0"/>
              <a:t>you </a:t>
            </a:r>
            <a:r>
              <a:rPr lang="en-US" b="1" dirty="0" smtClean="0"/>
              <a:t>playing  football now  ?</a:t>
            </a:r>
          </a:p>
          <a:p>
            <a:pPr algn="l" rtl="0">
              <a:buFontTx/>
              <a:buChar char="-"/>
            </a:pPr>
            <a:endParaRPr lang="en-US" b="1" dirty="0" smtClean="0"/>
          </a:p>
          <a:p>
            <a:pPr algn="l" rtl="0">
              <a:buFontTx/>
              <a:buChar char="-"/>
            </a:pPr>
            <a:r>
              <a:rPr lang="en-US" b="1" dirty="0" smtClean="0"/>
              <a:t> Is she eating dinner now ? </a:t>
            </a:r>
            <a:endParaRPr lang="en-US" b="1" dirty="0"/>
          </a:p>
        </p:txBody>
      </p:sp>
      <p:sp>
        <p:nvSpPr>
          <p:cNvPr id="4" name="مستطيل ذو زوايا قطرية مستديرة 3"/>
          <p:cNvSpPr/>
          <p:nvPr/>
        </p:nvSpPr>
        <p:spPr>
          <a:xfrm>
            <a:off x="3059832" y="476672"/>
            <a:ext cx="3672408" cy="864096"/>
          </a:xfrm>
          <a:prstGeom prst="round2DiagRect">
            <a:avLst>
              <a:gd name="adj1" fmla="val 16667"/>
              <a:gd name="adj2"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r>
              <a:rPr lang="en-US" sz="3200" dirty="0">
                <a:latin typeface="Arial Black" pitchFamily="34" charset="0"/>
              </a:rPr>
              <a:t>Interrogative</a:t>
            </a:r>
          </a:p>
        </p:txBody>
      </p:sp>
    </p:spTree>
    <p:extLst>
      <p:ext uri="{BB962C8B-B14F-4D97-AF65-F5344CB8AC3E}">
        <p14:creationId xmlns:p14="http://schemas.microsoft.com/office/powerpoint/2010/main" val="3808752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rgbClr val="FF0000"/>
                </a:solidFill>
              </a:rPr>
              <a:t>    </a:t>
            </a:r>
            <a:endParaRPr lang="en-US" dirty="0">
              <a:solidFill>
                <a:srgbClr val="FF0000"/>
              </a:solidFill>
            </a:endParaRPr>
          </a:p>
        </p:txBody>
      </p:sp>
      <p:sp>
        <p:nvSpPr>
          <p:cNvPr id="3" name="عنصر نائب للمحتوى 2"/>
          <p:cNvSpPr>
            <a:spLocks noGrp="1"/>
          </p:cNvSpPr>
          <p:nvPr>
            <p:ph idx="1"/>
          </p:nvPr>
        </p:nvSpPr>
        <p:spPr/>
        <p:txBody>
          <a:bodyPr>
            <a:normAutofit fontScale="85000" lnSpcReduction="20000"/>
          </a:bodyPr>
          <a:lstStyle/>
          <a:p>
            <a:pPr marL="109728" indent="0" algn="l" rtl="0">
              <a:buNone/>
            </a:pPr>
            <a:r>
              <a:rPr lang="en-US" sz="3200" b="1" dirty="0"/>
              <a:t>Subject + is/are/am+ </a:t>
            </a:r>
            <a:r>
              <a:rPr lang="en-US" sz="3200" b="1" dirty="0" smtClean="0"/>
              <a:t>not+(</a:t>
            </a:r>
            <a:r>
              <a:rPr lang="en-US" sz="3200" b="1" dirty="0"/>
              <a:t>verb</a:t>
            </a:r>
            <a:r>
              <a:rPr lang="en-US" sz="3200" b="1" dirty="0" smtClean="0"/>
              <a:t>) ing </a:t>
            </a:r>
            <a:r>
              <a:rPr lang="en-US" sz="3200" b="1" dirty="0"/>
              <a:t>+complement </a:t>
            </a:r>
            <a:endParaRPr lang="en-US" b="1" dirty="0"/>
          </a:p>
          <a:p>
            <a:pPr marL="109728" indent="0" algn="l" rtl="0">
              <a:buNone/>
            </a:pPr>
            <a:endParaRPr lang="en-US" sz="3200" b="1" dirty="0" smtClean="0"/>
          </a:p>
          <a:p>
            <a:pPr marL="109728" indent="0" algn="l" rtl="0">
              <a:buNone/>
            </a:pPr>
            <a:r>
              <a:rPr lang="en-US" dirty="0" smtClean="0"/>
              <a:t> I                 amn’t </a:t>
            </a:r>
          </a:p>
          <a:p>
            <a:pPr marL="109728" indent="0" algn="l" rtl="0">
              <a:buNone/>
            </a:pPr>
            <a:r>
              <a:rPr lang="en-US" dirty="0" smtClean="0"/>
              <a:t>he/she/it                isn’t</a:t>
            </a:r>
          </a:p>
          <a:p>
            <a:pPr marL="109728" indent="0" algn="l" rtl="0">
              <a:buNone/>
            </a:pPr>
            <a:r>
              <a:rPr lang="en-US" dirty="0" smtClean="0"/>
              <a:t> </a:t>
            </a:r>
            <a:r>
              <a:rPr lang="en-US" dirty="0"/>
              <a:t>we/you/they </a:t>
            </a:r>
            <a:r>
              <a:rPr lang="en-US" dirty="0" smtClean="0"/>
              <a:t>       </a:t>
            </a:r>
            <a:r>
              <a:rPr lang="en-US" dirty="0"/>
              <a:t> </a:t>
            </a:r>
            <a:r>
              <a:rPr lang="en-US" dirty="0" smtClean="0"/>
              <a:t>         aren’t</a:t>
            </a:r>
          </a:p>
          <a:p>
            <a:pPr marL="109728" indent="0" algn="l" rtl="0">
              <a:buNone/>
            </a:pPr>
            <a:endParaRPr lang="en-US" dirty="0"/>
          </a:p>
          <a:p>
            <a:pPr marL="109728" indent="0" algn="l" rtl="0">
              <a:buNone/>
            </a:pPr>
            <a:r>
              <a:rPr lang="en-US" dirty="0" smtClean="0"/>
              <a:t>EX:</a:t>
            </a:r>
          </a:p>
          <a:p>
            <a:pPr marL="109728" indent="0" algn="l" rtl="0">
              <a:buNone/>
            </a:pPr>
            <a:r>
              <a:rPr lang="en-US" dirty="0" smtClean="0"/>
              <a:t>- I am not sitting now .</a:t>
            </a:r>
          </a:p>
          <a:p>
            <a:pPr marL="109728" indent="0" algn="l" rtl="0">
              <a:buNone/>
            </a:pPr>
            <a:r>
              <a:rPr lang="en-US" dirty="0" smtClean="0"/>
              <a:t> -It </a:t>
            </a:r>
            <a:r>
              <a:rPr lang="en-US" dirty="0"/>
              <a:t>isn’t raining any more. </a:t>
            </a:r>
            <a:endParaRPr lang="en-US" dirty="0" smtClean="0"/>
          </a:p>
          <a:p>
            <a:pPr marL="109728" indent="0" algn="l" rtl="0">
              <a:buNone/>
            </a:pPr>
            <a:r>
              <a:rPr lang="en-US" dirty="0" smtClean="0"/>
              <a:t>-Ahmed  and Ali   aren’t  </a:t>
            </a:r>
            <a:r>
              <a:rPr lang="en-US" dirty="0"/>
              <a:t>playing </a:t>
            </a:r>
            <a:r>
              <a:rPr lang="en-US" dirty="0" smtClean="0"/>
              <a:t>chess</a:t>
            </a:r>
            <a:r>
              <a:rPr lang="en-US" dirty="0"/>
              <a:t>.</a:t>
            </a:r>
          </a:p>
        </p:txBody>
      </p:sp>
      <p:sp>
        <p:nvSpPr>
          <p:cNvPr id="4" name="مستطيل ذو زاوية واحدة مخدوشة ودائرية 3"/>
          <p:cNvSpPr/>
          <p:nvPr/>
        </p:nvSpPr>
        <p:spPr>
          <a:xfrm>
            <a:off x="2339752" y="104062"/>
            <a:ext cx="5112568" cy="1160508"/>
          </a:xfrm>
          <a:prstGeom prst="snip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Form negative sentence </a:t>
            </a:r>
          </a:p>
        </p:txBody>
      </p:sp>
      <p:sp>
        <p:nvSpPr>
          <p:cNvPr id="5" name="سهم إلى اليمين 4"/>
          <p:cNvSpPr/>
          <p:nvPr/>
        </p:nvSpPr>
        <p:spPr>
          <a:xfrm>
            <a:off x="2123728" y="2932001"/>
            <a:ext cx="90640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6" name="سهم إلى اليمين 5"/>
          <p:cNvSpPr/>
          <p:nvPr/>
        </p:nvSpPr>
        <p:spPr>
          <a:xfrm>
            <a:off x="2779861" y="3286125"/>
            <a:ext cx="84924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سهم إلى اليمين 6"/>
          <p:cNvSpPr/>
          <p:nvPr/>
        </p:nvSpPr>
        <p:spPr>
          <a:xfrm>
            <a:off x="1403648" y="2466604"/>
            <a:ext cx="63322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6513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907704"/>
            <a:ext cx="8219256" cy="4218459"/>
          </a:xfrm>
        </p:spPr>
        <p:txBody>
          <a:bodyPr>
            <a:normAutofit fontScale="92500" lnSpcReduction="10000"/>
          </a:bodyPr>
          <a:lstStyle/>
          <a:p>
            <a:pPr marL="109728" indent="0" algn="l" rtl="0">
              <a:buNone/>
            </a:pPr>
            <a:r>
              <a:rPr lang="en-US" b="1" dirty="0" smtClean="0"/>
              <a:t>    Put </a:t>
            </a:r>
            <a:r>
              <a:rPr lang="en-US" b="1" dirty="0"/>
              <a:t>the verb into the correct form </a:t>
            </a:r>
            <a:r>
              <a:rPr lang="en-US" b="1" dirty="0" smtClean="0"/>
              <a:t>. </a:t>
            </a:r>
            <a:endParaRPr lang="en-US" b="1" dirty="0"/>
          </a:p>
          <a:p>
            <a:pPr marL="109728" indent="0" algn="l" rtl="0">
              <a:buNone/>
            </a:pPr>
            <a:r>
              <a:rPr lang="en-US" dirty="0" smtClean="0"/>
              <a:t>1- </a:t>
            </a:r>
            <a:r>
              <a:rPr lang="en-US" dirty="0"/>
              <a:t>She </a:t>
            </a:r>
            <a:r>
              <a:rPr lang="en-US" dirty="0" smtClean="0"/>
              <a:t> ____ (study ) </a:t>
            </a:r>
            <a:r>
              <a:rPr lang="en-US" dirty="0"/>
              <a:t>for her exams right now</a:t>
            </a:r>
            <a:r>
              <a:rPr lang="en-US" dirty="0" smtClean="0"/>
              <a:t>.</a:t>
            </a:r>
          </a:p>
          <a:p>
            <a:pPr marL="109728" indent="0" algn="l" rtl="0">
              <a:buNone/>
            </a:pPr>
            <a:r>
              <a:rPr lang="en-US" dirty="0" smtClean="0"/>
              <a:t>2- </a:t>
            </a:r>
            <a:r>
              <a:rPr lang="en-US" dirty="0"/>
              <a:t>They </a:t>
            </a:r>
            <a:r>
              <a:rPr lang="en-US" dirty="0" smtClean="0"/>
              <a:t>_____ </a:t>
            </a:r>
            <a:r>
              <a:rPr lang="en-US" dirty="0"/>
              <a:t>playing soccer in the park</a:t>
            </a:r>
            <a:r>
              <a:rPr lang="en-US" dirty="0" smtClean="0"/>
              <a:t>.</a:t>
            </a:r>
          </a:p>
          <a:p>
            <a:pPr marL="109728" indent="0" algn="l" rtl="0">
              <a:buNone/>
            </a:pPr>
            <a:r>
              <a:rPr lang="en-US" dirty="0" smtClean="0"/>
              <a:t>3- </a:t>
            </a:r>
            <a:r>
              <a:rPr lang="en-US" dirty="0"/>
              <a:t>I </a:t>
            </a:r>
            <a:r>
              <a:rPr lang="en-US" dirty="0" smtClean="0"/>
              <a:t>______( feel) </a:t>
            </a:r>
            <a:r>
              <a:rPr lang="en-US" dirty="0"/>
              <a:t>well today.</a:t>
            </a:r>
          </a:p>
          <a:p>
            <a:pPr marL="109728" indent="0" algn="l" rtl="0">
              <a:buNone/>
            </a:pPr>
            <a:r>
              <a:rPr lang="en-US" dirty="0" smtClean="0"/>
              <a:t>4- </a:t>
            </a:r>
            <a:r>
              <a:rPr lang="en-US" dirty="0"/>
              <a:t>He </a:t>
            </a:r>
            <a:r>
              <a:rPr lang="en-US" dirty="0" smtClean="0"/>
              <a:t>___ ( work) </a:t>
            </a:r>
            <a:r>
              <a:rPr lang="en-US" dirty="0"/>
              <a:t>on the project at the moment</a:t>
            </a:r>
            <a:r>
              <a:rPr lang="en-US" dirty="0" smtClean="0"/>
              <a:t>. 5-  </a:t>
            </a:r>
            <a:r>
              <a:rPr lang="en-US" dirty="0"/>
              <a:t>Y</a:t>
            </a:r>
            <a:r>
              <a:rPr lang="en-US" dirty="0" smtClean="0"/>
              <a:t>ou____( come) </a:t>
            </a:r>
            <a:r>
              <a:rPr lang="en-US" dirty="0"/>
              <a:t>to the party </a:t>
            </a:r>
            <a:r>
              <a:rPr lang="en-US" dirty="0" smtClean="0"/>
              <a:t>tonight</a:t>
            </a:r>
          </a:p>
          <a:p>
            <a:pPr marL="109728" indent="0" algn="l" rtl="0">
              <a:buNone/>
            </a:pPr>
            <a:endParaRPr lang="en-US" dirty="0" smtClean="0"/>
          </a:p>
          <a:p>
            <a:pPr marL="109728" indent="0" algn="l" rtl="0">
              <a:buNone/>
            </a:pPr>
            <a:r>
              <a:rPr lang="en-US" dirty="0"/>
              <a:t> </a:t>
            </a:r>
          </a:p>
        </p:txBody>
      </p:sp>
      <p:sp>
        <p:nvSpPr>
          <p:cNvPr id="5" name="عنوان 1"/>
          <p:cNvSpPr>
            <a:spLocks noGrp="1"/>
          </p:cNvSpPr>
          <p:nvPr/>
        </p:nvSpPr>
        <p:spPr>
          <a:xfrm>
            <a:off x="1115616" y="764704"/>
            <a:ext cx="7239000" cy="1143000"/>
          </a:xfrm>
          <a:prstGeom prst="rect">
            <a:avLst/>
          </a:prstGeom>
        </p:spPr>
        <p:txBody>
          <a:bodyPr vert="horz" lIns="45720" tIns="0" rIns="45720" bIns="0" anchor="b" anchorCtr="0">
            <a:normAutofit lnSpcReduction="100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dirty="0" smtClean="0">
                <a:solidFill>
                  <a:schemeClr val="tx1"/>
                </a:solidFill>
              </a:rPr>
              <a:t> Assignment                          </a:t>
            </a:r>
            <a:r>
              <a:rPr lang="ar-IQ" dirty="0" smtClean="0">
                <a:solidFill>
                  <a:schemeClr val="tx1"/>
                </a:solidFill>
              </a:rPr>
              <a:t>                 </a:t>
            </a:r>
            <a:r>
              <a:rPr lang="en-US" dirty="0" smtClean="0">
                <a:solidFill>
                  <a:schemeClr val="tx1"/>
                </a:solidFill>
              </a:rPr>
              <a:t> </a:t>
            </a:r>
            <a:r>
              <a:rPr lang="ar-IQ" dirty="0" smtClean="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2672469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74638"/>
            <a:ext cx="8219256" cy="634082"/>
          </a:xfrm>
        </p:spPr>
        <p:txBody>
          <a:bodyPr>
            <a:normAutofit fontScale="90000"/>
          </a:bodyPr>
          <a:lstStyle/>
          <a:p>
            <a:r>
              <a:rPr lang="en-US" dirty="0" smtClean="0"/>
              <a:t>Conversation </a:t>
            </a:r>
            <a:endParaRPr lang="en-US" dirty="0"/>
          </a:p>
        </p:txBody>
      </p:sp>
      <p:sp>
        <p:nvSpPr>
          <p:cNvPr id="3" name="عنصر نائب للمحتوى 2"/>
          <p:cNvSpPr>
            <a:spLocks noGrp="1"/>
          </p:cNvSpPr>
          <p:nvPr>
            <p:ph idx="1"/>
          </p:nvPr>
        </p:nvSpPr>
        <p:spPr>
          <a:xfrm>
            <a:off x="467544" y="980729"/>
            <a:ext cx="8219256" cy="5977024"/>
          </a:xfrm>
        </p:spPr>
        <p:txBody>
          <a:bodyPr>
            <a:noAutofit/>
          </a:bodyPr>
          <a:lstStyle/>
          <a:p>
            <a:pPr algn="l" rtl="0"/>
            <a:r>
              <a:rPr lang="en-US" sz="2000" dirty="0"/>
              <a:t>Nurse: Hello! How are you feeling today</a:t>
            </a:r>
            <a:r>
              <a:rPr lang="en-US" sz="2000" dirty="0" smtClean="0"/>
              <a:t>?</a:t>
            </a:r>
            <a:endParaRPr lang="en-US" sz="2000" dirty="0"/>
          </a:p>
          <a:p>
            <a:pPr algn="l" rtl="0"/>
            <a:r>
              <a:rPr lang="en-US" sz="2000" dirty="0"/>
              <a:t>Patient: I’m not feeling well. I have a lot of pain in my stomach</a:t>
            </a:r>
            <a:r>
              <a:rPr lang="en-US" sz="2000" dirty="0" smtClean="0"/>
              <a:t>.</a:t>
            </a:r>
            <a:endParaRPr lang="en-US" sz="2000" dirty="0"/>
          </a:p>
          <a:p>
            <a:pPr algn="l" rtl="0"/>
            <a:r>
              <a:rPr lang="en-US" sz="2000" dirty="0"/>
              <a:t>Nurse: I’m sorry to hear that. How long have you been feeling this pain</a:t>
            </a:r>
            <a:r>
              <a:rPr lang="en-US" sz="2000" dirty="0" smtClean="0"/>
              <a:t>?</a:t>
            </a:r>
            <a:endParaRPr lang="en-US" sz="2000" dirty="0"/>
          </a:p>
          <a:p>
            <a:pPr algn="l" rtl="0"/>
            <a:r>
              <a:rPr lang="en-US" sz="2000" dirty="0"/>
              <a:t>Patient: It started yesterday, and it’s getting worse</a:t>
            </a:r>
            <a:r>
              <a:rPr lang="en-US" sz="2000" dirty="0" smtClean="0"/>
              <a:t>.</a:t>
            </a:r>
            <a:endParaRPr lang="en-US" sz="2000" dirty="0"/>
          </a:p>
          <a:p>
            <a:pPr algn="l" rtl="0"/>
            <a:r>
              <a:rPr lang="en-US" sz="2000" dirty="0"/>
              <a:t>Nurse: On a scale from 1 to 10, how bad is the pain</a:t>
            </a:r>
            <a:r>
              <a:rPr lang="en-US" sz="2000" dirty="0" smtClean="0"/>
              <a:t>?</a:t>
            </a:r>
            <a:endParaRPr lang="en-US" sz="2000" dirty="0"/>
          </a:p>
          <a:p>
            <a:pPr algn="l" rtl="0"/>
            <a:r>
              <a:rPr lang="en-US" sz="2000" dirty="0"/>
              <a:t>Patient: I’d say it’s about an 8</a:t>
            </a:r>
            <a:r>
              <a:rPr lang="en-US" sz="2000" dirty="0" smtClean="0"/>
              <a:t>.</a:t>
            </a:r>
            <a:endParaRPr lang="en-US" sz="2000" dirty="0"/>
          </a:p>
          <a:p>
            <a:pPr algn="l" rtl="0"/>
            <a:r>
              <a:rPr lang="en-US" sz="2000" dirty="0"/>
              <a:t>Nurse: Okay, I’ll let the doctor know right away. Have you eaten anything unusual recently</a:t>
            </a:r>
            <a:r>
              <a:rPr lang="en-US" sz="2000" dirty="0" smtClean="0"/>
              <a:t>?</a:t>
            </a:r>
            <a:endParaRPr lang="en-US" sz="2000" dirty="0"/>
          </a:p>
          <a:p>
            <a:pPr algn="l" rtl="0"/>
            <a:r>
              <a:rPr lang="en-US" sz="2000" dirty="0"/>
              <a:t>Patient: No, just my normal food</a:t>
            </a:r>
            <a:r>
              <a:rPr lang="en-US" sz="2000" dirty="0" smtClean="0"/>
              <a:t>.</a:t>
            </a:r>
            <a:endParaRPr lang="en-US" sz="2000" dirty="0"/>
          </a:p>
          <a:p>
            <a:pPr algn="l" rtl="0"/>
            <a:r>
              <a:rPr lang="en-US" sz="2000" dirty="0"/>
              <a:t>Nurse: Do you have any other symptoms, like fever or nausea</a:t>
            </a:r>
            <a:r>
              <a:rPr lang="en-US" sz="2000" dirty="0" smtClean="0"/>
              <a:t>?</a:t>
            </a:r>
            <a:endParaRPr lang="en-US" sz="2000" dirty="0"/>
          </a:p>
          <a:p>
            <a:pPr algn="l" rtl="0"/>
            <a:r>
              <a:rPr lang="en-US" sz="2000" dirty="0"/>
              <a:t>Patient: Yes, I’ve been feeling a little nauseous</a:t>
            </a:r>
            <a:r>
              <a:rPr lang="en-US" sz="2000" dirty="0" smtClean="0"/>
              <a:t>.</a:t>
            </a:r>
            <a:endParaRPr lang="en-US" sz="2000" dirty="0"/>
          </a:p>
          <a:p>
            <a:pPr algn="l" rtl="0"/>
            <a:r>
              <a:rPr lang="en-US" sz="2000" dirty="0"/>
              <a:t>Nurse: Alright, we’ll check your vitals and the doctor will be here soon to examine you. Please try to relax, and let me know if the pain gets worse</a:t>
            </a:r>
            <a:r>
              <a:rPr lang="en-US" sz="2000" dirty="0" smtClean="0"/>
              <a:t>.</a:t>
            </a:r>
            <a:endParaRPr lang="en-US" sz="2000" dirty="0"/>
          </a:p>
          <a:p>
            <a:pPr algn="l" rtl="0"/>
            <a:r>
              <a:rPr lang="en-US" sz="2000" dirty="0"/>
              <a:t>Patient: Thank you</a:t>
            </a:r>
            <a:r>
              <a:rPr lang="en-US" sz="2000" dirty="0" smtClean="0"/>
              <a:t>.</a:t>
            </a:r>
            <a:endParaRPr lang="en-US" sz="2000" dirty="0"/>
          </a:p>
          <a:p>
            <a:pPr algn="l" rtl="0"/>
            <a:r>
              <a:rPr lang="en-US" sz="2000" dirty="0"/>
              <a:t>Nurse: You’re welcome. We’re here to help you.</a:t>
            </a:r>
          </a:p>
          <a:p>
            <a:pPr algn="l" rtl="0"/>
            <a:endParaRPr lang="en-US" sz="1100" dirty="0"/>
          </a:p>
        </p:txBody>
      </p:sp>
    </p:spTree>
    <p:extLst>
      <p:ext uri="{BB962C8B-B14F-4D97-AF65-F5344CB8AC3E}">
        <p14:creationId xmlns:p14="http://schemas.microsoft.com/office/powerpoint/2010/main" val="2737479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mtClean="0"/>
              <a:t>Explain </a:t>
            </a:r>
            <a:endParaRPr lang="en-US" dirty="0"/>
          </a:p>
        </p:txBody>
      </p:sp>
      <p:sp>
        <p:nvSpPr>
          <p:cNvPr id="3" name="عنصر نائب للمحتوى 2"/>
          <p:cNvSpPr>
            <a:spLocks noGrp="1"/>
          </p:cNvSpPr>
          <p:nvPr>
            <p:ph idx="1"/>
          </p:nvPr>
        </p:nvSpPr>
        <p:spPr/>
        <p:txBody>
          <a:bodyPr/>
          <a:lstStyle/>
          <a:p>
            <a:pPr algn="l" rtl="0"/>
            <a:r>
              <a:rPr lang="en-US" dirty="0" smtClean="0"/>
              <a:t>Blisters</a:t>
            </a:r>
          </a:p>
          <a:p>
            <a:pPr algn="l" rtl="0"/>
            <a:r>
              <a:rPr lang="en-US" dirty="0"/>
              <a:t>Severe </a:t>
            </a:r>
            <a:r>
              <a:rPr lang="en-US" dirty="0" smtClean="0"/>
              <a:t>bleeding</a:t>
            </a:r>
          </a:p>
          <a:p>
            <a:pPr algn="l" rtl="0"/>
            <a:r>
              <a:rPr lang="en-US" dirty="0"/>
              <a:t>Third-degree burns </a:t>
            </a:r>
            <a:endParaRPr lang="en-US" dirty="0" smtClean="0"/>
          </a:p>
          <a:p>
            <a:pPr algn="l" rtl="0"/>
            <a:endParaRPr lang="en-US" dirty="0" smtClean="0"/>
          </a:p>
          <a:p>
            <a:pPr algn="l" rtl="0"/>
            <a:endParaRPr lang="en-US" dirty="0"/>
          </a:p>
        </p:txBody>
      </p:sp>
    </p:spTree>
    <p:extLst>
      <p:ext uri="{BB962C8B-B14F-4D97-AF65-F5344CB8AC3E}">
        <p14:creationId xmlns:p14="http://schemas.microsoft.com/office/powerpoint/2010/main" val="2117933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The Blisters</a:t>
            </a:r>
            <a:endParaRPr lang="en-US" dirty="0"/>
          </a:p>
        </p:txBody>
      </p:sp>
      <p:sp>
        <p:nvSpPr>
          <p:cNvPr id="3" name="عنصر نائب للمحتوى 2"/>
          <p:cNvSpPr>
            <a:spLocks noGrp="1"/>
          </p:cNvSpPr>
          <p:nvPr>
            <p:ph idx="1"/>
          </p:nvPr>
        </p:nvSpPr>
        <p:spPr/>
        <p:txBody>
          <a:bodyPr>
            <a:normAutofit fontScale="92500"/>
          </a:bodyPr>
          <a:lstStyle/>
          <a:p>
            <a:pPr algn="l" rtl="0"/>
            <a:r>
              <a:rPr lang="en-US" dirty="0"/>
              <a:t>Blisters are small bubbles that form on your skin. They usually appear when your skin is rubbed a lot, like when you wear tight shoes. Blisters can also happen from burns or </a:t>
            </a:r>
            <a:r>
              <a:rPr lang="en-US" dirty="0" smtClean="0"/>
              <a:t>infections. </a:t>
            </a:r>
            <a:r>
              <a:rPr lang="en-US" dirty="0"/>
              <a:t>Inside the blister, there is a clear liquid. It helps protect your skin as it </a:t>
            </a:r>
            <a:r>
              <a:rPr lang="en-US" dirty="0" smtClean="0"/>
              <a:t>heals. </a:t>
            </a:r>
            <a:r>
              <a:rPr lang="en-US" dirty="0"/>
              <a:t>It's important not to pop them, as the liquid inside helps to keep the area clean and prevent infection. If you need to, you can cover the blister with a clean bandage to protect it.</a:t>
            </a:r>
          </a:p>
        </p:txBody>
      </p:sp>
    </p:spTree>
    <p:extLst>
      <p:ext uri="{BB962C8B-B14F-4D97-AF65-F5344CB8AC3E}">
        <p14:creationId xmlns:p14="http://schemas.microsoft.com/office/powerpoint/2010/main" val="2530881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Severe Bleeding</a:t>
            </a:r>
            <a:endParaRPr lang="en-US" dirty="0"/>
          </a:p>
        </p:txBody>
      </p:sp>
      <p:sp>
        <p:nvSpPr>
          <p:cNvPr id="3" name="عنصر نائب للمحتوى 2"/>
          <p:cNvSpPr>
            <a:spLocks noGrp="1"/>
          </p:cNvSpPr>
          <p:nvPr>
            <p:ph idx="1"/>
          </p:nvPr>
        </p:nvSpPr>
        <p:spPr/>
        <p:txBody>
          <a:bodyPr>
            <a:normAutofit fontScale="92500" lnSpcReduction="20000"/>
          </a:bodyPr>
          <a:lstStyle/>
          <a:p>
            <a:pPr algn="l" rtl="0"/>
            <a:r>
              <a:rPr lang="en-US" dirty="0"/>
              <a:t>Severe bleeding, also called hemorrhage, happens when a large amount of blood is lost quickly. It can be life-threatening if not treated right away. This type of bleeding can occur from deep cuts, injuries to major blood vessels, or internal damage, like from an accident. Signs of severe bleeding include a lot of blood, weakness, dizziness, or even unconsciousness. It’s important to apply pressure to the wound to slow the bleeding and seek emergency medical help immediately.</a:t>
            </a:r>
          </a:p>
        </p:txBody>
      </p:sp>
    </p:spTree>
    <p:extLst>
      <p:ext uri="{BB962C8B-B14F-4D97-AF65-F5344CB8AC3E}">
        <p14:creationId xmlns:p14="http://schemas.microsoft.com/office/powerpoint/2010/main" val="1319341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Third-degree </a:t>
            </a:r>
            <a:r>
              <a:rPr lang="en-US" dirty="0" smtClean="0"/>
              <a:t>burns </a:t>
            </a:r>
            <a:endParaRPr lang="en-US" dirty="0"/>
          </a:p>
        </p:txBody>
      </p:sp>
      <p:sp>
        <p:nvSpPr>
          <p:cNvPr id="3" name="عنصر نائب للمحتوى 2"/>
          <p:cNvSpPr>
            <a:spLocks noGrp="1"/>
          </p:cNvSpPr>
          <p:nvPr>
            <p:ph idx="1"/>
          </p:nvPr>
        </p:nvSpPr>
        <p:spPr/>
        <p:txBody>
          <a:bodyPr>
            <a:normAutofit lnSpcReduction="10000"/>
          </a:bodyPr>
          <a:lstStyle/>
          <a:p>
            <a:pPr algn="l" rtl="0"/>
            <a:r>
              <a:rPr lang="en-US" dirty="0"/>
              <a:t>Third-degree burns are the most severe type of burn. They go through all layers of the skin, and can even affect the tissues underneath, like muscles or bones. The skin may look white, black, or charred. Unlike other burns, a third-degree burn may not be very painful at first because it can damage the nerves. These burns usually require medical treatment, like skin grafts, and can leave scars. They can also lead to serious complications like infections.</a:t>
            </a:r>
          </a:p>
        </p:txBody>
      </p:sp>
    </p:spTree>
    <p:extLst>
      <p:ext uri="{BB962C8B-B14F-4D97-AF65-F5344CB8AC3E}">
        <p14:creationId xmlns:p14="http://schemas.microsoft.com/office/powerpoint/2010/main" val="621041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a:t>
            </a:r>
            <a:endParaRPr lang="en-US" dirty="0"/>
          </a:p>
        </p:txBody>
      </p:sp>
      <p:sp>
        <p:nvSpPr>
          <p:cNvPr id="3" name="عنصر نائب للمحتوى 2"/>
          <p:cNvSpPr>
            <a:spLocks noGrp="1"/>
          </p:cNvSpPr>
          <p:nvPr>
            <p:ph idx="1"/>
          </p:nvPr>
        </p:nvSpPr>
        <p:spPr>
          <a:xfrm>
            <a:off x="457200" y="2276872"/>
            <a:ext cx="8147248" cy="4047728"/>
          </a:xfrm>
        </p:spPr>
        <p:txBody>
          <a:bodyPr/>
          <a:lstStyle/>
          <a:p>
            <a:pPr marL="0" indent="0" algn="l" rtl="0">
              <a:buNone/>
            </a:pPr>
            <a:endParaRPr lang="ar-IQ" dirty="0" smtClean="0"/>
          </a:p>
          <a:p>
            <a:pPr marL="0" indent="0" algn="l" rtl="0">
              <a:buNone/>
            </a:pPr>
            <a:endParaRPr lang="ar-IQ" dirty="0" smtClean="0"/>
          </a:p>
          <a:p>
            <a:pPr marL="0" indent="0" algn="l" rtl="0">
              <a:buNone/>
            </a:pPr>
            <a:r>
              <a:rPr lang="ar-IQ" dirty="0" smtClean="0">
                <a:latin typeface="Arial Black" pitchFamily="34" charset="0"/>
              </a:rPr>
              <a:t>        </a:t>
            </a:r>
            <a:r>
              <a:rPr lang="en-US" dirty="0" smtClean="0">
                <a:latin typeface="Arial Black" pitchFamily="34" charset="0"/>
              </a:rPr>
              <a:t>What </a:t>
            </a:r>
            <a:r>
              <a:rPr lang="en-US" dirty="0">
                <a:latin typeface="Arial Black" pitchFamily="34" charset="0"/>
              </a:rPr>
              <a:t>is </a:t>
            </a:r>
            <a:r>
              <a:rPr lang="en-US" dirty="0" smtClean="0">
                <a:latin typeface="Arial Black" pitchFamily="34" charset="0"/>
              </a:rPr>
              <a:t>the </a:t>
            </a:r>
            <a:r>
              <a:rPr lang="en-US" dirty="0">
                <a:latin typeface="Arial Black" pitchFamily="34" charset="0"/>
              </a:rPr>
              <a:t>Present Continuous Tense</a:t>
            </a:r>
            <a:r>
              <a:rPr lang="en-US" dirty="0" smtClean="0">
                <a:latin typeface="Arial Black" pitchFamily="34" charset="0"/>
              </a:rPr>
              <a:t>?</a:t>
            </a:r>
            <a:endParaRPr lang="ar-IQ" dirty="0">
              <a:latin typeface="Arial Black" pitchFamily="34" charset="0"/>
            </a:endParaRPr>
          </a:p>
          <a:p>
            <a:pPr marL="0" indent="0" algn="l" rtl="0">
              <a:buNone/>
            </a:pPr>
            <a:endParaRPr lang="ar-IQ" dirty="0" smtClean="0"/>
          </a:p>
          <a:p>
            <a:pPr marL="0" indent="0" algn="l" rtl="0">
              <a:buNone/>
            </a:pPr>
            <a:endParaRPr lang="ar-IQ" dirty="0"/>
          </a:p>
          <a:p>
            <a:pPr marL="0" indent="0" algn="l" rtl="0">
              <a:buNone/>
            </a:pPr>
            <a:endParaRPr lang="ar-IQ" dirty="0" smtClean="0"/>
          </a:p>
          <a:p>
            <a:pPr marL="0" indent="0" algn="l" rtl="0">
              <a:buNone/>
            </a:pPr>
            <a:endParaRPr lang="en-US" b="1"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365104"/>
            <a:ext cx="3055651" cy="2546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شكل بيضاوي 4"/>
          <p:cNvSpPr/>
          <p:nvPr/>
        </p:nvSpPr>
        <p:spPr>
          <a:xfrm>
            <a:off x="2627785" y="764704"/>
            <a:ext cx="3456384"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Introduction </a:t>
            </a:r>
            <a:endParaRPr lang="en-US" b="1" dirty="0"/>
          </a:p>
        </p:txBody>
      </p:sp>
    </p:spTree>
    <p:extLst>
      <p:ext uri="{BB962C8B-B14F-4D97-AF65-F5344CB8AC3E}">
        <p14:creationId xmlns:p14="http://schemas.microsoft.com/office/powerpoint/2010/main" val="1354516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chemeClr val="accent5"/>
                </a:solidFill>
              </a:rPr>
              <a:t> </a:t>
            </a:r>
            <a:endParaRPr lang="en-US" b="1" dirty="0">
              <a:solidFill>
                <a:schemeClr val="accent5"/>
              </a:solidFill>
            </a:endParaRPr>
          </a:p>
        </p:txBody>
      </p:sp>
      <p:sp>
        <p:nvSpPr>
          <p:cNvPr id="3" name="عنصر نائب للمحتوى 2"/>
          <p:cNvSpPr>
            <a:spLocks noGrp="1"/>
          </p:cNvSpPr>
          <p:nvPr>
            <p:ph idx="1"/>
          </p:nvPr>
        </p:nvSpPr>
        <p:spPr/>
        <p:txBody>
          <a:bodyPr/>
          <a:lstStyle/>
          <a:p>
            <a:pPr marL="0" indent="0" algn="l" rtl="0">
              <a:buNone/>
            </a:pPr>
            <a:r>
              <a:rPr lang="ar-IQ" dirty="0" smtClean="0"/>
              <a:t> </a:t>
            </a:r>
            <a:endParaRPr lang="en-US" dirty="0" smtClean="0"/>
          </a:p>
          <a:p>
            <a:pPr marL="0" indent="0" algn="l" rtl="0">
              <a:buNone/>
            </a:pPr>
            <a:r>
              <a:rPr lang="en-US" b="1" dirty="0" smtClean="0"/>
              <a:t>The </a:t>
            </a:r>
            <a:r>
              <a:rPr lang="en-US" b="1" dirty="0"/>
              <a:t>present continuous tense, also known as the present progressive tense, is used to describe actions or events that are happening at the time of speaking. It emphasizes the ongoing nature of the action.</a:t>
            </a:r>
          </a:p>
        </p:txBody>
      </p:sp>
      <p:sp>
        <p:nvSpPr>
          <p:cNvPr id="4" name="شكل بيضاوي 3"/>
          <p:cNvSpPr/>
          <p:nvPr/>
        </p:nvSpPr>
        <p:spPr>
          <a:xfrm>
            <a:off x="2983254" y="764704"/>
            <a:ext cx="3172922"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Black" pitchFamily="34" charset="0"/>
              </a:rPr>
              <a:t>Introduction </a:t>
            </a:r>
          </a:p>
        </p:txBody>
      </p:sp>
      <p:sp>
        <p:nvSpPr>
          <p:cNvPr id="5" name="مستطيل 4"/>
          <p:cNvSpPr/>
          <p:nvPr/>
        </p:nvSpPr>
        <p:spPr>
          <a:xfrm>
            <a:off x="6139383" y="5195639"/>
            <a:ext cx="20882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Now</a:t>
            </a:r>
          </a:p>
          <a:p>
            <a:pPr algn="ctr"/>
            <a:r>
              <a:rPr lang="en-US" b="1" dirty="0" smtClean="0"/>
              <a:t> </a:t>
            </a:r>
            <a:r>
              <a:rPr lang="en-US" b="1" dirty="0"/>
              <a:t>At the moment </a:t>
            </a:r>
            <a:endParaRPr lang="en-US" b="1" dirty="0" smtClean="0"/>
          </a:p>
          <a:p>
            <a:pPr algn="ctr"/>
            <a:r>
              <a:rPr lang="en-US" b="1" dirty="0" smtClean="0"/>
              <a:t>today</a:t>
            </a:r>
            <a:endParaRPr lang="en-US" b="1" dirty="0"/>
          </a:p>
        </p:txBody>
      </p:sp>
      <p:sp>
        <p:nvSpPr>
          <p:cNvPr id="6" name="سهم إلى اليمين 5"/>
          <p:cNvSpPr/>
          <p:nvPr/>
        </p:nvSpPr>
        <p:spPr>
          <a:xfrm>
            <a:off x="1691680" y="4797152"/>
            <a:ext cx="2664296" cy="172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This Words indicating the present tense</a:t>
            </a:r>
            <a:r>
              <a:rPr lang="en-US" dirty="0"/>
              <a:t> </a:t>
            </a:r>
          </a:p>
        </p:txBody>
      </p:sp>
    </p:spTree>
    <p:extLst>
      <p:ext uri="{BB962C8B-B14F-4D97-AF65-F5344CB8AC3E}">
        <p14:creationId xmlns:p14="http://schemas.microsoft.com/office/powerpoint/2010/main" val="1661296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Form affirmative sentence </a:t>
            </a:r>
          </a:p>
        </p:txBody>
      </p:sp>
      <p:sp>
        <p:nvSpPr>
          <p:cNvPr id="3" name="عنصر نائب للمحتوى 2"/>
          <p:cNvSpPr>
            <a:spLocks noGrp="1"/>
          </p:cNvSpPr>
          <p:nvPr>
            <p:ph idx="1"/>
          </p:nvPr>
        </p:nvSpPr>
        <p:spPr/>
        <p:txBody>
          <a:bodyPr>
            <a:normAutofit fontScale="70000" lnSpcReduction="20000"/>
          </a:bodyPr>
          <a:lstStyle/>
          <a:p>
            <a:pPr marL="0" indent="0" algn="l" rtl="0">
              <a:buNone/>
            </a:pPr>
            <a:r>
              <a:rPr lang="en-US" dirty="0"/>
              <a:t>Subject + is/are/am </a:t>
            </a:r>
            <a:r>
              <a:rPr lang="en-US" dirty="0" smtClean="0"/>
              <a:t>+(verb) ing  +complement</a:t>
            </a:r>
            <a:endParaRPr lang="en-US" dirty="0"/>
          </a:p>
          <a:p>
            <a:pPr marL="0" indent="0" algn="l" rtl="0">
              <a:buNone/>
            </a:pPr>
            <a:endParaRPr lang="en-US" dirty="0"/>
          </a:p>
          <a:p>
            <a:pPr marL="109728" indent="0" algn="l" rtl="0">
              <a:buNone/>
            </a:pPr>
            <a:r>
              <a:rPr lang="en-US" dirty="0"/>
              <a:t>I </a:t>
            </a:r>
            <a:r>
              <a:rPr lang="en-US" dirty="0" smtClean="0"/>
              <a:t>                     am</a:t>
            </a:r>
          </a:p>
          <a:p>
            <a:pPr marL="109728" indent="0" algn="l" rtl="0">
              <a:buNone/>
            </a:pPr>
            <a:endParaRPr lang="en-US" dirty="0"/>
          </a:p>
          <a:p>
            <a:pPr marL="109728" indent="0" algn="l" rtl="0">
              <a:buNone/>
            </a:pPr>
            <a:r>
              <a:rPr lang="en-US" dirty="0"/>
              <a:t>he/she/it        </a:t>
            </a:r>
            <a:r>
              <a:rPr lang="en-US" dirty="0" smtClean="0"/>
              <a:t>          is</a:t>
            </a:r>
          </a:p>
          <a:p>
            <a:pPr marL="109728" indent="0" algn="l" rtl="0">
              <a:buNone/>
            </a:pPr>
            <a:endParaRPr lang="en-US" dirty="0" smtClean="0"/>
          </a:p>
          <a:p>
            <a:pPr marL="109728" indent="0" algn="l" rtl="0">
              <a:buNone/>
            </a:pPr>
            <a:r>
              <a:rPr lang="en-US" dirty="0" smtClean="0"/>
              <a:t>we/you/they                  are</a:t>
            </a:r>
            <a:endParaRPr lang="en-US" dirty="0"/>
          </a:p>
          <a:p>
            <a:pPr marL="0" indent="0" algn="l" rtl="0">
              <a:buNone/>
            </a:pPr>
            <a:endParaRPr lang="en-US" dirty="0" smtClean="0"/>
          </a:p>
          <a:p>
            <a:pPr marL="0" indent="0" algn="l" rtl="0">
              <a:buNone/>
            </a:pPr>
            <a:r>
              <a:rPr lang="en-US" dirty="0" smtClean="0"/>
              <a:t>EX:</a:t>
            </a:r>
            <a:endParaRPr lang="en-US" dirty="0"/>
          </a:p>
          <a:p>
            <a:pPr marL="0" indent="0" algn="l" rtl="0">
              <a:buNone/>
            </a:pPr>
            <a:endParaRPr lang="en-US" dirty="0" smtClean="0"/>
          </a:p>
          <a:p>
            <a:pPr marL="0" indent="0" algn="l" rtl="0">
              <a:buNone/>
            </a:pPr>
            <a:r>
              <a:rPr lang="en-US" dirty="0" smtClean="0"/>
              <a:t>--- I am reading the book now .</a:t>
            </a:r>
            <a:endParaRPr lang="en-US" dirty="0"/>
          </a:p>
          <a:p>
            <a:pPr marL="0" indent="0" algn="l" rtl="0">
              <a:buNone/>
            </a:pPr>
            <a:r>
              <a:rPr lang="en-US" dirty="0" smtClean="0"/>
              <a:t>-- Ali </a:t>
            </a:r>
            <a:r>
              <a:rPr lang="en-US" dirty="0"/>
              <a:t>is at home. </a:t>
            </a:r>
            <a:r>
              <a:rPr lang="en-US" dirty="0" smtClean="0"/>
              <a:t>He </a:t>
            </a:r>
            <a:r>
              <a:rPr lang="en-US" dirty="0"/>
              <a:t>is eating </a:t>
            </a:r>
            <a:r>
              <a:rPr lang="en-US" dirty="0" smtClean="0"/>
              <a:t>fish </a:t>
            </a:r>
            <a:r>
              <a:rPr lang="en-US" dirty="0"/>
              <a:t>now. </a:t>
            </a:r>
            <a:endParaRPr lang="en-US" dirty="0" smtClean="0"/>
          </a:p>
          <a:p>
            <a:pPr marL="0" indent="0" algn="l" rtl="0">
              <a:buNone/>
            </a:pPr>
            <a:r>
              <a:rPr lang="en-US" dirty="0" smtClean="0"/>
              <a:t>- Children  are  playing football now .</a:t>
            </a:r>
            <a:endParaRPr lang="en-US" dirty="0"/>
          </a:p>
        </p:txBody>
      </p:sp>
      <p:sp>
        <p:nvSpPr>
          <p:cNvPr id="4" name="سهم مسنن إلى اليمين 3"/>
          <p:cNvSpPr/>
          <p:nvPr/>
        </p:nvSpPr>
        <p:spPr>
          <a:xfrm>
            <a:off x="971600" y="2348880"/>
            <a:ext cx="864096" cy="21602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سهم مسنن إلى اليمين 4"/>
          <p:cNvSpPr/>
          <p:nvPr/>
        </p:nvSpPr>
        <p:spPr>
          <a:xfrm>
            <a:off x="1907704" y="2924944"/>
            <a:ext cx="720080" cy="2445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سهم إلى اليمين 5"/>
          <p:cNvSpPr/>
          <p:nvPr/>
        </p:nvSpPr>
        <p:spPr>
          <a:xfrm>
            <a:off x="2267744" y="3751116"/>
            <a:ext cx="86409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5506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a:t>
            </a:r>
            <a:endParaRPr lang="en-US" dirty="0"/>
          </a:p>
        </p:txBody>
      </p:sp>
      <p:sp>
        <p:nvSpPr>
          <p:cNvPr id="3" name="عنصر نائب للمحتوى 2"/>
          <p:cNvSpPr>
            <a:spLocks noGrp="1"/>
          </p:cNvSpPr>
          <p:nvPr>
            <p:ph idx="1"/>
          </p:nvPr>
        </p:nvSpPr>
        <p:spPr/>
        <p:txBody>
          <a:bodyPr>
            <a:normAutofit fontScale="85000" lnSpcReduction="10000"/>
          </a:bodyPr>
          <a:lstStyle/>
          <a:p>
            <a:pPr marL="109728" indent="0">
              <a:buNone/>
            </a:pPr>
            <a:endParaRPr lang="ar-IQ" dirty="0" smtClean="0"/>
          </a:p>
          <a:p>
            <a:pPr marL="109728" indent="0" algn="l" rtl="0">
              <a:buNone/>
            </a:pPr>
            <a:r>
              <a:rPr lang="en-US" dirty="0" smtClean="0"/>
              <a:t> </a:t>
            </a:r>
            <a:r>
              <a:rPr lang="en-US" dirty="0"/>
              <a:t>The question form of the present continuous tense is used to inquire about actions that are currently happening, ongoing situations, or future arrangements</a:t>
            </a:r>
            <a:r>
              <a:rPr lang="en-US" dirty="0" smtClean="0"/>
              <a:t>.</a:t>
            </a:r>
          </a:p>
          <a:p>
            <a:pPr marL="109728" indent="0" algn="l" rtl="0">
              <a:buNone/>
            </a:pPr>
            <a:endParaRPr lang="en-US" dirty="0" smtClean="0"/>
          </a:p>
          <a:p>
            <a:pPr marL="109728" indent="0" algn="l" rtl="0">
              <a:buNone/>
            </a:pPr>
            <a:r>
              <a:rPr lang="ar-IQ" sz="2800" b="1" dirty="0" smtClean="0">
                <a:solidFill>
                  <a:schemeClr val="accent1"/>
                </a:solidFill>
                <a:latin typeface="Arial Black" pitchFamily="34" charset="0"/>
              </a:rPr>
              <a:t>1</a:t>
            </a:r>
            <a:r>
              <a:rPr lang="en-US" sz="2800" b="1" dirty="0">
                <a:solidFill>
                  <a:schemeClr val="accent1"/>
                </a:solidFill>
              </a:rPr>
              <a:t>-</a:t>
            </a:r>
            <a:r>
              <a:rPr lang="en-US" sz="2800" b="1" dirty="0" smtClean="0">
                <a:solidFill>
                  <a:schemeClr val="accent1"/>
                </a:solidFill>
              </a:rPr>
              <a:t> </a:t>
            </a:r>
            <a:r>
              <a:rPr lang="en-US" dirty="0" smtClean="0"/>
              <a:t>Wh(Q</a:t>
            </a:r>
            <a:r>
              <a:rPr lang="en-US" dirty="0"/>
              <a:t>) + is/are + Subject + (verb)</a:t>
            </a:r>
            <a:r>
              <a:rPr lang="en-US" dirty="0" err="1"/>
              <a:t>ing</a:t>
            </a:r>
            <a:r>
              <a:rPr lang="en-US" dirty="0"/>
              <a:t> +complement </a:t>
            </a:r>
            <a:r>
              <a:rPr lang="en-US" dirty="0" smtClean="0"/>
              <a:t>?</a:t>
            </a:r>
          </a:p>
          <a:p>
            <a:pPr marL="109728" indent="0" algn="l" rtl="0">
              <a:buNone/>
            </a:pPr>
            <a:r>
              <a:rPr lang="en-US" dirty="0" smtClean="0"/>
              <a:t>Why is she cooking dinner at the moment ? </a:t>
            </a:r>
          </a:p>
          <a:p>
            <a:pPr marL="109728" indent="0" algn="l" rtl="0">
              <a:buNone/>
            </a:pPr>
            <a:r>
              <a:rPr lang="en-US" dirty="0" smtClean="0"/>
              <a:t>-Yes, she is .</a:t>
            </a:r>
          </a:p>
          <a:p>
            <a:pPr marL="109728" indent="0" algn="l" rtl="0">
              <a:buNone/>
            </a:pPr>
            <a:r>
              <a:rPr lang="en-US" dirty="0" smtClean="0"/>
              <a:t>-No , she is .</a:t>
            </a:r>
            <a:endParaRPr lang="en-US" dirty="0"/>
          </a:p>
        </p:txBody>
      </p:sp>
      <p:sp>
        <p:nvSpPr>
          <p:cNvPr id="5" name="شكل بيضاوي 4"/>
          <p:cNvSpPr/>
          <p:nvPr/>
        </p:nvSpPr>
        <p:spPr>
          <a:xfrm>
            <a:off x="1907704" y="404664"/>
            <a:ext cx="4464496"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Arial Black" pitchFamily="34" charset="0"/>
              </a:rPr>
              <a:t> Interrogative </a:t>
            </a:r>
          </a:p>
        </p:txBody>
      </p:sp>
    </p:spTree>
    <p:extLst>
      <p:ext uri="{BB962C8B-B14F-4D97-AF65-F5344CB8AC3E}">
        <p14:creationId xmlns:p14="http://schemas.microsoft.com/office/powerpoint/2010/main" val="3305826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2806</TotalTime>
  <Words>793</Words>
  <Application>Microsoft Office PowerPoint</Application>
  <PresentationFormat>عرض على الشاشة (3:4)‏</PresentationFormat>
  <Paragraphs>92</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سمة Office</vt:lpstr>
      <vt:lpstr>عرض تقديمي في PowerPoint</vt:lpstr>
      <vt:lpstr>Explain </vt:lpstr>
      <vt:lpstr>The Blisters</vt:lpstr>
      <vt:lpstr>Severe Bleeding</vt:lpstr>
      <vt:lpstr>Third-degree burns </vt:lpstr>
      <vt:lpstr> </vt:lpstr>
      <vt:lpstr> </vt:lpstr>
      <vt:lpstr>Form affirmative sentence </vt:lpstr>
      <vt:lpstr>          </vt:lpstr>
      <vt:lpstr>عرض تقديمي في PowerPoint</vt:lpstr>
      <vt:lpstr>    </vt:lpstr>
      <vt:lpstr>عرض تقديمي في PowerPoint</vt:lpstr>
      <vt:lpstr>Conversation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prog</dc:creator>
  <cp:lastModifiedBy>PRO2024</cp:lastModifiedBy>
  <cp:revision>14</cp:revision>
  <dcterms:created xsi:type="dcterms:W3CDTF">2024-09-26T06:21:06Z</dcterms:created>
  <dcterms:modified xsi:type="dcterms:W3CDTF">2024-10-14T15:35:46Z</dcterms:modified>
</cp:coreProperties>
</file>