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8" r:id="rId9"/>
    <p:sldId id="269" r:id="rId10"/>
    <p:sldId id="270" r:id="rId11"/>
    <p:sldId id="271" r:id="rId12"/>
    <p:sldId id="263" r:id="rId13"/>
    <p:sldId id="264" r:id="rId14"/>
    <p:sldId id="265" r:id="rId15"/>
    <p:sldId id="266" r:id="rId16"/>
    <p:sldId id="267" r:id="rId17"/>
    <p:sldId id="272" r:id="rId18"/>
    <p:sldId id="274" r:id="rId19"/>
    <p:sldId id="275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2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9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1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4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0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4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6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7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1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9555D-99CF-4495-B46D-741ADF6839A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2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kin" TargetMode="External"/><Relationship Id="rId2" Type="http://schemas.openxmlformats.org/officeDocument/2006/relationships/hyperlink" Target="https://en.wikipedia.org/wiki/Nursing_ca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Vital_sign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troke_rehabilitat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ypercholesterolemia" TargetMode="External"/><Relationship Id="rId3" Type="http://schemas.openxmlformats.org/officeDocument/2006/relationships/hyperlink" Target="https://en.wikipedia.org/wiki/Cerebral_arteriovenous_malformation" TargetMode="External"/><Relationship Id="rId7" Type="http://schemas.openxmlformats.org/officeDocument/2006/relationships/hyperlink" Target="https://en.wikipedia.org/wiki/Obesity" TargetMode="External"/><Relationship Id="rId2" Type="http://schemas.openxmlformats.org/officeDocument/2006/relationships/hyperlink" Target="https://en.wikipedia.org/wiki/Blood_vesse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Tobacco_smoking" TargetMode="External"/><Relationship Id="rId11" Type="http://schemas.openxmlformats.org/officeDocument/2006/relationships/hyperlink" Target="https://en.wikipedia.org/wiki/Atrial_fibrillation" TargetMode="External"/><Relationship Id="rId5" Type="http://schemas.openxmlformats.org/officeDocument/2006/relationships/hyperlink" Target="https://en.wikipedia.org/wiki/Hypertension" TargetMode="External"/><Relationship Id="rId10" Type="http://schemas.openxmlformats.org/officeDocument/2006/relationships/hyperlink" Target="https://en.wikipedia.org/wiki/End-stage_kidney_disease" TargetMode="External"/><Relationship Id="rId4" Type="http://schemas.openxmlformats.org/officeDocument/2006/relationships/hyperlink" Target="https://en.wikipedia.org/wiki/Risk_factor" TargetMode="External"/><Relationship Id="rId9" Type="http://schemas.openxmlformats.org/officeDocument/2006/relationships/hyperlink" Target="https://en.wikipedia.org/wiki/Diabetes_mellit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mbolism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en.wikipedia.org/wiki/Thrombos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erebral_venous_sinus_thrombosis" TargetMode="External"/><Relationship Id="rId5" Type="http://schemas.openxmlformats.org/officeDocument/2006/relationships/hyperlink" Target="https://en.wikipedia.org/wiki/Shock_(circulatory)" TargetMode="External"/><Relationship Id="rId4" Type="http://schemas.openxmlformats.org/officeDocument/2006/relationships/hyperlink" Target="https://en.wikipedia.org/wiki/Embolu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en.wikipedia.org/wiki/Subarachnoid_hemorrhage" TargetMode="External"/><Relationship Id="rId7" Type="http://schemas.openxmlformats.org/officeDocument/2006/relationships/hyperlink" Target="https://en.wikipedia.org/wiki/Intracranial_aneurysm" TargetMode="External"/><Relationship Id="rId2" Type="http://schemas.openxmlformats.org/officeDocument/2006/relationships/hyperlink" Target="https://en.wikipedia.org/wiki/Intracerebral_hemorrh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erebral_arteriovenous_malformation" TargetMode="External"/><Relationship Id="rId5" Type="http://schemas.openxmlformats.org/officeDocument/2006/relationships/hyperlink" Target="https://en.wikipedia.org/wiki/Pia_mater" TargetMode="External"/><Relationship Id="rId4" Type="http://schemas.openxmlformats.org/officeDocument/2006/relationships/hyperlink" Target="https://en.wikipedia.org/wiki/Arachnoid_mat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CEREBRO </a:t>
            </a:r>
            <a:r>
              <a:rPr lang="en-US" sz="5400" b="1" dirty="0" smtClean="0">
                <a:solidFill>
                  <a:srgbClr val="C00000"/>
                </a:solidFill>
              </a:rPr>
              <a:t>VASCULAR ACCEDANT </a:t>
            </a:r>
            <a:r>
              <a:rPr lang="en-US" sz="5400" b="1" dirty="0" smtClean="0">
                <a:solidFill>
                  <a:srgbClr val="C00000"/>
                </a:solidFill>
              </a:rPr>
              <a:t>(CVA)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de-DE" sz="2800" b="1" dirty="0">
                <a:solidFill>
                  <a:srgbClr val="292934"/>
                </a:solidFill>
                <a:latin typeface="Andalus" pitchFamily="18" charset="-78"/>
                <a:cs typeface="Andalus" pitchFamily="18" charset="-78"/>
              </a:rPr>
              <a:t>Dr. Lamees Abd ALRaheem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de-DE" sz="2800" b="1" dirty="0" smtClean="0">
                <a:solidFill>
                  <a:srgbClr val="292934"/>
                </a:solidFill>
                <a:latin typeface="Andalus" pitchFamily="18" charset="-78"/>
                <a:cs typeface="Andalus" pitchFamily="18" charset="-78"/>
              </a:rPr>
              <a:t>M.B.CH.B   </a:t>
            </a:r>
            <a:r>
              <a:rPr lang="de-DE" sz="2800" b="1" dirty="0">
                <a:solidFill>
                  <a:srgbClr val="292934"/>
                </a:solidFill>
                <a:latin typeface="Andalus" pitchFamily="18" charset="-78"/>
                <a:cs typeface="Andalus" pitchFamily="18" charset="-78"/>
              </a:rPr>
              <a:t>F.I.C.M.S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de-DE" sz="2800" b="1" dirty="0" smtClean="0">
                <a:solidFill>
                  <a:srgbClr val="292934"/>
                </a:solidFill>
                <a:latin typeface="Andalus" pitchFamily="18" charset="-78"/>
                <a:cs typeface="Andalus" pitchFamily="18" charset="-78"/>
              </a:rPr>
              <a:t> Al </a:t>
            </a:r>
            <a:r>
              <a:rPr lang="de-DE" sz="2800" b="1" dirty="0">
                <a:solidFill>
                  <a:srgbClr val="292934"/>
                </a:solidFill>
                <a:latin typeface="Andalus" pitchFamily="18" charset="-78"/>
                <a:cs typeface="Andalus" pitchFamily="18" charset="-78"/>
              </a:rPr>
              <a:t>Mustaqbal </a:t>
            </a:r>
            <a:r>
              <a:rPr lang="de-DE" sz="2800" b="1" dirty="0" smtClean="0">
                <a:solidFill>
                  <a:srgbClr val="292934"/>
                </a:solidFill>
                <a:latin typeface="Andalus" pitchFamily="18" charset="-78"/>
                <a:cs typeface="Andalus" pitchFamily="18" charset="-78"/>
              </a:rPr>
              <a:t>university</a:t>
            </a:r>
            <a:endParaRPr lang="en-US" sz="2800" b="1" dirty="0">
              <a:solidFill>
                <a:srgbClr val="292934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443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82" y="1951630"/>
            <a:ext cx="11972919" cy="29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8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78" y="1951630"/>
            <a:ext cx="11950781" cy="29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9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Neuroimaging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Computed tomography (CT) scanning </a:t>
            </a:r>
            <a:r>
              <a:rPr lang="en-US" dirty="0"/>
              <a:t>is the mainstay </a:t>
            </a:r>
            <a:r>
              <a:rPr lang="en-US" dirty="0" smtClean="0"/>
              <a:t>of emergency </a:t>
            </a:r>
            <a:r>
              <a:rPr lang="en-US" dirty="0"/>
              <a:t>stroke imaging. It allows the rapid </a:t>
            </a:r>
            <a:r>
              <a:rPr lang="en-US" dirty="0" smtClean="0"/>
              <a:t>identification of </a:t>
            </a:r>
            <a:r>
              <a:rPr lang="en-US" dirty="0" err="1"/>
              <a:t>intracerebral</a:t>
            </a:r>
            <a:r>
              <a:rPr lang="en-US" dirty="0"/>
              <a:t> bleeding and stroke ‘mimics’ (i.e. </a:t>
            </a:r>
            <a:r>
              <a:rPr lang="en-US" dirty="0" smtClean="0"/>
              <a:t>pathologies other </a:t>
            </a:r>
            <a:r>
              <a:rPr lang="en-US" dirty="0"/>
              <a:t>than stroke that have similar presentations), such </a:t>
            </a:r>
            <a:r>
              <a:rPr lang="en-US" dirty="0" smtClean="0"/>
              <a:t>as tumors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Magnetic </a:t>
            </a:r>
            <a:r>
              <a:rPr lang="en-US" b="1" dirty="0">
                <a:solidFill>
                  <a:srgbClr val="0070C0"/>
                </a:solidFill>
              </a:rPr>
              <a:t>resonance imaging (MRI) </a:t>
            </a:r>
            <a:r>
              <a:rPr lang="en-US" dirty="0" smtClean="0"/>
              <a:t>scanning </a:t>
            </a:r>
            <a:r>
              <a:rPr lang="en-US" dirty="0"/>
              <a:t>times are longer than CT, but MRI diffusion weighted </a:t>
            </a:r>
            <a:r>
              <a:rPr lang="en-US" dirty="0" smtClean="0"/>
              <a:t>imaging </a:t>
            </a:r>
            <a:r>
              <a:rPr lang="en-US" dirty="0"/>
              <a:t>(DWI) can detect </a:t>
            </a:r>
            <a:r>
              <a:rPr lang="en-US" dirty="0" smtClean="0"/>
              <a:t>ischemia </a:t>
            </a:r>
            <a:r>
              <a:rPr lang="en-US" dirty="0"/>
              <a:t>earlier than </a:t>
            </a:r>
            <a:r>
              <a:rPr lang="en-US" dirty="0" smtClean="0"/>
              <a:t>CT.</a:t>
            </a:r>
          </a:p>
          <a:p>
            <a:pPr marL="0" indent="0">
              <a:buNone/>
            </a:pPr>
            <a:r>
              <a:rPr lang="en-US" dirty="0" smtClean="0"/>
              <a:t>   it </a:t>
            </a:r>
            <a:r>
              <a:rPr lang="en-US" dirty="0"/>
              <a:t>is more </a:t>
            </a:r>
            <a:r>
              <a:rPr lang="en-US" dirty="0" smtClean="0"/>
              <a:t>sensitive </a:t>
            </a:r>
            <a:r>
              <a:rPr lang="en-US" dirty="0"/>
              <a:t>than CT in detecting strokes affecting the brainstem </a:t>
            </a:r>
            <a:r>
              <a:rPr lang="en-US" dirty="0" smtClean="0"/>
              <a:t>    and cerebellum</a:t>
            </a:r>
            <a:r>
              <a:rPr lang="en-US" dirty="0" smtClean="0"/>
              <a:t>. </a:t>
            </a:r>
            <a:r>
              <a:rPr lang="en-US" u="sng" dirty="0" smtClean="0"/>
              <a:t>Contraindications</a:t>
            </a:r>
            <a:r>
              <a:rPr lang="en-US" dirty="0" smtClean="0"/>
              <a:t> </a:t>
            </a:r>
            <a:r>
              <a:rPr lang="en-US" dirty="0"/>
              <a:t>to MRI include cardiac </a:t>
            </a:r>
            <a:r>
              <a:rPr lang="en-US" dirty="0" smtClean="0"/>
              <a:t>pacemakers and </a:t>
            </a:r>
            <a:r>
              <a:rPr lang="en-US" dirty="0" smtClean="0"/>
              <a:t> claustrophobia </a:t>
            </a:r>
            <a:r>
              <a:rPr lang="en-US" dirty="0"/>
              <a:t>on entering the scanner. 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CT angiography (CTA</a:t>
            </a:r>
            <a:r>
              <a:rPr lang="en-US" b="1" dirty="0">
                <a:solidFill>
                  <a:srgbClr val="0070C0"/>
                </a:solidFill>
              </a:rPr>
              <a:t>) and CT perfusion </a:t>
            </a:r>
            <a:r>
              <a:rPr lang="en-US" dirty="0"/>
              <a:t>are now being used to </a:t>
            </a:r>
            <a:r>
              <a:rPr lang="en-US" dirty="0" smtClean="0"/>
              <a:t>characterize the </a:t>
            </a:r>
            <a:r>
              <a:rPr lang="en-US" dirty="0"/>
              <a:t>cerebral circulation and areas of </a:t>
            </a:r>
            <a:r>
              <a:rPr lang="en-US" dirty="0" smtClean="0"/>
              <a:t>ischemia </a:t>
            </a:r>
            <a:r>
              <a:rPr lang="en-US" dirty="0"/>
              <a:t>better 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450937"/>
            <a:ext cx="11232917" cy="568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56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C00000"/>
                </a:solidFill>
              </a:rPr>
              <a:t>Vascular imaging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Various techniques are used to obtain images of </a:t>
            </a:r>
            <a:r>
              <a:rPr lang="en-US" sz="3200" dirty="0" err="1" smtClean="0"/>
              <a:t>extracranial</a:t>
            </a:r>
            <a:r>
              <a:rPr lang="en-US" sz="3200" dirty="0" smtClean="0"/>
              <a:t> and </a:t>
            </a:r>
            <a:r>
              <a:rPr lang="en-US" sz="3200" dirty="0"/>
              <a:t>intracranial blood vessels 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least invasive </a:t>
            </a:r>
            <a:r>
              <a:rPr lang="en-US" sz="3200" dirty="0" smtClean="0"/>
              <a:t>is </a:t>
            </a:r>
            <a:r>
              <a:rPr lang="en-US" sz="3200" b="1" u="sng" dirty="0" smtClean="0">
                <a:solidFill>
                  <a:srgbClr val="0070C0"/>
                </a:solidFill>
              </a:rPr>
              <a:t>ultrasound </a:t>
            </a:r>
            <a:r>
              <a:rPr lang="en-US" sz="3200" b="1" u="sng" dirty="0">
                <a:solidFill>
                  <a:srgbClr val="0070C0"/>
                </a:solidFill>
              </a:rPr>
              <a:t>(Doppler or duplex scanning</a:t>
            </a:r>
            <a:r>
              <a:rPr lang="en-US" sz="3200" dirty="0">
                <a:solidFill>
                  <a:srgbClr val="0070C0"/>
                </a:solidFill>
              </a:rPr>
              <a:t>), </a:t>
            </a:r>
            <a:r>
              <a:rPr lang="en-US" sz="3200" dirty="0"/>
              <a:t>which is used to </a:t>
            </a:r>
            <a:r>
              <a:rPr lang="en-US" sz="3200" dirty="0" smtClean="0"/>
              <a:t>image the </a:t>
            </a:r>
            <a:r>
              <a:rPr lang="en-US" sz="3200" dirty="0">
                <a:solidFill>
                  <a:srgbClr val="FF0000"/>
                </a:solidFill>
              </a:rPr>
              <a:t>carotid</a:t>
            </a:r>
            <a:r>
              <a:rPr lang="en-US" sz="3200" dirty="0"/>
              <a:t> and the </a:t>
            </a:r>
            <a:r>
              <a:rPr lang="en-US" sz="3200" dirty="0">
                <a:solidFill>
                  <a:srgbClr val="FF0000"/>
                </a:solidFill>
              </a:rPr>
              <a:t>vertebral arteries </a:t>
            </a:r>
            <a:r>
              <a:rPr lang="en-US" sz="3200" dirty="0"/>
              <a:t>in the </a:t>
            </a:r>
            <a:r>
              <a:rPr lang="en-US" sz="3200" dirty="0" smtClean="0"/>
              <a:t>neck.</a:t>
            </a:r>
          </a:p>
          <a:p>
            <a:pPr marL="0" indent="0">
              <a:buNone/>
            </a:pPr>
            <a:r>
              <a:rPr lang="en-US" sz="3200" dirty="0"/>
              <a:t>C</a:t>
            </a:r>
            <a:r>
              <a:rPr lang="en-US" sz="3200" dirty="0" smtClean="0"/>
              <a:t>an provided the </a:t>
            </a:r>
            <a:r>
              <a:rPr lang="en-US" sz="3200" dirty="0"/>
              <a:t>degree of </a:t>
            </a:r>
            <a:r>
              <a:rPr lang="en-US" sz="3200" u="sng" dirty="0" smtClean="0"/>
              <a:t>arterial stenosis </a:t>
            </a:r>
            <a:r>
              <a:rPr lang="en-US" sz="3200" dirty="0"/>
              <a:t>and the presence of </a:t>
            </a:r>
            <a:r>
              <a:rPr lang="en-US" sz="3200" u="sng" dirty="0"/>
              <a:t>ulcerated plaques. </a:t>
            </a:r>
          </a:p>
        </p:txBody>
      </p:sp>
    </p:spTree>
    <p:extLst>
      <p:ext uri="{BB962C8B-B14F-4D97-AF65-F5344CB8AC3E}">
        <p14:creationId xmlns:p14="http://schemas.microsoft.com/office/powerpoint/2010/main" val="1255804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1445"/>
            <a:ext cx="10515600" cy="5535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Blood flow in the </a:t>
            </a:r>
            <a:r>
              <a:rPr lang="en-US" dirty="0" err="1" smtClean="0"/>
              <a:t>intracerebral</a:t>
            </a:r>
            <a:r>
              <a:rPr lang="en-US" dirty="0" smtClean="0"/>
              <a:t> vessels can be examined using </a:t>
            </a:r>
            <a:r>
              <a:rPr lang="en-US" b="1" u="sng" dirty="0" err="1" smtClean="0">
                <a:solidFill>
                  <a:srgbClr val="0070C0"/>
                </a:solidFill>
              </a:rPr>
              <a:t>transcranial</a:t>
            </a:r>
            <a:r>
              <a:rPr lang="en-US" b="1" u="sng" dirty="0" smtClean="0">
                <a:solidFill>
                  <a:srgbClr val="0070C0"/>
                </a:solidFill>
              </a:rPr>
              <a:t> Doppler. </a:t>
            </a:r>
          </a:p>
          <a:p>
            <a:pPr marL="0" indent="0">
              <a:buNone/>
            </a:pPr>
            <a:r>
              <a:rPr lang="en-US" dirty="0" smtClean="0"/>
              <a:t>Blood flow can also be detected by </a:t>
            </a:r>
            <a:r>
              <a:rPr lang="en-US" b="1" u="sng" dirty="0" err="1" smtClean="0"/>
              <a:t>specialised</a:t>
            </a:r>
            <a:r>
              <a:rPr lang="en-US" b="1" u="sng" dirty="0" smtClean="0"/>
              <a:t> sequences in </a:t>
            </a:r>
            <a:r>
              <a:rPr lang="en-US" b="1" u="sng" dirty="0" smtClean="0">
                <a:solidFill>
                  <a:srgbClr val="0070C0"/>
                </a:solidFill>
              </a:rPr>
              <a:t>MR angiography (MRA) </a:t>
            </a:r>
            <a:r>
              <a:rPr lang="en-US" dirty="0" smtClean="0">
                <a:solidFill>
                  <a:srgbClr val="0070C0"/>
                </a:solidFill>
              </a:rPr>
              <a:t>or CTA</a:t>
            </a:r>
            <a:r>
              <a:rPr lang="en-US" dirty="0" smtClean="0"/>
              <a:t> but the anatomical resolution is still not as good as that of </a:t>
            </a:r>
            <a:r>
              <a:rPr lang="en-US" dirty="0" smtClean="0">
                <a:solidFill>
                  <a:srgbClr val="0070C0"/>
                </a:solidFill>
              </a:rPr>
              <a:t>intra-arterial angiography</a:t>
            </a:r>
            <a:r>
              <a:rPr lang="en-US" dirty="0" smtClean="0"/>
              <a:t>, which </a:t>
            </a:r>
            <a:r>
              <a:rPr lang="en-US" u="sng" dirty="0" smtClean="0"/>
              <a:t>outlines blood vessels </a:t>
            </a:r>
            <a:r>
              <a:rPr lang="en-US" dirty="0" smtClean="0"/>
              <a:t>by the injection of radio-opaque contrast intravenously or intra-arterially. </a:t>
            </a:r>
          </a:p>
          <a:p>
            <a:pPr marL="0" indent="0">
              <a:buNone/>
            </a:pPr>
            <a:r>
              <a:rPr lang="en-US" dirty="0" smtClean="0"/>
              <a:t>Because of the significant risk of complications, intra-arterial contrast angiography is reserved for use when non-invasive methods have provided </a:t>
            </a:r>
            <a:r>
              <a:rPr lang="en-US" dirty="0" smtClean="0">
                <a:solidFill>
                  <a:srgbClr val="FF0000"/>
                </a:solidFill>
              </a:rPr>
              <a:t>incomplete </a:t>
            </a:r>
            <a:r>
              <a:rPr lang="en-US" dirty="0" smtClean="0">
                <a:solidFill>
                  <a:srgbClr val="FF0000"/>
                </a:solidFill>
              </a:rPr>
              <a:t>information</a:t>
            </a:r>
            <a:r>
              <a:rPr lang="en-US" dirty="0" smtClean="0"/>
              <a:t>, or when it is necessary to </a:t>
            </a:r>
            <a:r>
              <a:rPr lang="en-US" dirty="0" smtClean="0">
                <a:solidFill>
                  <a:srgbClr val="FF0000"/>
                </a:solidFill>
              </a:rPr>
              <a:t>image the intracranial circulation in detail</a:t>
            </a:r>
            <a:r>
              <a:rPr lang="en-US" dirty="0" smtClean="0"/>
              <a:t>, e.g. to delineate a </a:t>
            </a:r>
            <a:r>
              <a:rPr lang="en-US" dirty="0" err="1" smtClean="0"/>
              <a:t>saccular</a:t>
            </a:r>
            <a:r>
              <a:rPr lang="en-US" dirty="0" smtClean="0"/>
              <a:t> aneurysm, an </a:t>
            </a:r>
            <a:r>
              <a:rPr lang="en-US" dirty="0" err="1" smtClean="0"/>
              <a:t>arteriovenous</a:t>
            </a:r>
            <a:r>
              <a:rPr lang="en-US" dirty="0"/>
              <a:t> </a:t>
            </a:r>
            <a:r>
              <a:rPr lang="en-US" dirty="0" smtClean="0"/>
              <a:t>malformation or </a:t>
            </a:r>
            <a:r>
              <a:rPr lang="en-US" dirty="0" err="1" smtClean="0"/>
              <a:t>vasculitis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79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08417"/>
            <a:ext cx="9569886" cy="62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97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4" y="127450"/>
            <a:ext cx="5368057" cy="6259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31" y="1202498"/>
            <a:ext cx="6153187" cy="31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36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Stroke </a:t>
            </a:r>
            <a:r>
              <a:rPr lang="en-US" b="1" dirty="0"/>
              <a:t>unit</a:t>
            </a:r>
            <a:endParaRPr lang="en-US" dirty="0"/>
          </a:p>
          <a:p>
            <a:r>
              <a:rPr lang="en-US" dirty="0"/>
              <a:t>Ideally, people who have had a stroke are admitted to a "stroke unit", a ward or dedicated area in a hospital staffed by nurses and therapists with experience in stroke treatment.</a:t>
            </a:r>
          </a:p>
          <a:p>
            <a:r>
              <a:rPr lang="en-US" dirty="0"/>
              <a:t> </a:t>
            </a:r>
            <a:r>
              <a:rPr lang="en-US" dirty="0">
                <a:hlinkClick r:id="rId2" tooltip="Nursing care"/>
              </a:rPr>
              <a:t>Nursing care</a:t>
            </a:r>
            <a:r>
              <a:rPr lang="en-US" dirty="0"/>
              <a:t> is fundamental in maintaining </a:t>
            </a:r>
            <a:r>
              <a:rPr lang="en-US" dirty="0">
                <a:hlinkClick r:id="rId3" tooltip="Skin"/>
              </a:rPr>
              <a:t>skin care</a:t>
            </a:r>
            <a:r>
              <a:rPr lang="en-US" dirty="0"/>
              <a:t>, feeding, hydration, positioning, and monitoring </a:t>
            </a:r>
            <a:r>
              <a:rPr lang="en-US" dirty="0">
                <a:hlinkClick r:id="rId4" tooltip="Vital signs"/>
              </a:rPr>
              <a:t>vital signs</a:t>
            </a:r>
            <a:r>
              <a:rPr lang="en-US" dirty="0"/>
              <a:t> such as temperature, pulse, and blood pressure.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62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31" y="692860"/>
            <a:ext cx="10515600" cy="209128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Rehabilitation</a:t>
            </a:r>
            <a:endParaRPr lang="en-US" dirty="0"/>
          </a:p>
          <a:p>
            <a:r>
              <a:rPr lang="en-US" dirty="0">
                <a:hlinkClick r:id="rId2" tooltip="Stroke rehabilitation"/>
              </a:rPr>
              <a:t>Stroke rehabilitation</a:t>
            </a:r>
            <a:r>
              <a:rPr lang="en-US" dirty="0"/>
              <a:t> is the process by which those with disabling strokes undergo treatment to help them return to normal life as much as possible by regaining and relearning the skills of everyday living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7130" y="2784142"/>
            <a:ext cx="10653215" cy="146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Medication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Antiplatelet and statin in ischemic stroke, antibiotics in case of infection, treatment of the underlying cause with control of DM,HT.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1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CEREBRO VASCULAR ACCEDANT (CVA)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eurological deficit of </a:t>
            </a:r>
            <a:r>
              <a:rPr lang="en-US" u="sng" dirty="0" smtClean="0"/>
              <a:t>cerebrovascular cause </a:t>
            </a:r>
            <a:r>
              <a:rPr lang="en-US" dirty="0" smtClean="0"/>
              <a:t>that persists beyond 24 hours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>
                <a:solidFill>
                  <a:srgbClr val="C00000"/>
                </a:solidFill>
              </a:rPr>
              <a:t>T</a:t>
            </a:r>
            <a:r>
              <a:rPr lang="en-US" b="1" dirty="0" smtClean="0">
                <a:solidFill>
                  <a:srgbClr val="C00000"/>
                </a:solidFill>
              </a:rPr>
              <a:t>ransient ischemic attack (TIA), </a:t>
            </a:r>
            <a:r>
              <a:rPr lang="en-US" dirty="0" smtClean="0"/>
              <a:t>which is a related syndrome of stroke symptoms that resolve completely within 24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05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48" y="225468"/>
            <a:ext cx="10484285" cy="6037545"/>
          </a:xfrm>
        </p:spPr>
      </p:pic>
    </p:spTree>
    <p:extLst>
      <p:ext uri="{BB962C8B-B14F-4D97-AF65-F5344CB8AC3E}">
        <p14:creationId xmlns:p14="http://schemas.microsoft.com/office/powerpoint/2010/main" val="28204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1458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I</a:t>
            </a:r>
            <a:r>
              <a:rPr lang="en-US" b="1" u="sng" dirty="0" smtClean="0">
                <a:solidFill>
                  <a:srgbClr val="FF0000"/>
                </a:solidFill>
              </a:rPr>
              <a:t>schemic stroke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aused by interruption of the blood supply to the brain</a:t>
            </a:r>
          </a:p>
          <a:p>
            <a:pPr marL="0" indent="0">
              <a:buNone/>
            </a:pPr>
            <a:r>
              <a:rPr lang="en-US" dirty="0"/>
              <a:t>About </a:t>
            </a:r>
            <a:r>
              <a:rPr lang="en-US" dirty="0" smtClean="0"/>
              <a:t>85%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1322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Hemorrhagic stroke</a:t>
            </a:r>
          </a:p>
          <a:p>
            <a:pPr marL="0" indent="0">
              <a:buNone/>
            </a:pPr>
            <a:r>
              <a:rPr lang="en-US" dirty="0"/>
              <a:t>hemorrhagic strokes result from the rupture of a </a:t>
            </a:r>
            <a:r>
              <a:rPr lang="en-US" dirty="0">
                <a:hlinkClick r:id="rId2" tooltip="Blood vessel"/>
              </a:rPr>
              <a:t>blood vessel</a:t>
            </a:r>
            <a:r>
              <a:rPr lang="en-US" dirty="0"/>
              <a:t> or an </a:t>
            </a:r>
            <a:r>
              <a:rPr lang="en-US" dirty="0">
                <a:hlinkClick r:id="rId3" tooltip="Cerebral arteriovenous malformation"/>
              </a:rPr>
              <a:t>abnormal vascular </a:t>
            </a:r>
            <a:r>
              <a:rPr lang="en-US" dirty="0" smtClean="0">
                <a:hlinkClick r:id="rId3" tooltip="Cerebral arteriovenous malformation"/>
              </a:rPr>
              <a:t>structure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About 15%</a:t>
            </a:r>
          </a:p>
          <a:p>
            <a:pPr marL="0" indent="0">
              <a:buNone/>
            </a:pPr>
            <a:endParaRPr lang="de-DE" b="1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957852"/>
            <a:ext cx="10380260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main </a:t>
            </a:r>
            <a:r>
              <a:rPr lang="en-US" sz="2400" b="1" u="sng" strike="noStrike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tooltip="Risk factor"/>
              </a:rPr>
              <a:t>risk factor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for stroke is </a:t>
            </a:r>
            <a:r>
              <a:rPr lang="en-US" sz="2400" u="none" strike="noStrike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 tooltip="Hypertension"/>
              </a:rPr>
              <a:t>high blood pressure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endParaRPr lang="en-US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 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 factors include </a:t>
            </a:r>
            <a:r>
              <a:rPr lang="en-US" sz="2400" u="none" strike="noStrike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tooltip="Tobacco smoking"/>
              </a:rPr>
              <a:t>tobacco smoking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2400" u="none" strike="noStrike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 tooltip="Obesity"/>
              </a:rPr>
              <a:t>obesity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2400" u="none" strike="noStrike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 tooltip="Hypercholesterolemia"/>
              </a:rPr>
              <a:t>high blood cholesterol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2400" u="none" strike="noStrike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 tooltip="Diabetes mellitus"/>
              </a:rPr>
              <a:t>diabetes mellitus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previous TIA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2400" u="none" strike="noStrike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 tooltip="End-stage kidney disease"/>
              </a:rPr>
              <a:t>end-stage kidney disease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 </a:t>
            </a:r>
            <a:r>
              <a:rPr lang="en-US" sz="2400" u="none" strike="noStrike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 tooltip="Atrial fibrillation"/>
              </a:rPr>
              <a:t>atrial fibrillation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1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Ischemic stroke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1819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 an ischemic stroke, blood supply to part of the brain is decreased, leading to dysfunction of the brain tissue in that area. There are four reasons why this might happen:</a:t>
            </a:r>
          </a:p>
          <a:p>
            <a:pPr lvl="0"/>
            <a:r>
              <a:rPr lang="en-US" dirty="0">
                <a:hlinkClick r:id="rId2" tooltip="Thrombosis"/>
              </a:rPr>
              <a:t>Thrombosis</a:t>
            </a:r>
            <a:r>
              <a:rPr lang="en-US" dirty="0"/>
              <a:t> (obstruction of a blood vessel by a blood clot forming locally).</a:t>
            </a:r>
          </a:p>
          <a:p>
            <a:pPr lvl="0"/>
            <a:r>
              <a:rPr lang="en-US" dirty="0">
                <a:hlinkClick r:id="rId3" tooltip="Embolism"/>
              </a:rPr>
              <a:t>Embolism</a:t>
            </a:r>
            <a:r>
              <a:rPr lang="en-US" dirty="0"/>
              <a:t> (obstruction due to an </a:t>
            </a:r>
            <a:r>
              <a:rPr lang="en-US" dirty="0">
                <a:hlinkClick r:id="rId4" tooltip="Embolus"/>
              </a:rPr>
              <a:t>embolus</a:t>
            </a:r>
            <a:r>
              <a:rPr lang="en-US" dirty="0"/>
              <a:t> from elsewhere in the body).</a:t>
            </a:r>
          </a:p>
          <a:p>
            <a:pPr lvl="0"/>
            <a:r>
              <a:rPr lang="en-US" dirty="0"/>
              <a:t>Systemic </a:t>
            </a:r>
            <a:r>
              <a:rPr lang="en-US" dirty="0" err="1"/>
              <a:t>hypoperfusion</a:t>
            </a:r>
            <a:r>
              <a:rPr lang="en-US" dirty="0"/>
              <a:t> (general decrease in blood supply, e.g., in </a:t>
            </a:r>
            <a:r>
              <a:rPr lang="en-US" dirty="0">
                <a:hlinkClick r:id="rId5" tooltip="Shock (circulatory)"/>
              </a:rPr>
              <a:t>shock</a:t>
            </a:r>
            <a:r>
              <a:rPr lang="en-US" dirty="0"/>
              <a:t>) </a:t>
            </a:r>
          </a:p>
          <a:p>
            <a:pPr lvl="0"/>
            <a:r>
              <a:rPr lang="en-US" dirty="0">
                <a:hlinkClick r:id="rId6" tooltip="Cerebral venous sinus thrombosis"/>
              </a:rPr>
              <a:t>Cerebral venous sinus thrombosis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3320" y="2006221"/>
            <a:ext cx="3540479" cy="44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05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Hemorrhagic Stroke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5" y="1364776"/>
            <a:ext cx="6823881" cy="48121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are two main types of hemorrhagic stroke: </a:t>
            </a:r>
          </a:p>
          <a:p>
            <a:pPr lvl="0"/>
            <a:r>
              <a:rPr lang="en-US" dirty="0">
                <a:hlinkClick r:id="rId2" tooltip="Intracerebral hemorrhage"/>
              </a:rPr>
              <a:t>Intracerebral hemorrhage</a:t>
            </a:r>
            <a:r>
              <a:rPr lang="en-US" dirty="0"/>
              <a:t>, which is basically bleeding within the brain itself 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>
                <a:hlinkClick r:id="rId3" tooltip="Subarachnoid hemorrhage"/>
              </a:rPr>
              <a:t>Subarachnoid </a:t>
            </a:r>
            <a:r>
              <a:rPr lang="en-US" dirty="0">
                <a:hlinkClick r:id="rId3" tooltip="Subarachnoid hemorrhage"/>
              </a:rPr>
              <a:t>hemorrhage</a:t>
            </a:r>
            <a:r>
              <a:rPr lang="en-US" dirty="0"/>
              <a:t>, which is basically bleeding that occurs outside of the brain tissue but still within the skull, and precisely between the </a:t>
            </a:r>
            <a:r>
              <a:rPr lang="en-US" dirty="0">
                <a:hlinkClick r:id="rId4" tooltip="Arachnoid mater"/>
              </a:rPr>
              <a:t>arachnoid mater</a:t>
            </a:r>
            <a:r>
              <a:rPr lang="en-US" dirty="0"/>
              <a:t> and </a:t>
            </a:r>
            <a:r>
              <a:rPr lang="en-US" dirty="0" err="1">
                <a:hlinkClick r:id="rId5" tooltip="Pia mater"/>
              </a:rPr>
              <a:t>pia</a:t>
            </a:r>
            <a:r>
              <a:rPr lang="en-US" dirty="0">
                <a:hlinkClick r:id="rId5" tooltip="Pia mater"/>
              </a:rPr>
              <a:t> </a:t>
            </a:r>
            <a:r>
              <a:rPr lang="en-US" dirty="0" smtClean="0">
                <a:hlinkClick r:id="rId5" tooltip="Pia mater"/>
              </a:rPr>
              <a:t>mater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Hemorrhagic strokes may occur on the background of alterations to the blood vessels in the brain, such as  </a:t>
            </a:r>
            <a:r>
              <a:rPr lang="en-US" dirty="0">
                <a:hlinkClick r:id="rId6" tooltip="Cerebral arteriovenous malformation"/>
              </a:rPr>
              <a:t>cerebral </a:t>
            </a:r>
            <a:r>
              <a:rPr lang="en-US" dirty="0" smtClean="0">
                <a:hlinkClick r:id="rId6" tooltip="Cerebral arteriovenous malformation"/>
              </a:rPr>
              <a:t>AV </a:t>
            </a:r>
            <a:r>
              <a:rPr lang="en-US" dirty="0">
                <a:hlinkClick r:id="rId6" tooltip="Cerebral arteriovenous malformation"/>
              </a:rPr>
              <a:t>malformation</a:t>
            </a:r>
            <a:r>
              <a:rPr lang="en-US" dirty="0"/>
              <a:t> and an </a:t>
            </a:r>
            <a:r>
              <a:rPr lang="en-US" dirty="0">
                <a:hlinkClick r:id="rId7" tooltip="Intracranial aneurysm"/>
              </a:rPr>
              <a:t>intracranial aneurysm</a:t>
            </a:r>
            <a:r>
              <a:rPr lang="en-US" dirty="0"/>
              <a:t>, which can cause </a:t>
            </a:r>
            <a:r>
              <a:rPr lang="en-US" dirty="0" err="1"/>
              <a:t>intraparenchymal</a:t>
            </a:r>
            <a:r>
              <a:rPr lang="en-US" dirty="0"/>
              <a:t> or subarachnoid hemorrhage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235" y="1690688"/>
            <a:ext cx="381056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9" y="565841"/>
            <a:ext cx="5724394" cy="561166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18" y="764625"/>
            <a:ext cx="5373666" cy="5412876"/>
          </a:xfrm>
        </p:spPr>
      </p:pic>
      <p:sp>
        <p:nvSpPr>
          <p:cNvPr id="7" name="TextBox 6"/>
          <p:cNvSpPr txBox="1"/>
          <p:nvPr/>
        </p:nvSpPr>
        <p:spPr>
          <a:xfrm>
            <a:off x="826719" y="6177501"/>
            <a:ext cx="3407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Circle of </a:t>
            </a:r>
            <a:r>
              <a:rPr lang="en-US" sz="2000" b="1" dirty="0" err="1" smtClean="0"/>
              <a:t>willis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12908" y="6218303"/>
            <a:ext cx="438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Arterial circulation of the Brain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254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6" y="275572"/>
            <a:ext cx="11548997" cy="602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62" y="1553228"/>
            <a:ext cx="11678412" cy="37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47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89" y="1446758"/>
            <a:ext cx="11361791" cy="370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74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187</TotalTime>
  <Words>530</Words>
  <Application>Microsoft Office PowerPoint</Application>
  <PresentationFormat>Custom</PresentationFormat>
  <Paragraphs>50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CEREBRO VASCULAR ACCEDANT (CVA)</vt:lpstr>
      <vt:lpstr>CEREBRO VASCULAR ACCEDANT (CVA) </vt:lpstr>
      <vt:lpstr>CLASSIFICATION</vt:lpstr>
      <vt:lpstr>Ischemic stroke</vt:lpstr>
      <vt:lpstr>Hemorrhagic Stroke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Neuroimaging</vt:lpstr>
      <vt:lpstr>PowerPoint Presentation</vt:lpstr>
      <vt:lpstr>Vascular imaging</vt:lpstr>
      <vt:lpstr>PowerPoint Presentation</vt:lpstr>
      <vt:lpstr>PowerPoint Presentation</vt:lpstr>
      <vt:lpstr>PowerPoint Presentation</vt:lpstr>
      <vt:lpstr>Management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CEREBRO VASCULAR ACCEDANT (CVA)</dc:title>
  <dc:creator>Microsoft account</dc:creator>
  <cp:lastModifiedBy>ALMadar</cp:lastModifiedBy>
  <cp:revision>25</cp:revision>
  <dcterms:created xsi:type="dcterms:W3CDTF">2023-10-15T18:26:38Z</dcterms:created>
  <dcterms:modified xsi:type="dcterms:W3CDTF">2024-10-15T19:16:07Z</dcterms:modified>
</cp:coreProperties>
</file>