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480" y="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C7CF19-F066-49ED-A4E2-D9CB3E55833D}"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54D41-1E7F-436E-A7E4-35094FB54F21}" type="slidenum">
              <a:rPr lang="en-US" smtClean="0"/>
              <a:t>‹#›</a:t>
            </a:fld>
            <a:endParaRPr lang="en-US"/>
          </a:p>
        </p:txBody>
      </p:sp>
    </p:spTree>
    <p:extLst>
      <p:ext uri="{BB962C8B-B14F-4D97-AF65-F5344CB8AC3E}">
        <p14:creationId xmlns:p14="http://schemas.microsoft.com/office/powerpoint/2010/main" val="4008267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C7CF19-F066-49ED-A4E2-D9CB3E55833D}"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54D41-1E7F-436E-A7E4-35094FB54F21}" type="slidenum">
              <a:rPr lang="en-US" smtClean="0"/>
              <a:t>‹#›</a:t>
            </a:fld>
            <a:endParaRPr lang="en-US"/>
          </a:p>
        </p:txBody>
      </p:sp>
    </p:spTree>
    <p:extLst>
      <p:ext uri="{BB962C8B-B14F-4D97-AF65-F5344CB8AC3E}">
        <p14:creationId xmlns:p14="http://schemas.microsoft.com/office/powerpoint/2010/main" val="3126892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C7CF19-F066-49ED-A4E2-D9CB3E55833D}"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54D41-1E7F-436E-A7E4-35094FB54F21}" type="slidenum">
              <a:rPr lang="en-US" smtClean="0"/>
              <a:t>‹#›</a:t>
            </a:fld>
            <a:endParaRPr lang="en-US"/>
          </a:p>
        </p:txBody>
      </p:sp>
    </p:spTree>
    <p:extLst>
      <p:ext uri="{BB962C8B-B14F-4D97-AF65-F5344CB8AC3E}">
        <p14:creationId xmlns:p14="http://schemas.microsoft.com/office/powerpoint/2010/main" val="1522505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C7CF19-F066-49ED-A4E2-D9CB3E55833D}"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54D41-1E7F-436E-A7E4-35094FB54F21}" type="slidenum">
              <a:rPr lang="en-US" smtClean="0"/>
              <a:t>‹#›</a:t>
            </a:fld>
            <a:endParaRPr lang="en-US"/>
          </a:p>
        </p:txBody>
      </p:sp>
    </p:spTree>
    <p:extLst>
      <p:ext uri="{BB962C8B-B14F-4D97-AF65-F5344CB8AC3E}">
        <p14:creationId xmlns:p14="http://schemas.microsoft.com/office/powerpoint/2010/main" val="106254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C7CF19-F066-49ED-A4E2-D9CB3E55833D}"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54D41-1E7F-436E-A7E4-35094FB54F21}" type="slidenum">
              <a:rPr lang="en-US" smtClean="0"/>
              <a:t>‹#›</a:t>
            </a:fld>
            <a:endParaRPr lang="en-US"/>
          </a:p>
        </p:txBody>
      </p:sp>
    </p:spTree>
    <p:extLst>
      <p:ext uri="{BB962C8B-B14F-4D97-AF65-F5344CB8AC3E}">
        <p14:creationId xmlns:p14="http://schemas.microsoft.com/office/powerpoint/2010/main" val="3464040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C7CF19-F066-49ED-A4E2-D9CB3E55833D}"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654D41-1E7F-436E-A7E4-35094FB54F21}" type="slidenum">
              <a:rPr lang="en-US" smtClean="0"/>
              <a:t>‹#›</a:t>
            </a:fld>
            <a:endParaRPr lang="en-US"/>
          </a:p>
        </p:txBody>
      </p:sp>
    </p:spTree>
    <p:extLst>
      <p:ext uri="{BB962C8B-B14F-4D97-AF65-F5344CB8AC3E}">
        <p14:creationId xmlns:p14="http://schemas.microsoft.com/office/powerpoint/2010/main" val="3177309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C7CF19-F066-49ED-A4E2-D9CB3E55833D}" type="datetimeFigureOut">
              <a:rPr lang="en-US" smtClean="0"/>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654D41-1E7F-436E-A7E4-35094FB54F21}" type="slidenum">
              <a:rPr lang="en-US" smtClean="0"/>
              <a:t>‹#›</a:t>
            </a:fld>
            <a:endParaRPr lang="en-US"/>
          </a:p>
        </p:txBody>
      </p:sp>
    </p:spTree>
    <p:extLst>
      <p:ext uri="{BB962C8B-B14F-4D97-AF65-F5344CB8AC3E}">
        <p14:creationId xmlns:p14="http://schemas.microsoft.com/office/powerpoint/2010/main" val="136620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C7CF19-F066-49ED-A4E2-D9CB3E55833D}" type="datetimeFigureOut">
              <a:rPr lang="en-US" smtClean="0"/>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654D41-1E7F-436E-A7E4-35094FB54F21}" type="slidenum">
              <a:rPr lang="en-US" smtClean="0"/>
              <a:t>‹#›</a:t>
            </a:fld>
            <a:endParaRPr lang="en-US"/>
          </a:p>
        </p:txBody>
      </p:sp>
    </p:spTree>
    <p:extLst>
      <p:ext uri="{BB962C8B-B14F-4D97-AF65-F5344CB8AC3E}">
        <p14:creationId xmlns:p14="http://schemas.microsoft.com/office/powerpoint/2010/main" val="2752572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7CF19-F066-49ED-A4E2-D9CB3E55833D}" type="datetimeFigureOut">
              <a:rPr lang="en-US" smtClean="0"/>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654D41-1E7F-436E-A7E4-35094FB54F21}" type="slidenum">
              <a:rPr lang="en-US" smtClean="0"/>
              <a:t>‹#›</a:t>
            </a:fld>
            <a:endParaRPr lang="en-US"/>
          </a:p>
        </p:txBody>
      </p:sp>
    </p:spTree>
    <p:extLst>
      <p:ext uri="{BB962C8B-B14F-4D97-AF65-F5344CB8AC3E}">
        <p14:creationId xmlns:p14="http://schemas.microsoft.com/office/powerpoint/2010/main" val="1995540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C7CF19-F066-49ED-A4E2-D9CB3E55833D}"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654D41-1E7F-436E-A7E4-35094FB54F21}" type="slidenum">
              <a:rPr lang="en-US" smtClean="0"/>
              <a:t>‹#›</a:t>
            </a:fld>
            <a:endParaRPr lang="en-US"/>
          </a:p>
        </p:txBody>
      </p:sp>
    </p:spTree>
    <p:extLst>
      <p:ext uri="{BB962C8B-B14F-4D97-AF65-F5344CB8AC3E}">
        <p14:creationId xmlns:p14="http://schemas.microsoft.com/office/powerpoint/2010/main" val="633798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C7CF19-F066-49ED-A4E2-D9CB3E55833D}"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654D41-1E7F-436E-A7E4-35094FB54F21}" type="slidenum">
              <a:rPr lang="en-US" smtClean="0"/>
              <a:t>‹#›</a:t>
            </a:fld>
            <a:endParaRPr lang="en-US"/>
          </a:p>
        </p:txBody>
      </p:sp>
    </p:spTree>
    <p:extLst>
      <p:ext uri="{BB962C8B-B14F-4D97-AF65-F5344CB8AC3E}">
        <p14:creationId xmlns:p14="http://schemas.microsoft.com/office/powerpoint/2010/main" val="52655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7CF19-F066-49ED-A4E2-D9CB3E55833D}" type="datetimeFigureOut">
              <a:rPr lang="en-US" smtClean="0"/>
              <a:t>10/21/2024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654D41-1E7F-436E-A7E4-35094FB54F21}" type="slidenum">
              <a:rPr lang="en-US" smtClean="0"/>
              <a:t>‹#›</a:t>
            </a:fld>
            <a:endParaRPr lang="en-US"/>
          </a:p>
        </p:txBody>
      </p:sp>
    </p:spTree>
    <p:extLst>
      <p:ext uri="{BB962C8B-B14F-4D97-AF65-F5344CB8AC3E}">
        <p14:creationId xmlns:p14="http://schemas.microsoft.com/office/powerpoint/2010/main" val="972790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n.wikipedia.org/wiki/Trigeminal_nerve"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Human_eye" TargetMode="External"/><Relationship Id="rId7" Type="http://schemas.openxmlformats.org/officeDocument/2006/relationships/image" Target="../media/image3.png"/><Relationship Id="rId2" Type="http://schemas.openxmlformats.org/officeDocument/2006/relationships/hyperlink" Target="https://en.wikipedia.org/wiki/Maxillary_sinus" TargetMode="External"/><Relationship Id="rId1" Type="http://schemas.openxmlformats.org/officeDocument/2006/relationships/slideLayout" Target="../slideLayouts/slideLayout2.xml"/><Relationship Id="rId6" Type="http://schemas.openxmlformats.org/officeDocument/2006/relationships/hyperlink" Target="https://en.wikipedia.org/wiki/Maxillary_nerve" TargetMode="External"/><Relationship Id="rId5" Type="http://schemas.openxmlformats.org/officeDocument/2006/relationships/hyperlink" Target="https://en.wikipedia.org/wiki/Nasal_cavity" TargetMode="External"/><Relationship Id="rId4" Type="http://schemas.openxmlformats.org/officeDocument/2006/relationships/hyperlink" Target="https://en.wikipedia.org/wiki/Semilunar_hiatu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Frontal_bone" TargetMode="External"/><Relationship Id="rId2" Type="http://schemas.openxmlformats.org/officeDocument/2006/relationships/hyperlink" Target="https://en.wikipedia.org/wiki/Frontal_sinus"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en.wikipedia.org/wiki/Opthalmic_nerve" TargetMode="External"/><Relationship Id="rId4" Type="http://schemas.openxmlformats.org/officeDocument/2006/relationships/hyperlink" Target="https://en.wikipedia.org/wiki/Forehea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Ethmoid_bone" TargetMode="External"/><Relationship Id="rId7" Type="http://schemas.openxmlformats.org/officeDocument/2006/relationships/image" Target="../media/image5.png"/><Relationship Id="rId2" Type="http://schemas.openxmlformats.org/officeDocument/2006/relationships/hyperlink" Target="https://en.wikipedia.org/wiki/Ethmoid_sinus" TargetMode="External"/><Relationship Id="rId1" Type="http://schemas.openxmlformats.org/officeDocument/2006/relationships/slideLayout" Target="../slideLayouts/slideLayout2.xml"/><Relationship Id="rId6" Type="http://schemas.openxmlformats.org/officeDocument/2006/relationships/hyperlink" Target="https://en.wikipedia.org/wiki/Nasociliary_nerve" TargetMode="External"/><Relationship Id="rId5" Type="http://schemas.openxmlformats.org/officeDocument/2006/relationships/hyperlink" Target="https://en.wikipedia.org/wiki/Ethmoidal_nerves" TargetMode="External"/><Relationship Id="rId4" Type="http://schemas.openxmlformats.org/officeDocument/2006/relationships/hyperlink" Target="https://en.wikipedia.org/wiki/Human_nos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Sphenoid_bone" TargetMode="External"/><Relationship Id="rId2" Type="http://schemas.openxmlformats.org/officeDocument/2006/relationships/hyperlink" Target="https://en.wikipedia.org/wiki/Sphenoidal_sinus"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en.wikipedia.org/wiki/Nasal_irrigation" TargetMode="External"/><Relationship Id="rId3" Type="http://schemas.openxmlformats.org/officeDocument/2006/relationships/hyperlink" Target="https://en.wikipedia.org/wiki/Sinus_ostium" TargetMode="External"/><Relationship Id="rId7" Type="http://schemas.openxmlformats.org/officeDocument/2006/relationships/hyperlink" Target="https://en.wikipedia.org/wiki/Decongestant" TargetMode="External"/><Relationship Id="rId2" Type="http://schemas.openxmlformats.org/officeDocument/2006/relationships/hyperlink" Target="https://en.wikipedia.org/wiki/Nasal_cavity" TargetMode="External"/><Relationship Id="rId1" Type="http://schemas.openxmlformats.org/officeDocument/2006/relationships/slideLayout" Target="../slideLayouts/slideLayout2.xml"/><Relationship Id="rId6" Type="http://schemas.openxmlformats.org/officeDocument/2006/relationships/hyperlink" Target="https://en.wikipedia.org/wiki/Sinusitis" TargetMode="External"/><Relationship Id="rId5" Type="http://schemas.openxmlformats.org/officeDocument/2006/relationships/hyperlink" Target="https://en.wikipedia.org/wiki/Mucus" TargetMode="External"/><Relationship Id="rId4" Type="http://schemas.openxmlformats.org/officeDocument/2006/relationships/hyperlink" Target="https://en.wikipedia.org/wiki/Common_cold" TargetMode="External"/><Relationship Id="rId9" Type="http://schemas.openxmlformats.org/officeDocument/2006/relationships/hyperlink" Target="https://en.wikipedia.org/wiki/Corticosteroi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0389" y="1122363"/>
            <a:ext cx="9277611" cy="1959040"/>
          </a:xfrm>
        </p:spPr>
        <p:txBody>
          <a:bodyPr/>
          <a:lstStyle/>
          <a:p>
            <a:r>
              <a:rPr lang="de-DE" b="1" dirty="0" smtClean="0">
                <a:solidFill>
                  <a:srgbClr val="C00000"/>
                </a:solidFill>
                <a:latin typeface="Algerian" pitchFamily="82" charset="0"/>
              </a:rPr>
              <a:t>ParaNasal Sinuses</a:t>
            </a:r>
            <a:endParaRPr lang="en-US" b="1" dirty="0">
              <a:solidFill>
                <a:srgbClr val="C00000"/>
              </a:solidFill>
              <a:latin typeface="Algerian" pitchFamily="82" charset="0"/>
            </a:endParaRPr>
          </a:p>
        </p:txBody>
      </p:sp>
      <p:sp>
        <p:nvSpPr>
          <p:cNvPr id="3" name="Subtitle 2"/>
          <p:cNvSpPr>
            <a:spLocks noGrp="1"/>
          </p:cNvSpPr>
          <p:nvPr>
            <p:ph type="subTitle" idx="1"/>
          </p:nvPr>
        </p:nvSpPr>
        <p:spPr>
          <a:xfrm>
            <a:off x="1240077" y="3602038"/>
            <a:ext cx="8931057" cy="1655762"/>
          </a:xfrm>
        </p:spPr>
        <p:txBody>
          <a:bodyPr>
            <a:normAutofit/>
          </a:bodyPr>
          <a:lstStyle/>
          <a:p>
            <a:pPr lvl="0">
              <a:lnSpc>
                <a:spcPct val="100000"/>
              </a:lnSpc>
              <a:spcBef>
                <a:spcPct val="20000"/>
              </a:spcBef>
              <a:buClr>
                <a:srgbClr val="93A299"/>
              </a:buClr>
              <a:buSzPct val="85000"/>
            </a:pPr>
            <a:r>
              <a:rPr lang="de-DE" sz="2800" b="1" dirty="0">
                <a:solidFill>
                  <a:srgbClr val="292934"/>
                </a:solidFill>
                <a:latin typeface="Andalus" pitchFamily="18" charset="-78"/>
                <a:cs typeface="Andalus" pitchFamily="18" charset="-78"/>
              </a:rPr>
              <a:t>Dr. Lamees Abd ALRaheem </a:t>
            </a:r>
            <a:endParaRPr lang="de-DE" sz="2800" b="1" dirty="0" smtClean="0">
              <a:solidFill>
                <a:srgbClr val="292934"/>
              </a:solidFill>
              <a:latin typeface="Andalus" pitchFamily="18" charset="-78"/>
              <a:cs typeface="Andalus" pitchFamily="18" charset="-78"/>
            </a:endParaRPr>
          </a:p>
          <a:p>
            <a:pPr lvl="0">
              <a:lnSpc>
                <a:spcPct val="100000"/>
              </a:lnSpc>
              <a:spcBef>
                <a:spcPct val="20000"/>
              </a:spcBef>
              <a:buClr>
                <a:srgbClr val="93A299"/>
              </a:buClr>
              <a:buSzPct val="85000"/>
            </a:pPr>
            <a:r>
              <a:rPr lang="de-DE" sz="2800" b="1" dirty="0" smtClean="0">
                <a:solidFill>
                  <a:srgbClr val="292934"/>
                </a:solidFill>
                <a:latin typeface="Andalus" pitchFamily="18" charset="-78"/>
                <a:cs typeface="Andalus" pitchFamily="18" charset="-78"/>
              </a:rPr>
              <a:t>   </a:t>
            </a:r>
            <a:r>
              <a:rPr lang="de-DE" sz="2800" b="1" dirty="0">
                <a:solidFill>
                  <a:srgbClr val="292934"/>
                </a:solidFill>
                <a:latin typeface="Andalus" pitchFamily="18" charset="-78"/>
                <a:cs typeface="Andalus" pitchFamily="18" charset="-78"/>
              </a:rPr>
              <a:t>M.B.CH.B   F.I.C.M.S </a:t>
            </a:r>
          </a:p>
          <a:p>
            <a:pPr lvl="0">
              <a:lnSpc>
                <a:spcPct val="100000"/>
              </a:lnSpc>
              <a:spcBef>
                <a:spcPct val="20000"/>
              </a:spcBef>
              <a:buClr>
                <a:srgbClr val="93A299"/>
              </a:buClr>
              <a:buSzPct val="85000"/>
            </a:pPr>
            <a:r>
              <a:rPr lang="de-DE" sz="2800" b="1" dirty="0">
                <a:solidFill>
                  <a:srgbClr val="292934"/>
                </a:solidFill>
                <a:latin typeface="Andalus" pitchFamily="18" charset="-78"/>
                <a:cs typeface="Andalus" pitchFamily="18" charset="-78"/>
              </a:rPr>
              <a:t>Al Mustaqbal </a:t>
            </a:r>
            <a:r>
              <a:rPr lang="de-DE" sz="2800" b="1" dirty="0" smtClean="0">
                <a:solidFill>
                  <a:srgbClr val="292934"/>
                </a:solidFill>
                <a:latin typeface="Andalus" pitchFamily="18" charset="-78"/>
                <a:cs typeface="Andalus" pitchFamily="18" charset="-78"/>
              </a:rPr>
              <a:t>university</a:t>
            </a:r>
            <a:endParaRPr lang="en-US" sz="2800" b="1" dirty="0">
              <a:solidFill>
                <a:srgbClr val="292934"/>
              </a:solidFill>
              <a:latin typeface="Andalus" pitchFamily="18" charset="-78"/>
              <a:cs typeface="Andalus" pitchFamily="18" charset="-78"/>
            </a:endParaRPr>
          </a:p>
        </p:txBody>
      </p:sp>
    </p:spTree>
    <p:extLst>
      <p:ext uri="{BB962C8B-B14F-4D97-AF65-F5344CB8AC3E}">
        <p14:creationId xmlns:p14="http://schemas.microsoft.com/office/powerpoint/2010/main" val="844570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Imaging</a:t>
            </a:r>
            <a:br>
              <a:rPr lang="en-US" dirty="0" smtClean="0"/>
            </a:br>
            <a:endParaRPr lang="en-US" dirty="0"/>
          </a:p>
        </p:txBody>
      </p:sp>
      <p:sp>
        <p:nvSpPr>
          <p:cNvPr id="3" name="Content Placeholder 2"/>
          <p:cNvSpPr>
            <a:spLocks noGrp="1"/>
          </p:cNvSpPr>
          <p:nvPr>
            <p:ph idx="1"/>
          </p:nvPr>
        </p:nvSpPr>
        <p:spPr>
          <a:xfrm>
            <a:off x="674427" y="1429840"/>
            <a:ext cx="10515600" cy="4351338"/>
          </a:xfrm>
        </p:spPr>
        <p:txBody>
          <a:bodyPr/>
          <a:lstStyle/>
          <a:p>
            <a:r>
              <a:rPr lang="en-US" dirty="0" smtClean="0"/>
              <a:t>Imaging </a:t>
            </a:r>
            <a:r>
              <a:rPr lang="en-US" dirty="0"/>
              <a:t>should be performed when the stuffy nose and </a:t>
            </a:r>
            <a:r>
              <a:rPr lang="en-US" dirty="0" err="1"/>
              <a:t>rhinosinusitis</a:t>
            </a:r>
            <a:r>
              <a:rPr lang="en-US" dirty="0"/>
              <a:t> do not heal despite medical therapy. </a:t>
            </a:r>
            <a:endParaRPr lang="en-US" dirty="0" smtClean="0"/>
          </a:p>
          <a:p>
            <a:r>
              <a:rPr lang="en-US" dirty="0" smtClean="0"/>
              <a:t>Acute </a:t>
            </a:r>
            <a:r>
              <a:rPr lang="en-US" dirty="0" err="1"/>
              <a:t>rhinosinusitis</a:t>
            </a:r>
            <a:r>
              <a:rPr lang="en-US" dirty="0"/>
              <a:t> (ARS) is usually self-limiting, and imaging is only indicated when complications are suspected.</a:t>
            </a:r>
          </a:p>
          <a:p>
            <a:r>
              <a:rPr lang="en-US" b="1" dirty="0"/>
              <a:t>In chronic </a:t>
            </a:r>
            <a:r>
              <a:rPr lang="en-US" b="1" dirty="0" err="1"/>
              <a:t>rhinosinusitis</a:t>
            </a:r>
            <a:r>
              <a:rPr lang="en-US" dirty="0"/>
              <a:t>, a CT examination is needed to find the cause and site of the </a:t>
            </a:r>
            <a:r>
              <a:rPr lang="en-US" dirty="0" err="1"/>
              <a:t>mucociliary</a:t>
            </a:r>
            <a:r>
              <a:rPr lang="en-US" dirty="0"/>
              <a:t> obstruction and to rule out other causes as </a:t>
            </a:r>
            <a:r>
              <a:rPr lang="en-US" dirty="0" err="1"/>
              <a:t>odontogenic</a:t>
            </a:r>
            <a:r>
              <a:rPr lang="en-US" dirty="0"/>
              <a:t> and fungal sinusitis and neoplasms.</a:t>
            </a:r>
          </a:p>
          <a:p>
            <a:endParaRPr lang="en-US" dirty="0"/>
          </a:p>
        </p:txBody>
      </p:sp>
    </p:spTree>
    <p:extLst>
      <p:ext uri="{BB962C8B-B14F-4D97-AF65-F5344CB8AC3E}">
        <p14:creationId xmlns:p14="http://schemas.microsoft.com/office/powerpoint/2010/main" val="2800245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7166" y="533613"/>
            <a:ext cx="5313257" cy="3588011"/>
          </a:xfrm>
          <a:prstGeom prst="rect">
            <a:avLst/>
          </a:prstGeom>
        </p:spPr>
      </p:pic>
      <p:pic>
        <p:nvPicPr>
          <p:cNvPr id="3" name="Picture 2"/>
          <p:cNvPicPr>
            <a:picLocks noChangeAspect="1"/>
          </p:cNvPicPr>
          <p:nvPr/>
        </p:nvPicPr>
        <p:blipFill>
          <a:blip r:embed="rId3"/>
          <a:stretch>
            <a:fillRect/>
          </a:stretch>
        </p:blipFill>
        <p:spPr>
          <a:xfrm>
            <a:off x="6027547" y="533613"/>
            <a:ext cx="5783761" cy="5171151"/>
          </a:xfrm>
          <a:prstGeom prst="rect">
            <a:avLst/>
          </a:prstGeom>
        </p:spPr>
      </p:pic>
    </p:spTree>
    <p:extLst>
      <p:ext uri="{BB962C8B-B14F-4D97-AF65-F5344CB8AC3E}">
        <p14:creationId xmlns:p14="http://schemas.microsoft.com/office/powerpoint/2010/main" val="476963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8715" y="354912"/>
            <a:ext cx="3680204" cy="2978729"/>
          </a:xfrm>
          <a:prstGeom prst="rect">
            <a:avLst/>
          </a:prstGeom>
        </p:spPr>
      </p:pic>
      <p:pic>
        <p:nvPicPr>
          <p:cNvPr id="4" name="Picture 3"/>
          <p:cNvPicPr>
            <a:picLocks noChangeAspect="1"/>
          </p:cNvPicPr>
          <p:nvPr/>
        </p:nvPicPr>
        <p:blipFill>
          <a:blip r:embed="rId3"/>
          <a:stretch>
            <a:fillRect/>
          </a:stretch>
        </p:blipFill>
        <p:spPr>
          <a:xfrm>
            <a:off x="468715" y="3699734"/>
            <a:ext cx="8470570" cy="2923767"/>
          </a:xfrm>
          <a:prstGeom prst="rect">
            <a:avLst/>
          </a:prstGeom>
        </p:spPr>
      </p:pic>
      <p:pic>
        <p:nvPicPr>
          <p:cNvPr id="5" name="Picture 4"/>
          <p:cNvPicPr>
            <a:picLocks noChangeAspect="1"/>
          </p:cNvPicPr>
          <p:nvPr/>
        </p:nvPicPr>
        <p:blipFill>
          <a:blip r:embed="rId4"/>
          <a:stretch>
            <a:fillRect/>
          </a:stretch>
        </p:blipFill>
        <p:spPr>
          <a:xfrm>
            <a:off x="8968969" y="354912"/>
            <a:ext cx="2739815" cy="3466461"/>
          </a:xfrm>
          <a:prstGeom prst="rect">
            <a:avLst/>
          </a:prstGeom>
        </p:spPr>
      </p:pic>
      <p:pic>
        <p:nvPicPr>
          <p:cNvPr id="6" name="Picture 5"/>
          <p:cNvPicPr>
            <a:picLocks noChangeAspect="1"/>
          </p:cNvPicPr>
          <p:nvPr/>
        </p:nvPicPr>
        <p:blipFill>
          <a:blip r:embed="rId5"/>
          <a:stretch>
            <a:fillRect/>
          </a:stretch>
        </p:blipFill>
        <p:spPr>
          <a:xfrm>
            <a:off x="4285397" y="219075"/>
            <a:ext cx="4305584" cy="3356504"/>
          </a:xfrm>
          <a:prstGeom prst="rect">
            <a:avLst/>
          </a:prstGeom>
        </p:spPr>
      </p:pic>
    </p:spTree>
    <p:extLst>
      <p:ext uri="{BB962C8B-B14F-4D97-AF65-F5344CB8AC3E}">
        <p14:creationId xmlns:p14="http://schemas.microsoft.com/office/powerpoint/2010/main" val="4155327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Imaging techniques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Imaging </a:t>
            </a:r>
            <a:r>
              <a:rPr lang="en-US" dirty="0"/>
              <a:t>of the </a:t>
            </a:r>
            <a:r>
              <a:rPr lang="en-US" dirty="0" err="1"/>
              <a:t>paranasal</a:t>
            </a:r>
            <a:r>
              <a:rPr lang="en-US" dirty="0"/>
              <a:t> sinuses better start with CT.,  because CT delineates both bony anatomy and possible </a:t>
            </a:r>
            <a:r>
              <a:rPr lang="en-US" dirty="0" err="1"/>
              <a:t>sinonasal</a:t>
            </a:r>
            <a:r>
              <a:rPr lang="en-US" dirty="0"/>
              <a:t> </a:t>
            </a:r>
            <a:r>
              <a:rPr lang="en-US" dirty="0" err="1"/>
              <a:t>opacifications</a:t>
            </a:r>
            <a:r>
              <a:rPr lang="en-US" dirty="0"/>
              <a:t>.</a:t>
            </a:r>
          </a:p>
          <a:p>
            <a:r>
              <a:rPr lang="en-US" dirty="0" err="1"/>
              <a:t>Odontogenic</a:t>
            </a:r>
            <a:r>
              <a:rPr lang="en-US" dirty="0"/>
              <a:t> pathology in the upper jaw often involves the maxillary sinuses. Hence, it is of outmost importance that the upper jaw teeth are included in the image volume and that this area is included in the radiological report</a:t>
            </a:r>
          </a:p>
          <a:p>
            <a:r>
              <a:rPr lang="en-US" dirty="0"/>
              <a:t>Low-dose CT (&lt;20 </a:t>
            </a:r>
            <a:r>
              <a:rPr lang="en-US" dirty="0" err="1"/>
              <a:t>mAs</a:t>
            </a:r>
            <a:r>
              <a:rPr lang="en-US" dirty="0"/>
              <a:t>), without intravenous contrast medium, usually will be sufficient for “screening.” However, if complications or malignant disease are suspected, CT should be performed with at least 50 </a:t>
            </a:r>
            <a:r>
              <a:rPr lang="en-US" dirty="0" err="1"/>
              <a:t>mAs</a:t>
            </a:r>
            <a:r>
              <a:rPr lang="en-US" dirty="0"/>
              <a:t> and with intravenous contrast medium administration.</a:t>
            </a:r>
          </a:p>
          <a:p>
            <a:endParaRPr lang="en-US" dirty="0"/>
          </a:p>
        </p:txBody>
      </p:sp>
    </p:spTree>
    <p:extLst>
      <p:ext uri="{BB962C8B-B14F-4D97-AF65-F5344CB8AC3E}">
        <p14:creationId xmlns:p14="http://schemas.microsoft.com/office/powerpoint/2010/main" val="871559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Paranasal sinuses</a:t>
            </a:r>
            <a:endParaRPr lang="en-US" dirty="0"/>
          </a:p>
        </p:txBody>
      </p:sp>
      <p:sp>
        <p:nvSpPr>
          <p:cNvPr id="3" name="Content Placeholder 2"/>
          <p:cNvSpPr>
            <a:spLocks noGrp="1"/>
          </p:cNvSpPr>
          <p:nvPr>
            <p:ph idx="1"/>
          </p:nvPr>
        </p:nvSpPr>
        <p:spPr>
          <a:xfrm>
            <a:off x="838200" y="1825625"/>
            <a:ext cx="3870278" cy="4351338"/>
          </a:xfrm>
        </p:spPr>
        <p:txBody>
          <a:bodyPr>
            <a:normAutofit lnSpcReduction="10000"/>
          </a:bodyPr>
          <a:lstStyle/>
          <a:p>
            <a:r>
              <a:rPr lang="en-US" dirty="0"/>
              <a:t>Paranasal sinuses are a group of four paired air-filled spaces that surround the nasal cavity, The sinuses are named according to facial bones in which they are located</a:t>
            </a:r>
            <a:r>
              <a:rPr lang="en-US" dirty="0" smtClean="0"/>
              <a:t>.</a:t>
            </a:r>
            <a:r>
              <a:rPr lang="en-US" dirty="0"/>
              <a:t> </a:t>
            </a:r>
            <a:endParaRPr lang="en-US" dirty="0" smtClean="0"/>
          </a:p>
          <a:p>
            <a:r>
              <a:rPr lang="en-US" dirty="0" smtClean="0"/>
              <a:t>They </a:t>
            </a:r>
            <a:r>
              <a:rPr lang="en-US" dirty="0"/>
              <a:t>are all innervated by branches of the </a:t>
            </a:r>
            <a:r>
              <a:rPr lang="en-US" dirty="0">
                <a:hlinkClick r:id="rId2" tooltip="Trigeminal nerve"/>
              </a:rPr>
              <a:t>trigeminal nerve</a:t>
            </a:r>
            <a:r>
              <a:rPr lang="en-US" dirty="0"/>
              <a:t> (Cranial Nerve V).</a:t>
            </a:r>
          </a:p>
          <a:p>
            <a:endParaRPr lang="en-US" dirty="0"/>
          </a:p>
          <a:p>
            <a:endParaRPr lang="en-US" dirty="0"/>
          </a:p>
        </p:txBody>
      </p:sp>
      <p:pic>
        <p:nvPicPr>
          <p:cNvPr id="4" name="Picture 3"/>
          <p:cNvPicPr>
            <a:picLocks noChangeAspect="1"/>
          </p:cNvPicPr>
          <p:nvPr/>
        </p:nvPicPr>
        <p:blipFill>
          <a:blip r:embed="rId3"/>
          <a:stretch>
            <a:fillRect/>
          </a:stretch>
        </p:blipFill>
        <p:spPr>
          <a:xfrm>
            <a:off x="4817660" y="1191651"/>
            <a:ext cx="3370996" cy="3715757"/>
          </a:xfrm>
          <a:prstGeom prst="rect">
            <a:avLst/>
          </a:prstGeom>
        </p:spPr>
      </p:pic>
      <p:pic>
        <p:nvPicPr>
          <p:cNvPr id="5" name="Picture 4"/>
          <p:cNvPicPr>
            <a:picLocks noChangeAspect="1"/>
          </p:cNvPicPr>
          <p:nvPr/>
        </p:nvPicPr>
        <p:blipFill>
          <a:blip r:embed="rId4"/>
          <a:stretch>
            <a:fillRect/>
          </a:stretch>
        </p:blipFill>
        <p:spPr>
          <a:xfrm>
            <a:off x="8412362" y="1339990"/>
            <a:ext cx="3354797" cy="3931965"/>
          </a:xfrm>
          <a:prstGeom prst="rect">
            <a:avLst/>
          </a:prstGeom>
        </p:spPr>
      </p:pic>
    </p:spTree>
    <p:extLst>
      <p:ext uri="{BB962C8B-B14F-4D97-AF65-F5344CB8AC3E}">
        <p14:creationId xmlns:p14="http://schemas.microsoft.com/office/powerpoint/2010/main" val="4144520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latin typeface="Arial" panose="020B0604020202020204" pitchFamily="34" charset="0"/>
                <a:ea typeface="Calibri" panose="020F0502020204030204" pitchFamily="34" charset="0"/>
                <a:cs typeface="Arial" panose="020B0604020202020204" pitchFamily="34" charset="0"/>
              </a:rPr>
              <a:t>The </a:t>
            </a:r>
            <a:r>
              <a:rPr lang="en-US" u="none" strike="noStrike" dirty="0" smtClean="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tooltip="Maxillary sinus"/>
              </a:rPr>
              <a:t>maxillary sinuses</a:t>
            </a:r>
            <a:endParaRPr lang="en-US" dirty="0"/>
          </a:p>
        </p:txBody>
      </p:sp>
      <p:sp>
        <p:nvSpPr>
          <p:cNvPr id="3" name="Content Placeholder 2"/>
          <p:cNvSpPr>
            <a:spLocks noGrp="1"/>
          </p:cNvSpPr>
          <p:nvPr>
            <p:ph idx="1"/>
          </p:nvPr>
        </p:nvSpPr>
        <p:spPr>
          <a:xfrm>
            <a:off x="838200" y="1825625"/>
            <a:ext cx="4784678" cy="4351338"/>
          </a:xfrm>
        </p:spPr>
        <p:txBody>
          <a:bodyPr>
            <a:normAutofit fontScale="70000" lnSpcReduction="20000"/>
          </a:bodyPr>
          <a:lstStyle/>
          <a:p>
            <a:pPr algn="just">
              <a:lnSpc>
                <a:spcPct val="150000"/>
              </a:lnSpc>
              <a:spcBef>
                <a:spcPts val="0"/>
              </a:spcBef>
              <a:spcAft>
                <a:spcPts val="1000"/>
              </a:spcAft>
              <a:buSzPts val="1000"/>
              <a:buFont typeface="Wingdings" panose="05000000000000000000" pitchFamily="2" charset="2"/>
              <a:buChar char="v"/>
              <a:tabLst>
                <a:tab pos="457200" algn="l"/>
              </a:tabLst>
            </a:pPr>
            <a:r>
              <a:rPr lang="en-US" dirty="0">
                <a:latin typeface="Arial" panose="020B0604020202020204" pitchFamily="34" charset="0"/>
                <a:ea typeface="Calibri" panose="020F0502020204030204" pitchFamily="34" charset="0"/>
                <a:cs typeface="Arial" panose="020B0604020202020204" pitchFamily="34" charset="0"/>
              </a:rPr>
              <a:t>T</a:t>
            </a:r>
            <a:r>
              <a:rPr lang="en-US" dirty="0" smtClean="0">
                <a:effectLst/>
                <a:latin typeface="Arial" panose="020B0604020202020204" pitchFamily="34" charset="0"/>
                <a:ea typeface="Calibri" panose="020F0502020204030204" pitchFamily="34" charset="0"/>
                <a:cs typeface="Arial" panose="020B0604020202020204" pitchFamily="34" charset="0"/>
              </a:rPr>
              <a:t>he largest of the </a:t>
            </a:r>
            <a:r>
              <a:rPr lang="en-US" dirty="0" err="1" smtClean="0">
                <a:effectLst/>
                <a:latin typeface="Arial" panose="020B0604020202020204" pitchFamily="34" charset="0"/>
                <a:ea typeface="Calibri" panose="020F0502020204030204" pitchFamily="34" charset="0"/>
                <a:cs typeface="Arial" panose="020B0604020202020204" pitchFamily="34" charset="0"/>
              </a:rPr>
              <a:t>paranasal</a:t>
            </a:r>
            <a:r>
              <a:rPr lang="en-US" dirty="0" smtClean="0">
                <a:effectLst/>
                <a:latin typeface="Arial" panose="020B0604020202020204" pitchFamily="34" charset="0"/>
                <a:ea typeface="Calibri" panose="020F0502020204030204" pitchFamily="34" charset="0"/>
                <a:cs typeface="Arial" panose="020B0604020202020204" pitchFamily="34" charset="0"/>
              </a:rPr>
              <a:t> sinuses.</a:t>
            </a:r>
          </a:p>
          <a:p>
            <a:pPr algn="just">
              <a:lnSpc>
                <a:spcPct val="150000"/>
              </a:lnSpc>
              <a:spcBef>
                <a:spcPts val="0"/>
              </a:spcBef>
              <a:spcAft>
                <a:spcPts val="1000"/>
              </a:spcAft>
              <a:buSzPts val="1000"/>
              <a:buFont typeface="Wingdings" panose="05000000000000000000" pitchFamily="2" charset="2"/>
              <a:buChar char="v"/>
              <a:tabLst>
                <a:tab pos="457200" algn="l"/>
              </a:tabLst>
            </a:pPr>
            <a:r>
              <a:rPr lang="en-US" dirty="0">
                <a:latin typeface="Arial" panose="020B0604020202020204" pitchFamily="34" charset="0"/>
                <a:ea typeface="Calibri" panose="020F0502020204030204" pitchFamily="34" charset="0"/>
                <a:cs typeface="Arial" panose="020B0604020202020204" pitchFamily="34" charset="0"/>
              </a:rPr>
              <a:t>A</a:t>
            </a:r>
            <a:r>
              <a:rPr lang="en-US" dirty="0" smtClean="0">
                <a:effectLst/>
                <a:latin typeface="Arial" panose="020B0604020202020204" pitchFamily="34" charset="0"/>
                <a:ea typeface="Calibri" panose="020F0502020204030204" pitchFamily="34" charset="0"/>
                <a:cs typeface="Arial" panose="020B0604020202020204" pitchFamily="34" charset="0"/>
              </a:rPr>
              <a:t>re under the </a:t>
            </a:r>
            <a:r>
              <a:rPr lang="en-US" u="none" strike="noStrike" dirty="0" smtClean="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tooltip="Human eye"/>
              </a:rPr>
              <a:t>eyes</a:t>
            </a:r>
            <a:r>
              <a:rPr lang="en-US" dirty="0" smtClean="0">
                <a:latin typeface="Arial" panose="020B0604020202020204" pitchFamily="34" charset="0"/>
                <a:ea typeface="Calibri" panose="020F0502020204030204" pitchFamily="34" charset="0"/>
                <a:cs typeface="Arial" panose="020B0604020202020204" pitchFamily="34" charset="0"/>
              </a:rPr>
              <a:t>.</a:t>
            </a:r>
          </a:p>
          <a:p>
            <a:pPr algn="just">
              <a:lnSpc>
                <a:spcPct val="150000"/>
              </a:lnSpc>
              <a:spcBef>
                <a:spcPts val="0"/>
              </a:spcBef>
              <a:spcAft>
                <a:spcPts val="1000"/>
              </a:spcAft>
              <a:buSzPts val="1000"/>
              <a:buFont typeface="Wingdings" panose="05000000000000000000" pitchFamily="2" charset="2"/>
              <a:buChar char="v"/>
              <a:tabLst>
                <a:tab pos="457200" algn="l"/>
              </a:tabLst>
            </a:pPr>
            <a:r>
              <a:rPr lang="en-US" dirty="0" smtClean="0">
                <a:effectLst/>
                <a:latin typeface="Arial" panose="020B0604020202020204" pitchFamily="34" charset="0"/>
                <a:ea typeface="Calibri" panose="020F0502020204030204" pitchFamily="34" charset="0"/>
                <a:cs typeface="Arial" panose="020B0604020202020204" pitchFamily="34" charset="0"/>
              </a:rPr>
              <a:t>The </a:t>
            </a:r>
            <a:r>
              <a:rPr lang="en-US" dirty="0" err="1" smtClean="0">
                <a:effectLst/>
                <a:latin typeface="Arial" panose="020B0604020202020204" pitchFamily="34" charset="0"/>
                <a:ea typeface="Calibri" panose="020F0502020204030204" pitchFamily="34" charset="0"/>
                <a:cs typeface="Arial" panose="020B0604020202020204" pitchFamily="34" charset="0"/>
              </a:rPr>
              <a:t>ostia</a:t>
            </a:r>
            <a:r>
              <a:rPr lang="en-US" dirty="0" smtClean="0">
                <a:effectLst/>
                <a:latin typeface="Arial" panose="020B0604020202020204" pitchFamily="34" charset="0"/>
                <a:ea typeface="Calibri" panose="020F0502020204030204" pitchFamily="34" charset="0"/>
                <a:cs typeface="Arial" panose="020B0604020202020204" pitchFamily="34" charset="0"/>
              </a:rPr>
              <a:t> for drainage are located high on the medial wall and open into the </a:t>
            </a:r>
            <a:r>
              <a:rPr lang="en-US" u="sng" dirty="0" smtClean="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tooltip="Semilunar hiatus"/>
              </a:rPr>
              <a:t>semilunar hiatus</a:t>
            </a:r>
            <a:r>
              <a:rPr lang="en-US" dirty="0" smtClean="0">
                <a:effectLst/>
                <a:latin typeface="Arial" panose="020B0604020202020204" pitchFamily="34" charset="0"/>
                <a:ea typeface="Calibri" panose="020F0502020204030204" pitchFamily="34" charset="0"/>
                <a:cs typeface="Arial" panose="020B0604020202020204" pitchFamily="34" charset="0"/>
              </a:rPr>
              <a:t> of the lateral </a:t>
            </a:r>
            <a:r>
              <a:rPr lang="en-US" u="sng" dirty="0" smtClean="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tooltip="Nasal cavity"/>
              </a:rPr>
              <a:t>nasal cavity</a:t>
            </a:r>
            <a:r>
              <a:rPr lang="en-US" dirty="0" smtClean="0">
                <a:latin typeface="Arial" panose="020B0604020202020204" pitchFamily="34" charset="0"/>
                <a:ea typeface="Calibri" panose="020F0502020204030204" pitchFamily="34" charset="0"/>
                <a:cs typeface="Arial" panose="020B0604020202020204" pitchFamily="34" charset="0"/>
              </a:rPr>
              <a:t>.</a:t>
            </a:r>
          </a:p>
          <a:p>
            <a:pPr algn="just">
              <a:lnSpc>
                <a:spcPct val="150000"/>
              </a:lnSpc>
              <a:spcBef>
                <a:spcPts val="0"/>
              </a:spcBef>
              <a:spcAft>
                <a:spcPts val="1000"/>
              </a:spcAft>
              <a:buSzPts val="1000"/>
              <a:buFont typeface="Wingdings" panose="05000000000000000000" pitchFamily="2" charset="2"/>
              <a:buChar char="v"/>
              <a:tabLst>
                <a:tab pos="457200" algn="l"/>
              </a:tabLst>
            </a:pPr>
            <a:r>
              <a:rPr lang="en-US" dirty="0" smtClean="0">
                <a:effectLst/>
                <a:latin typeface="Arial" panose="020B0604020202020204" pitchFamily="34" charset="0"/>
                <a:ea typeface="Calibri" panose="020F0502020204030204" pitchFamily="34" charset="0"/>
                <a:cs typeface="Arial" panose="020B0604020202020204" pitchFamily="34" charset="0"/>
              </a:rPr>
              <a:t>They are innervated by the </a:t>
            </a:r>
            <a:r>
              <a:rPr lang="en-US" u="none" strike="noStrike" dirty="0" smtClean="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tooltip="Maxillary nerve"/>
              </a:rPr>
              <a:t>maxillary nerve</a:t>
            </a:r>
            <a:r>
              <a:rPr lang="en-US" dirty="0" smtClean="0">
                <a:effectLst/>
                <a:latin typeface="Arial" panose="020B0604020202020204" pitchFamily="34" charset="0"/>
                <a:ea typeface="Calibri" panose="020F0502020204030204" pitchFamily="34" charset="0"/>
                <a:cs typeface="Arial" panose="020B0604020202020204" pitchFamily="34" charset="0"/>
              </a:rPr>
              <a:t> (CN V2)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4" name="Picture 3"/>
          <p:cNvPicPr>
            <a:picLocks noChangeAspect="1"/>
          </p:cNvPicPr>
          <p:nvPr/>
        </p:nvPicPr>
        <p:blipFill>
          <a:blip r:embed="rId7"/>
          <a:stretch>
            <a:fillRect/>
          </a:stretch>
        </p:blipFill>
        <p:spPr>
          <a:xfrm>
            <a:off x="5869388" y="1320658"/>
            <a:ext cx="5484412" cy="4432300"/>
          </a:xfrm>
          <a:prstGeom prst="rect">
            <a:avLst/>
          </a:prstGeom>
        </p:spPr>
      </p:pic>
    </p:spTree>
    <p:extLst>
      <p:ext uri="{BB962C8B-B14F-4D97-AF65-F5344CB8AC3E}">
        <p14:creationId xmlns:p14="http://schemas.microsoft.com/office/powerpoint/2010/main" val="2206555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hlinkClick r:id="rId2" tooltip="Frontal sinus"/>
              </a:rPr>
              <a:t>frontal sinuses</a:t>
            </a:r>
            <a:endParaRPr lang="en-US" dirty="0"/>
          </a:p>
        </p:txBody>
      </p:sp>
      <p:sp>
        <p:nvSpPr>
          <p:cNvPr id="3" name="Content Placeholder 2"/>
          <p:cNvSpPr>
            <a:spLocks noGrp="1"/>
          </p:cNvSpPr>
          <p:nvPr>
            <p:ph idx="1"/>
          </p:nvPr>
        </p:nvSpPr>
        <p:spPr>
          <a:xfrm>
            <a:off x="838200" y="1825625"/>
            <a:ext cx="4102290" cy="4351338"/>
          </a:xfrm>
        </p:spPr>
        <p:txBody>
          <a:bodyPr/>
          <a:lstStyle/>
          <a:p>
            <a:r>
              <a:rPr lang="en-US" dirty="0"/>
              <a:t>S</a:t>
            </a:r>
            <a:r>
              <a:rPr lang="en-US" dirty="0" smtClean="0"/>
              <a:t>uperior </a:t>
            </a:r>
            <a:r>
              <a:rPr lang="en-US" dirty="0"/>
              <a:t>to the </a:t>
            </a:r>
            <a:r>
              <a:rPr lang="en-US" dirty="0" smtClean="0"/>
              <a:t>eyes.</a:t>
            </a:r>
          </a:p>
          <a:p>
            <a:r>
              <a:rPr lang="en-US" dirty="0"/>
              <a:t>I</a:t>
            </a:r>
            <a:r>
              <a:rPr lang="en-US" dirty="0" smtClean="0"/>
              <a:t>n </a:t>
            </a:r>
            <a:r>
              <a:rPr lang="en-US" dirty="0"/>
              <a:t>the </a:t>
            </a:r>
            <a:r>
              <a:rPr lang="en-US" dirty="0">
                <a:hlinkClick r:id="rId3" tooltip="Frontal bone"/>
              </a:rPr>
              <a:t>frontal bone</a:t>
            </a:r>
            <a:r>
              <a:rPr lang="en-US" dirty="0"/>
              <a:t>, which forms the hard part of the </a:t>
            </a:r>
            <a:r>
              <a:rPr lang="en-US" dirty="0" smtClean="0">
                <a:hlinkClick r:id="rId4" tooltip="Forehead"/>
              </a:rPr>
              <a:t>forehead</a:t>
            </a:r>
            <a:r>
              <a:rPr lang="en-US" dirty="0" smtClean="0"/>
              <a:t>.</a:t>
            </a:r>
          </a:p>
          <a:p>
            <a:r>
              <a:rPr lang="en-US" dirty="0" smtClean="0"/>
              <a:t>They </a:t>
            </a:r>
            <a:r>
              <a:rPr lang="en-US" dirty="0"/>
              <a:t>are innervated by the </a:t>
            </a:r>
            <a:r>
              <a:rPr lang="en-US" dirty="0" err="1">
                <a:hlinkClick r:id="rId5" tooltip="Opthalmic nerve"/>
              </a:rPr>
              <a:t>opthalmic</a:t>
            </a:r>
            <a:r>
              <a:rPr lang="en-US" dirty="0">
                <a:hlinkClick r:id="rId5" tooltip="Opthalmic nerve"/>
              </a:rPr>
              <a:t> branch</a:t>
            </a:r>
            <a:r>
              <a:rPr lang="en-US" dirty="0"/>
              <a:t> of maxillary N (CN V1).</a:t>
            </a:r>
          </a:p>
          <a:p>
            <a:endParaRPr lang="en-US" dirty="0"/>
          </a:p>
        </p:txBody>
      </p:sp>
      <p:pic>
        <p:nvPicPr>
          <p:cNvPr id="4" name="Picture 3"/>
          <p:cNvPicPr>
            <a:picLocks noChangeAspect="1"/>
          </p:cNvPicPr>
          <p:nvPr/>
        </p:nvPicPr>
        <p:blipFill>
          <a:blip r:embed="rId6"/>
          <a:stretch>
            <a:fillRect/>
          </a:stretch>
        </p:blipFill>
        <p:spPr>
          <a:xfrm>
            <a:off x="5264384" y="968991"/>
            <a:ext cx="6482926" cy="5305069"/>
          </a:xfrm>
          <a:prstGeom prst="rect">
            <a:avLst/>
          </a:prstGeom>
        </p:spPr>
      </p:pic>
    </p:spTree>
    <p:extLst>
      <p:ext uri="{BB962C8B-B14F-4D97-AF65-F5344CB8AC3E}">
        <p14:creationId xmlns:p14="http://schemas.microsoft.com/office/powerpoint/2010/main" val="1679044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hlinkClick r:id="rId2" tooltip="Ethmoid sinus"/>
              </a:rPr>
              <a:t>ethmoidal</a:t>
            </a:r>
            <a:r>
              <a:rPr lang="en-US" dirty="0" smtClean="0">
                <a:hlinkClick r:id="rId2" tooltip="Ethmoid sinus"/>
              </a:rPr>
              <a:t> sinuses</a:t>
            </a:r>
            <a:endParaRPr lang="en-US" dirty="0"/>
          </a:p>
        </p:txBody>
      </p:sp>
      <p:sp>
        <p:nvSpPr>
          <p:cNvPr id="3" name="Content Placeholder 2"/>
          <p:cNvSpPr>
            <a:spLocks noGrp="1"/>
          </p:cNvSpPr>
          <p:nvPr>
            <p:ph idx="1"/>
          </p:nvPr>
        </p:nvSpPr>
        <p:spPr>
          <a:xfrm>
            <a:off x="838200" y="1825625"/>
            <a:ext cx="4743734" cy="4351338"/>
          </a:xfrm>
        </p:spPr>
        <p:txBody>
          <a:bodyPr/>
          <a:lstStyle/>
          <a:p>
            <a:pPr lvl="0"/>
            <a:r>
              <a:rPr lang="en-US" dirty="0" smtClean="0"/>
              <a:t>formed </a:t>
            </a:r>
            <a:r>
              <a:rPr lang="en-US" dirty="0"/>
              <a:t>from several discrete air cells within the </a:t>
            </a:r>
            <a:r>
              <a:rPr lang="en-US" dirty="0" err="1">
                <a:hlinkClick r:id="rId3" tooltip="Ethmoid bone"/>
              </a:rPr>
              <a:t>ethmoid</a:t>
            </a:r>
            <a:r>
              <a:rPr lang="en-US" dirty="0">
                <a:hlinkClick r:id="rId3" tooltip="Ethmoid bone"/>
              </a:rPr>
              <a:t> bone</a:t>
            </a:r>
            <a:r>
              <a:rPr lang="en-US" dirty="0"/>
              <a:t> between the </a:t>
            </a:r>
            <a:r>
              <a:rPr lang="en-US" dirty="0">
                <a:hlinkClick r:id="rId4" tooltip="Human nose"/>
              </a:rPr>
              <a:t>nose</a:t>
            </a:r>
            <a:r>
              <a:rPr lang="en-US" dirty="0"/>
              <a:t> and the eyes. </a:t>
            </a:r>
            <a:endParaRPr lang="en-US" dirty="0" smtClean="0"/>
          </a:p>
          <a:p>
            <a:pPr lvl="0"/>
            <a:r>
              <a:rPr lang="en-US" dirty="0" smtClean="0"/>
              <a:t>They </a:t>
            </a:r>
            <a:r>
              <a:rPr lang="en-US" dirty="0"/>
              <a:t>are innervated by the </a:t>
            </a:r>
            <a:r>
              <a:rPr lang="en-US" dirty="0" err="1">
                <a:hlinkClick r:id="rId5" tooltip="Ethmoidal nerves"/>
              </a:rPr>
              <a:t>ethmoidal</a:t>
            </a:r>
            <a:r>
              <a:rPr lang="en-US" dirty="0">
                <a:hlinkClick r:id="rId5" tooltip="Ethmoidal nerves"/>
              </a:rPr>
              <a:t> nerves</a:t>
            </a:r>
            <a:r>
              <a:rPr lang="en-US" dirty="0"/>
              <a:t>, which branch from the </a:t>
            </a:r>
            <a:r>
              <a:rPr lang="en-US" dirty="0" err="1">
                <a:hlinkClick r:id="rId6" tooltip="Nasociliary nerve"/>
              </a:rPr>
              <a:t>nasociliary</a:t>
            </a:r>
            <a:r>
              <a:rPr lang="en-US" dirty="0">
                <a:hlinkClick r:id="rId6" tooltip="Nasociliary nerve"/>
              </a:rPr>
              <a:t> nerve</a:t>
            </a:r>
            <a:r>
              <a:rPr lang="en-US" dirty="0"/>
              <a:t> of the ophthalmic nerve (CN V1).</a:t>
            </a:r>
          </a:p>
          <a:p>
            <a:endParaRPr lang="en-US" dirty="0"/>
          </a:p>
        </p:txBody>
      </p:sp>
      <p:pic>
        <p:nvPicPr>
          <p:cNvPr id="4" name="Picture 3"/>
          <p:cNvPicPr>
            <a:picLocks noChangeAspect="1"/>
          </p:cNvPicPr>
          <p:nvPr/>
        </p:nvPicPr>
        <p:blipFill>
          <a:blip r:embed="rId7"/>
          <a:stretch>
            <a:fillRect/>
          </a:stretch>
        </p:blipFill>
        <p:spPr>
          <a:xfrm>
            <a:off x="5415102" y="1405719"/>
            <a:ext cx="6209449" cy="4094329"/>
          </a:xfrm>
          <a:prstGeom prst="rect">
            <a:avLst/>
          </a:prstGeom>
        </p:spPr>
      </p:pic>
    </p:spTree>
    <p:extLst>
      <p:ext uri="{BB962C8B-B14F-4D97-AF65-F5344CB8AC3E}">
        <p14:creationId xmlns:p14="http://schemas.microsoft.com/office/powerpoint/2010/main" val="564614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hlinkClick r:id="rId2" tooltip="Sphenoidal sinus"/>
              </a:rPr>
              <a:t>sphenoidal sinuses</a:t>
            </a:r>
            <a:endParaRPr lang="en-US" dirty="0"/>
          </a:p>
        </p:txBody>
      </p:sp>
      <p:sp>
        <p:nvSpPr>
          <p:cNvPr id="3" name="Content Placeholder 2"/>
          <p:cNvSpPr>
            <a:spLocks noGrp="1"/>
          </p:cNvSpPr>
          <p:nvPr>
            <p:ph idx="1"/>
          </p:nvPr>
        </p:nvSpPr>
        <p:spPr>
          <a:xfrm>
            <a:off x="838200" y="1825625"/>
            <a:ext cx="4334301" cy="4351338"/>
          </a:xfrm>
        </p:spPr>
        <p:txBody>
          <a:bodyPr/>
          <a:lstStyle/>
          <a:p>
            <a:pPr lvl="0"/>
            <a:r>
              <a:rPr lang="en-US" dirty="0"/>
              <a:t>I</a:t>
            </a:r>
            <a:r>
              <a:rPr lang="en-US" dirty="0" smtClean="0"/>
              <a:t>n </a:t>
            </a:r>
            <a:r>
              <a:rPr lang="en-US" dirty="0"/>
              <a:t>the </a:t>
            </a:r>
            <a:r>
              <a:rPr lang="en-US" dirty="0">
                <a:hlinkClick r:id="rId3" tooltip="Sphenoid bone"/>
              </a:rPr>
              <a:t>sphenoid bone</a:t>
            </a:r>
            <a:r>
              <a:rPr lang="en-US" dirty="0"/>
              <a:t>. </a:t>
            </a:r>
            <a:endParaRPr lang="en-US" dirty="0" smtClean="0"/>
          </a:p>
          <a:p>
            <a:pPr lvl="0"/>
            <a:r>
              <a:rPr lang="en-US" dirty="0" smtClean="0"/>
              <a:t>They </a:t>
            </a:r>
            <a:r>
              <a:rPr lang="en-US" dirty="0"/>
              <a:t>are innervated by the ophthalmic and maxillary nerve (CN V1 and V2).</a:t>
            </a:r>
          </a:p>
          <a:p>
            <a:endParaRPr lang="en-US" dirty="0"/>
          </a:p>
        </p:txBody>
      </p:sp>
      <p:pic>
        <p:nvPicPr>
          <p:cNvPr id="4" name="Picture 3"/>
          <p:cNvPicPr>
            <a:picLocks noChangeAspect="1"/>
          </p:cNvPicPr>
          <p:nvPr/>
        </p:nvPicPr>
        <p:blipFill>
          <a:blip r:embed="rId4"/>
          <a:stretch>
            <a:fillRect/>
          </a:stretch>
        </p:blipFill>
        <p:spPr>
          <a:xfrm>
            <a:off x="6277970" y="1690688"/>
            <a:ext cx="4515703" cy="4839969"/>
          </a:xfrm>
          <a:prstGeom prst="rect">
            <a:avLst/>
          </a:prstGeom>
        </p:spPr>
      </p:pic>
    </p:spTree>
    <p:extLst>
      <p:ext uri="{BB962C8B-B14F-4D97-AF65-F5344CB8AC3E}">
        <p14:creationId xmlns:p14="http://schemas.microsoft.com/office/powerpoint/2010/main" val="2255924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Function</a:t>
            </a:r>
            <a:endParaRPr lang="en-US" dirty="0"/>
          </a:p>
        </p:txBody>
      </p:sp>
      <p:sp>
        <p:nvSpPr>
          <p:cNvPr id="3" name="Content Placeholder 2"/>
          <p:cNvSpPr>
            <a:spLocks noGrp="1"/>
          </p:cNvSpPr>
          <p:nvPr>
            <p:ph idx="1"/>
          </p:nvPr>
        </p:nvSpPr>
        <p:spPr/>
        <p:txBody>
          <a:bodyPr>
            <a:normAutofit lnSpcReduction="10000"/>
          </a:bodyPr>
          <a:lstStyle/>
          <a:p>
            <a:pPr lvl="0"/>
            <a:r>
              <a:rPr lang="en-US" dirty="0"/>
              <a:t>Increased voice resonance</a:t>
            </a:r>
          </a:p>
          <a:p>
            <a:pPr lvl="0"/>
            <a:r>
              <a:rPr lang="en-US" dirty="0"/>
              <a:t>Providing a shockproof "buffer" in case of injuries</a:t>
            </a:r>
          </a:p>
          <a:p>
            <a:pPr lvl="0"/>
            <a:r>
              <a:rPr lang="en-US" dirty="0"/>
              <a:t>Isolation of sensitive structures (roots of teeth, eyeballs) from rapid temperature fluctuations in the nasal cavity during inhalation and exhalation.</a:t>
            </a:r>
          </a:p>
          <a:p>
            <a:pPr lvl="0"/>
            <a:r>
              <a:rPr lang="en-US" dirty="0"/>
              <a:t>Humidification and warming of the inhaled air, as a result of slow air flow in the sinuses.</a:t>
            </a:r>
          </a:p>
          <a:p>
            <a:pPr lvl="0"/>
            <a:r>
              <a:rPr lang="en-US" dirty="0"/>
              <a:t>Perform the function of a sensory system of air signals (a baroreceptor organ that responds to changes in environmental pressure).</a:t>
            </a:r>
          </a:p>
          <a:p>
            <a:endParaRPr lang="en-US" dirty="0"/>
          </a:p>
        </p:txBody>
      </p:sp>
    </p:spTree>
    <p:extLst>
      <p:ext uri="{BB962C8B-B14F-4D97-AF65-F5344CB8AC3E}">
        <p14:creationId xmlns:p14="http://schemas.microsoft.com/office/powerpoint/2010/main" val="1167316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Inflammation</a:t>
            </a:r>
            <a:r>
              <a:rPr lang="en-US" i="1" dirty="0" smtClean="0"/>
              <a:t> </a:t>
            </a:r>
            <a:r>
              <a:rPr lang="en-US" dirty="0" smtClean="0"/>
              <a:t/>
            </a:r>
            <a:br>
              <a:rPr lang="en-US" dirty="0" smtClean="0"/>
            </a:br>
            <a:endParaRPr lang="en-US" dirty="0"/>
          </a:p>
        </p:txBody>
      </p:sp>
      <p:sp>
        <p:nvSpPr>
          <p:cNvPr id="3" name="Content Placeholder 2"/>
          <p:cNvSpPr>
            <a:spLocks noGrp="1"/>
          </p:cNvSpPr>
          <p:nvPr>
            <p:ph idx="1"/>
          </p:nvPr>
        </p:nvSpPr>
        <p:spPr>
          <a:xfrm>
            <a:off x="674427" y="1307010"/>
            <a:ext cx="10515600" cy="4351338"/>
          </a:xfrm>
        </p:spPr>
        <p:txBody>
          <a:bodyPr>
            <a:normAutofit fontScale="92500" lnSpcReduction="20000"/>
          </a:bodyPr>
          <a:lstStyle/>
          <a:p>
            <a:endParaRPr lang="en-US" dirty="0"/>
          </a:p>
          <a:p>
            <a:r>
              <a:rPr lang="en-US" dirty="0" smtClean="0"/>
              <a:t>The </a:t>
            </a:r>
            <a:r>
              <a:rPr lang="en-US" dirty="0"/>
              <a:t>Para nasal sinuses are joined to the </a:t>
            </a:r>
            <a:r>
              <a:rPr lang="en-US" dirty="0">
                <a:hlinkClick r:id="rId2" tooltip="Nasal cavity"/>
              </a:rPr>
              <a:t>nasal cavity</a:t>
            </a:r>
            <a:r>
              <a:rPr lang="en-US" dirty="0"/>
              <a:t> via small orifices called </a:t>
            </a:r>
            <a:r>
              <a:rPr lang="en-US" dirty="0">
                <a:hlinkClick r:id="rId3" tooltip="Sinus ostium"/>
              </a:rPr>
              <a:t>Ostia</a:t>
            </a:r>
            <a:r>
              <a:rPr lang="en-US" dirty="0"/>
              <a:t>. These become blocked easily by allergic inflammation, or by swelling in the nasal lining that occurs with a </a:t>
            </a:r>
            <a:r>
              <a:rPr lang="en-US" dirty="0">
                <a:hlinkClick r:id="rId4" tooltip="Common cold"/>
              </a:rPr>
              <a:t>cold</a:t>
            </a:r>
            <a:r>
              <a:rPr lang="en-US" dirty="0"/>
              <a:t>. If this happens, normal drainage of </a:t>
            </a:r>
            <a:r>
              <a:rPr lang="en-US" dirty="0">
                <a:hlinkClick r:id="rId5" tooltip="Mucus"/>
              </a:rPr>
              <a:t>mucus</a:t>
            </a:r>
            <a:r>
              <a:rPr lang="en-US" dirty="0"/>
              <a:t> within the sinuses is disrupted, and </a:t>
            </a:r>
            <a:r>
              <a:rPr lang="en-US" dirty="0">
                <a:hlinkClick r:id="rId6" tooltip="Sinusitis"/>
              </a:rPr>
              <a:t>sinusitis</a:t>
            </a:r>
            <a:r>
              <a:rPr lang="en-US" dirty="0"/>
              <a:t> may occur. </a:t>
            </a:r>
          </a:p>
          <a:p>
            <a:r>
              <a:rPr lang="en-US" dirty="0"/>
              <a:t>Because the maxillary posterior teeth are close to the maxillary sinus, this can also cause clinical problems if any disease processes are present, such as an infection in any of these teeth. These clinical problems can include secondary sinusitis which means  inflammation of the sinuses from another source such as an infection of the adjacent teeth. </a:t>
            </a:r>
          </a:p>
          <a:p>
            <a:r>
              <a:rPr lang="en-US" dirty="0"/>
              <a:t>These conditions may be treated with drugs such as </a:t>
            </a:r>
            <a:r>
              <a:rPr lang="en-US" dirty="0">
                <a:hlinkClick r:id="rId7" tooltip="Decongestant"/>
              </a:rPr>
              <a:t>decongestants</a:t>
            </a:r>
            <a:r>
              <a:rPr lang="en-US" dirty="0"/>
              <a:t>, which cause vasoconstriction in the sinuses; reducing </a:t>
            </a:r>
            <a:r>
              <a:rPr lang="en-US" dirty="0" err="1"/>
              <a:t>inflammation;or</a:t>
            </a:r>
            <a:r>
              <a:rPr lang="en-US" dirty="0"/>
              <a:t> by traditional techniques of </a:t>
            </a:r>
            <a:r>
              <a:rPr lang="en-US" dirty="0">
                <a:hlinkClick r:id="rId8" tooltip="Nasal irrigation"/>
              </a:rPr>
              <a:t>nasal irrigation</a:t>
            </a:r>
            <a:r>
              <a:rPr lang="en-US" dirty="0"/>
              <a:t>; or by </a:t>
            </a:r>
            <a:r>
              <a:rPr lang="en-US" dirty="0">
                <a:hlinkClick r:id="rId9" tooltip="Corticosteroid"/>
              </a:rPr>
              <a:t>corticosteroid</a:t>
            </a:r>
            <a:r>
              <a:rPr lang="en-US" dirty="0"/>
              <a:t>.</a:t>
            </a:r>
          </a:p>
          <a:p>
            <a:endParaRPr lang="en-US" dirty="0"/>
          </a:p>
        </p:txBody>
      </p:sp>
    </p:spTree>
    <p:extLst>
      <p:ext uri="{BB962C8B-B14F-4D97-AF65-F5344CB8AC3E}">
        <p14:creationId xmlns:p14="http://schemas.microsoft.com/office/powerpoint/2010/main" val="2415133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4841" y="955343"/>
            <a:ext cx="10641360" cy="5022375"/>
          </a:xfrm>
          <a:prstGeom prst="rect">
            <a:avLst/>
          </a:prstGeom>
        </p:spPr>
      </p:pic>
    </p:spTree>
    <p:extLst>
      <p:ext uri="{BB962C8B-B14F-4D97-AF65-F5344CB8AC3E}">
        <p14:creationId xmlns:p14="http://schemas.microsoft.com/office/powerpoint/2010/main" val="2555300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121</TotalTime>
  <Words>309</Words>
  <Application>Microsoft Office PowerPoint</Application>
  <PresentationFormat>Custom</PresentationFormat>
  <Paragraphs>41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ParaNasal Sinuses</vt:lpstr>
      <vt:lpstr>Paranasal sinuses</vt:lpstr>
      <vt:lpstr>The maxillary sinuses</vt:lpstr>
      <vt:lpstr>The frontal sinuses</vt:lpstr>
      <vt:lpstr>The ethmoidal sinuses</vt:lpstr>
      <vt:lpstr>The sphenoidal sinuses</vt:lpstr>
      <vt:lpstr>Function</vt:lpstr>
      <vt:lpstr>Inflammation  </vt:lpstr>
      <vt:lpstr>PowerPoint Presentation</vt:lpstr>
      <vt:lpstr>Imaging </vt:lpstr>
      <vt:lpstr>PowerPoint Presentation</vt:lpstr>
      <vt:lpstr>PowerPoint Presentation</vt:lpstr>
      <vt:lpstr>Imaging techniques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ParaNasal Sinuses</dc:title>
  <dc:creator>Microsoft account</dc:creator>
  <cp:lastModifiedBy>ALMadar</cp:lastModifiedBy>
  <cp:revision>12</cp:revision>
  <dcterms:created xsi:type="dcterms:W3CDTF">2023-10-22T18:46:02Z</dcterms:created>
  <dcterms:modified xsi:type="dcterms:W3CDTF">2024-10-21T14:17:36Z</dcterms:modified>
</cp:coreProperties>
</file>