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71" r:id="rId2"/>
    <p:sldId id="270" r:id="rId3"/>
    <p:sldId id="260" r:id="rId4"/>
    <p:sldId id="263" r:id="rId5"/>
    <p:sldId id="262" r:id="rId6"/>
    <p:sldId id="257" r:id="rId7"/>
    <p:sldId id="256" r:id="rId8"/>
    <p:sldId id="258" r:id="rId9"/>
    <p:sldId id="259" r:id="rId10"/>
    <p:sldId id="261" r:id="rId11"/>
    <p:sldId id="264" r:id="rId12"/>
    <p:sldId id="266" r:id="rId13"/>
    <p:sldId id="265" r:id="rId14"/>
    <p:sldId id="267" r:id="rId15"/>
    <p:sldId id="268"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6" autoAdjust="0"/>
    <p:restoredTop sz="94660"/>
  </p:normalViewPr>
  <p:slideViewPr>
    <p:cSldViewPr>
      <p:cViewPr varScale="1">
        <p:scale>
          <a:sx n="42" d="100"/>
          <a:sy n="42" d="100"/>
        </p:scale>
        <p:origin x="1382" y="45"/>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10/2/2024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10/2/2024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mailto:Osama.Ali.Awad@uomus.edu.iq"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5">
            <a:extLst>
              <a:ext uri="{FF2B5EF4-FFF2-40B4-BE49-F238E27FC236}">
                <a16:creationId xmlns:a16="http://schemas.microsoft.com/office/drawing/2014/main" id="{1455616D-01E6-4673-B401-2BF1B2E27450}"/>
              </a:ext>
            </a:extLst>
          </p:cNvPr>
          <p:cNvSpPr txBox="1">
            <a:spLocks noGrp="1"/>
          </p:cNvSpPr>
          <p:nvPr>
            <p:ph type="title"/>
          </p:nvPr>
        </p:nvSpPr>
        <p:spPr>
          <a:xfrm>
            <a:off x="1293283" y="657120"/>
            <a:ext cx="5943600" cy="200988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r">
              <a:lnSpc>
                <a:spcPct val="115000"/>
              </a:lnSpc>
              <a:spcBef>
                <a:spcPts val="0"/>
              </a:spcBef>
              <a:spcAft>
                <a:spcPts val="0"/>
              </a:spcAft>
            </a:pPr>
            <a:r>
              <a:rPr lang="ar-IQ" sz="3200" b="1" dirty="0">
                <a:solidFill>
                  <a:srgbClr val="000000"/>
                </a:solidFill>
                <a:effectLst/>
                <a:ea typeface="Calibri" panose="020F0502020204030204" pitchFamily="34" charset="0"/>
                <a:cs typeface="Times New Roman" panose="02020603050405020304" pitchFamily="18" charset="0"/>
              </a:rPr>
              <a:t>اسم المادة : </a:t>
            </a:r>
            <a:r>
              <a:rPr lang="ar-IQ" sz="3200" b="1" dirty="0">
                <a:solidFill>
                  <a:srgbClr val="FF0000"/>
                </a:solidFill>
                <a:effectLst/>
                <a:ea typeface="Calibri" panose="020F0502020204030204" pitchFamily="34" charset="0"/>
                <a:cs typeface="Times New Roman" panose="02020603050405020304" pitchFamily="18" charset="0"/>
              </a:rPr>
              <a:t>نظم السيطرة</a:t>
            </a:r>
            <a:endParaRPr lang="en-US" sz="2800" dirty="0">
              <a:effectLst/>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IQ" sz="2800" b="1" dirty="0">
                <a:solidFill>
                  <a:srgbClr val="000000"/>
                </a:solidFill>
                <a:effectLst/>
                <a:ea typeface="Calibri" panose="020F0502020204030204" pitchFamily="34" charset="0"/>
                <a:cs typeface="Times New Roman" panose="02020603050405020304" pitchFamily="18" charset="0"/>
              </a:rPr>
              <a:t>اسم التدريسي </a:t>
            </a:r>
            <a:r>
              <a:rPr lang="ar-IQ" sz="2800" b="1" dirty="0">
                <a:solidFill>
                  <a:srgbClr val="00B050"/>
                </a:solidFill>
                <a:effectLst/>
                <a:ea typeface="Calibri" panose="020F0502020204030204" pitchFamily="34" charset="0"/>
                <a:cs typeface="Times New Roman" panose="02020603050405020304" pitchFamily="18" charset="0"/>
              </a:rPr>
              <a:t>:  أ.م.د.  أسامه علي عواد</a:t>
            </a:r>
            <a:r>
              <a:rPr lang="ar-IQ" sz="2800" b="1" dirty="0">
                <a:solidFill>
                  <a:srgbClr val="000000"/>
                </a:solidFill>
                <a:effectLst/>
                <a:ea typeface="Calibri" panose="020F0502020204030204" pitchFamily="34" charset="0"/>
                <a:cs typeface="Times New Roman" panose="02020603050405020304" pitchFamily="18" charset="0"/>
              </a:rPr>
              <a:t> </a:t>
            </a:r>
            <a:endParaRPr lang="en-US" sz="1600" dirty="0">
              <a:effectLst/>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IQ" sz="2800" b="1" dirty="0">
                <a:solidFill>
                  <a:srgbClr val="000000"/>
                </a:solidFill>
                <a:effectLst/>
                <a:ea typeface="Calibri" panose="020F0502020204030204" pitchFamily="34" charset="0"/>
                <a:cs typeface="Times New Roman" panose="02020603050405020304" pitchFamily="18" charset="0"/>
              </a:rPr>
              <a:t>المرحلة : </a:t>
            </a:r>
            <a:r>
              <a:rPr lang="ar-IQ" sz="2800" b="1" dirty="0">
                <a:solidFill>
                  <a:srgbClr val="4F81BD"/>
                </a:solidFill>
                <a:effectLst/>
                <a:ea typeface="Calibri" panose="020F0502020204030204" pitchFamily="34" charset="0"/>
                <a:cs typeface="Times New Roman" panose="02020603050405020304" pitchFamily="18" charset="0"/>
              </a:rPr>
              <a:t>الرابعه</a:t>
            </a:r>
            <a:endParaRPr lang="en-US" sz="1600" dirty="0">
              <a:effectLst/>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IQ" sz="2800" b="1" dirty="0">
                <a:solidFill>
                  <a:srgbClr val="000000"/>
                </a:solidFill>
                <a:effectLst/>
                <a:ea typeface="Calibri" panose="020F0502020204030204" pitchFamily="34" charset="0"/>
                <a:cs typeface="Times New Roman" panose="02020603050405020304" pitchFamily="18" charset="0"/>
              </a:rPr>
              <a:t>السنة الدراسية :</a:t>
            </a:r>
            <a:r>
              <a:rPr lang="ar-IQ" sz="2800" b="1" dirty="0">
                <a:solidFill>
                  <a:srgbClr val="C0504D"/>
                </a:solidFill>
                <a:effectLst/>
                <a:ea typeface="Calibri" panose="020F0502020204030204" pitchFamily="34" charset="0"/>
                <a:cs typeface="Times New Roman" panose="02020603050405020304" pitchFamily="18" charset="0"/>
              </a:rPr>
              <a:t> 2025-2024</a:t>
            </a:r>
            <a:endParaRPr lang="en-US" sz="1600" dirty="0">
              <a:effectLst/>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IQ" sz="2800" b="1" dirty="0">
                <a:solidFill>
                  <a:srgbClr val="000000"/>
                </a:solidFill>
                <a:effectLst/>
                <a:ea typeface="Calibri" panose="020F0502020204030204" pitchFamily="34" charset="0"/>
                <a:cs typeface="Times New Roman" panose="02020603050405020304" pitchFamily="18" charset="0"/>
              </a:rPr>
              <a:t>عنوان المحاضرة: </a:t>
            </a:r>
            <a:r>
              <a:rPr lang="ar-IQ" sz="2800" b="1" dirty="0">
                <a:solidFill>
                  <a:srgbClr val="00B0F0"/>
                </a:solidFill>
                <a:effectLst/>
                <a:ea typeface="Calibri" panose="020F0502020204030204" pitchFamily="34" charset="0"/>
                <a:cs typeface="Times New Roman" panose="02020603050405020304" pitchFamily="18" charset="0"/>
              </a:rPr>
              <a:t>مقدمة في نظم السيطرة</a:t>
            </a:r>
            <a:r>
              <a:rPr lang="ar-IQ" sz="1800" b="1" dirty="0">
                <a:solidFill>
                  <a:srgbClr val="00B0F0"/>
                </a:solidFill>
                <a:effectLst/>
                <a:ea typeface="Calibri" panose="020F0502020204030204" pitchFamily="34" charset="0"/>
                <a:cs typeface="Times New Roman" panose="02020603050405020304" pitchFamily="18" charset="0"/>
              </a:rPr>
              <a:t> </a:t>
            </a:r>
            <a:r>
              <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600" dirty="0">
              <a:effectLst/>
              <a:ea typeface="Calibri" panose="020F0502020204030204" pitchFamily="34" charset="0"/>
              <a:cs typeface="Arial" panose="020B0604020202020204" pitchFamily="34" charset="0"/>
            </a:endParaRPr>
          </a:p>
          <a:p>
            <a:pPr marL="0" marR="0">
              <a:lnSpc>
                <a:spcPct val="115000"/>
              </a:lnSpc>
              <a:spcBef>
                <a:spcPts val="0"/>
              </a:spcBef>
              <a:spcAft>
                <a:spcPts val="1000"/>
              </a:spcAft>
            </a:pPr>
            <a:br>
              <a:rPr lang="en-US" sz="18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br>
            <a:endParaRPr lang="en-US" sz="1600" dirty="0">
              <a:effectLst/>
              <a:ea typeface="Calibri" panose="020F050202020403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BB91449-CE92-44E7-B41D-9441F69E8DC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661275" y="-152400"/>
            <a:ext cx="1000125" cy="1100455"/>
          </a:xfrm>
          <a:prstGeom prst="rect">
            <a:avLst/>
          </a:prstGeom>
        </p:spPr>
      </p:pic>
      <p:pic>
        <p:nvPicPr>
          <p:cNvPr id="6" name="صورة 4">
            <a:extLst>
              <a:ext uri="{FF2B5EF4-FFF2-40B4-BE49-F238E27FC236}">
                <a16:creationId xmlns:a16="http://schemas.microsoft.com/office/drawing/2014/main" id="{A0170547-1A1D-4058-9BAE-FF43C7B072C5}"/>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57200" y="187855"/>
            <a:ext cx="819150" cy="938530"/>
          </a:xfrm>
          <a:prstGeom prst="rect">
            <a:avLst/>
          </a:prstGeom>
        </p:spPr>
      </p:pic>
      <p:sp>
        <p:nvSpPr>
          <p:cNvPr id="7" name="Text Box 2">
            <a:extLst>
              <a:ext uri="{FF2B5EF4-FFF2-40B4-BE49-F238E27FC236}">
                <a16:creationId xmlns:a16="http://schemas.microsoft.com/office/drawing/2014/main" id="{FBD6A462-A2AB-4812-9444-7B20EF2BC24C}"/>
              </a:ext>
            </a:extLst>
          </p:cNvPr>
          <p:cNvSpPr txBox="1">
            <a:spLocks noGrp="1" noChangeArrowheads="1"/>
          </p:cNvSpPr>
          <p:nvPr>
            <p:ph idx="1"/>
          </p:nvPr>
        </p:nvSpPr>
        <p:spPr bwMode="auto">
          <a:xfrm>
            <a:off x="457200" y="3581400"/>
            <a:ext cx="8204200" cy="168825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indent="0" algn="ctr">
              <a:lnSpc>
                <a:spcPct val="115000"/>
              </a:lnSpc>
              <a:spcBef>
                <a:spcPts val="0"/>
              </a:spcBef>
              <a:spcAft>
                <a:spcPts val="1000"/>
              </a:spcAft>
              <a:buNone/>
            </a:pP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4400" b="1" dirty="0">
                <a:ln w="9525" cap="flat" cmpd="sng" algn="ctr">
                  <a:solidFill>
                    <a:srgbClr val="FFFFFF"/>
                  </a:solidFill>
                  <a:prstDash val="solid"/>
                  <a:round/>
                </a:ln>
                <a:solidFill>
                  <a:srgbClr val="4BACC6"/>
                </a:solidFill>
                <a:effectLst>
                  <a:outerShdw blurRad="12700" dist="38100" dir="2700000" algn="tl">
                    <a:schemeClr val="accent5">
                      <a:lumMod val="60000"/>
                      <a:lumOff val="40000"/>
                    </a:schemeClr>
                  </a:outerShdw>
                </a:effectLst>
                <a:latin typeface="Calibri" panose="020F0502020204030204" pitchFamily="34" charset="0"/>
                <a:ea typeface="Calibri" panose="020F0502020204030204" pitchFamily="34" charset="0"/>
                <a:cs typeface="Arial" panose="020B0604020202020204" pitchFamily="34" charset="0"/>
              </a:rPr>
              <a:t>L0 - Introduction to Control Systems</a:t>
            </a:r>
          </a:p>
          <a:p>
            <a:pPr marL="0" marR="0" indent="0" algn="ctr">
              <a:lnSpc>
                <a:spcPct val="115000"/>
              </a:lnSpc>
              <a:spcBef>
                <a:spcPts val="0"/>
              </a:spcBef>
              <a:spcAft>
                <a:spcPts val="10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indent="0" algn="ctr">
              <a:lnSpc>
                <a:spcPct val="115000"/>
              </a:lnSpc>
              <a:spcBef>
                <a:spcPts val="0"/>
              </a:spcBef>
              <a:spcAft>
                <a:spcPts val="10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15000"/>
              </a:lnSpc>
              <a:spcBef>
                <a:spcPts val="0"/>
              </a:spcBef>
              <a:spcAft>
                <a:spcPts val="1000"/>
              </a:spcAft>
            </a:pP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a:solidFill>
                  <a:srgbClr val="000000"/>
                </a:solidFill>
                <a:latin typeface="Times New Roman" panose="02020603050405020304" pitchFamily="18" charset="0"/>
                <a:ea typeface="Calibri" panose="020F0502020204030204" pitchFamily="34" charset="0"/>
                <a:cs typeface="Arial" panose="020B0604020202020204" pitchFamily="34" charset="0"/>
              </a:rPr>
              <a:t>Email: </a:t>
            </a:r>
            <a:r>
              <a:rPr lang="en-US" sz="2000" dirty="0">
                <a:solidFill>
                  <a:schemeClr val="accent1">
                    <a:lumMod val="75000"/>
                  </a:schemeClr>
                </a:solidFill>
                <a:latin typeface="Times New Roman" panose="02020603050405020304" pitchFamily="18"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Osama.Ali.Awad@uomus.edu.iq</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94011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flipV="1">
            <a:off x="457200" y="658369"/>
            <a:ext cx="8229600" cy="45719"/>
          </a:xfrm>
        </p:spPr>
        <p:txBody>
          <a:bodyPr>
            <a:normAutofit fontScale="90000"/>
          </a:bodyPr>
          <a:lstStyle/>
          <a:p>
            <a:r>
              <a:rPr lang="en-US" dirty="0"/>
              <a:t>          </a:t>
            </a:r>
          </a:p>
        </p:txBody>
      </p:sp>
      <p:sp>
        <p:nvSpPr>
          <p:cNvPr id="3" name="Content Placeholder 2"/>
          <p:cNvSpPr>
            <a:spLocks noGrp="1"/>
          </p:cNvSpPr>
          <p:nvPr>
            <p:ph idx="1"/>
          </p:nvPr>
        </p:nvSpPr>
        <p:spPr>
          <a:xfrm>
            <a:off x="457200" y="457200"/>
            <a:ext cx="8229600" cy="5867400"/>
          </a:xfrm>
        </p:spPr>
        <p:txBody>
          <a:bodyPr/>
          <a:lstStyle/>
          <a:p>
            <a:endParaRPr lang="en-US" dirty="0"/>
          </a:p>
          <a:p>
            <a:r>
              <a:rPr lang="en-US" dirty="0"/>
              <a:t>Two distinct approaches are used for modeling:</a:t>
            </a:r>
          </a:p>
          <a:p>
            <a:pPr>
              <a:buNone/>
            </a:pPr>
            <a:r>
              <a:rPr lang="en-US" dirty="0"/>
              <a:t>   </a:t>
            </a:r>
          </a:p>
          <a:p>
            <a:pPr>
              <a:buNone/>
            </a:pPr>
            <a:endParaRPr lang="en-US" dirty="0"/>
          </a:p>
          <a:p>
            <a:pPr>
              <a:buNone/>
            </a:pPr>
            <a:r>
              <a:rPr lang="en-US" dirty="0"/>
              <a:t>       using systematic application of </a:t>
            </a:r>
            <a:r>
              <a:rPr lang="en-US" dirty="0">
                <a:solidFill>
                  <a:srgbClr val="FF0000"/>
                </a:solidFill>
              </a:rPr>
              <a:t>basic physical laws </a:t>
            </a:r>
            <a:r>
              <a:rPr lang="en-US" dirty="0"/>
              <a:t>to </a:t>
            </a:r>
          </a:p>
          <a:p>
            <a:pPr>
              <a:buNone/>
            </a:pPr>
            <a:r>
              <a:rPr lang="en-US" dirty="0"/>
              <a:t>       system components and there interconnections.</a:t>
            </a:r>
          </a:p>
          <a:p>
            <a:pPr>
              <a:buNone/>
            </a:pPr>
            <a:endParaRPr lang="en-US" dirty="0"/>
          </a:p>
          <a:p>
            <a:pPr>
              <a:buNone/>
            </a:pPr>
            <a:r>
              <a:rPr lang="en-US" dirty="0"/>
              <a:t>       </a:t>
            </a:r>
            <a:r>
              <a:rPr lang="en-US" u="sng" dirty="0">
                <a:solidFill>
                  <a:srgbClr val="FF0000"/>
                </a:solidFill>
              </a:rPr>
              <a:t>Experimental Modeling   </a:t>
            </a:r>
          </a:p>
          <a:p>
            <a:pPr>
              <a:buNone/>
            </a:pPr>
            <a:r>
              <a:rPr lang="en-US" dirty="0"/>
              <a:t>       Time series models    Auto Regressive(AR), Moving         </a:t>
            </a:r>
          </a:p>
          <a:p>
            <a:pPr>
              <a:buNone/>
            </a:pPr>
            <a:r>
              <a:rPr lang="en-US" dirty="0"/>
              <a:t>       Average (MA), and  ARMA models . I/O data  </a:t>
            </a:r>
          </a:p>
          <a:p>
            <a:pPr>
              <a:buNone/>
            </a:pPr>
            <a:r>
              <a:rPr lang="en-US" dirty="0"/>
              <a:t>       Identifications</a:t>
            </a:r>
          </a:p>
          <a:p>
            <a:pPr>
              <a:buNone/>
            </a:pPr>
            <a:endParaRPr lang="en-US" dirty="0"/>
          </a:p>
        </p:txBody>
      </p:sp>
      <p:sp>
        <p:nvSpPr>
          <p:cNvPr id="7" name="TextBox 6"/>
          <p:cNvSpPr txBox="1"/>
          <p:nvPr/>
        </p:nvSpPr>
        <p:spPr>
          <a:xfrm>
            <a:off x="914400" y="1981200"/>
            <a:ext cx="3048000" cy="461665"/>
          </a:xfrm>
          <a:prstGeom prst="rect">
            <a:avLst/>
          </a:prstGeom>
          <a:noFill/>
        </p:spPr>
        <p:txBody>
          <a:bodyPr wrap="square" rtlCol="0">
            <a:spAutoFit/>
          </a:bodyPr>
          <a:lstStyle/>
          <a:p>
            <a:r>
              <a:rPr lang="en-US" dirty="0"/>
              <a:t>  </a:t>
            </a:r>
            <a:r>
              <a:rPr lang="en-US" sz="2400" u="sng" dirty="0">
                <a:solidFill>
                  <a:srgbClr val="FF0000"/>
                </a:solidFill>
              </a:rPr>
              <a:t>Analytical Modeling</a:t>
            </a:r>
          </a:p>
        </p:txBody>
      </p:sp>
      <p:pic>
        <p:nvPicPr>
          <p:cNvPr id="6" name="Picture 5">
            <a:extLst>
              <a:ext uri="{FF2B5EF4-FFF2-40B4-BE49-F238E27FC236}">
                <a16:creationId xmlns:a16="http://schemas.microsoft.com/office/drawing/2014/main" id="{DE056DFF-7377-48F0-A091-139CFC676198}"/>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848600" y="153860"/>
            <a:ext cx="1000125" cy="110045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
            <a:ext cx="8229600" cy="1143000"/>
          </a:xfrm>
        </p:spPr>
        <p:txBody>
          <a:bodyPr/>
          <a:lstStyle/>
          <a:p>
            <a:r>
              <a:rPr lang="en-US" dirty="0"/>
              <a:t>Classification of Systems</a:t>
            </a:r>
          </a:p>
        </p:txBody>
      </p:sp>
      <p:sp>
        <p:nvSpPr>
          <p:cNvPr id="3" name="Content Placeholder 2"/>
          <p:cNvSpPr>
            <a:spLocks noGrp="1"/>
          </p:cNvSpPr>
          <p:nvPr>
            <p:ph idx="1"/>
          </p:nvPr>
        </p:nvSpPr>
        <p:spPr/>
        <p:txBody>
          <a:bodyPr>
            <a:normAutofit/>
          </a:bodyPr>
          <a:lstStyle/>
          <a:p>
            <a:r>
              <a:rPr lang="en-US" dirty="0"/>
              <a:t>The types of equations required to describe a system depends on the types of elemental equation and the type of inputs from the environment.</a:t>
            </a:r>
          </a:p>
          <a:p>
            <a:endParaRPr lang="en-US" dirty="0"/>
          </a:p>
          <a:p>
            <a:r>
              <a:rPr lang="en-US" dirty="0"/>
              <a:t>System models are classified according to the types of equations used to describe them:  </a:t>
            </a:r>
          </a:p>
          <a:p>
            <a:endParaRPr lang="en-US" dirty="0"/>
          </a:p>
          <a:p>
            <a:r>
              <a:rPr lang="en-US" dirty="0"/>
              <a:t> </a:t>
            </a:r>
          </a:p>
        </p:txBody>
      </p:sp>
      <p:pic>
        <p:nvPicPr>
          <p:cNvPr id="4" name="Picture 3">
            <a:extLst>
              <a:ext uri="{FF2B5EF4-FFF2-40B4-BE49-F238E27FC236}">
                <a16:creationId xmlns:a16="http://schemas.microsoft.com/office/drawing/2014/main" id="{F93155B3-C6AE-4E15-A630-C69F6656E80E}"/>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924800" y="304800"/>
            <a:ext cx="1000125" cy="1100455"/>
          </a:xfrm>
          <a:prstGeom prst="rect">
            <a:avLst/>
          </a:prstGeom>
        </p:spPr>
      </p:pic>
    </p:spTree>
    <p:extLst>
      <p:ext uri="{BB962C8B-B14F-4D97-AF65-F5344CB8AC3E}">
        <p14:creationId xmlns:p14="http://schemas.microsoft.com/office/powerpoint/2010/main" val="1182540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System Models:</a:t>
            </a:r>
            <a:endParaRPr lang="en-GB" dirty="0"/>
          </a:p>
        </p:txBody>
      </p:sp>
      <p:sp>
        <p:nvSpPr>
          <p:cNvPr id="3" name="Content Placeholder 2"/>
          <p:cNvSpPr>
            <a:spLocks noGrp="1"/>
          </p:cNvSpPr>
          <p:nvPr>
            <p:ph idx="1"/>
          </p:nvPr>
        </p:nvSpPr>
        <p:spPr/>
        <p:txBody>
          <a:bodyPr/>
          <a:lstStyle/>
          <a:p>
            <a:r>
              <a:rPr lang="en-US" dirty="0"/>
              <a:t>1-Distributed  </a:t>
            </a:r>
            <a:r>
              <a:rPr lang="en-US" dirty="0" err="1"/>
              <a:t>vs</a:t>
            </a:r>
            <a:r>
              <a:rPr lang="en-US" dirty="0"/>
              <a:t>  Lumped </a:t>
            </a:r>
          </a:p>
          <a:p>
            <a:r>
              <a:rPr lang="en-US" dirty="0"/>
              <a:t>2-Stochastic </a:t>
            </a:r>
            <a:r>
              <a:rPr lang="en-US" dirty="0" err="1"/>
              <a:t>vs</a:t>
            </a:r>
            <a:r>
              <a:rPr lang="en-US" dirty="0"/>
              <a:t> Deterministic</a:t>
            </a:r>
          </a:p>
          <a:p>
            <a:r>
              <a:rPr lang="en-US" dirty="0"/>
              <a:t>3-Discrete  </a:t>
            </a:r>
            <a:r>
              <a:rPr lang="en-US" dirty="0" err="1"/>
              <a:t>vs</a:t>
            </a:r>
            <a:r>
              <a:rPr lang="en-US" dirty="0"/>
              <a:t>  continuous</a:t>
            </a:r>
          </a:p>
          <a:p>
            <a:r>
              <a:rPr lang="en-US" dirty="0"/>
              <a:t>4-Nonlinear   </a:t>
            </a:r>
            <a:r>
              <a:rPr lang="en-US" dirty="0" err="1"/>
              <a:t>vs</a:t>
            </a:r>
            <a:r>
              <a:rPr lang="en-US" dirty="0"/>
              <a:t>  Linear</a:t>
            </a:r>
          </a:p>
          <a:p>
            <a:r>
              <a:rPr lang="en-US" dirty="0"/>
              <a:t>5-Time varying  </a:t>
            </a:r>
            <a:r>
              <a:rPr lang="en-US" dirty="0" err="1"/>
              <a:t>vs</a:t>
            </a:r>
            <a:r>
              <a:rPr lang="en-US" dirty="0"/>
              <a:t>  constant coefficient</a:t>
            </a:r>
          </a:p>
          <a:p>
            <a:r>
              <a:rPr lang="en-US" dirty="0"/>
              <a:t>6-nonhomogeneous   </a:t>
            </a:r>
            <a:r>
              <a:rPr lang="en-US" dirty="0" err="1"/>
              <a:t>vs</a:t>
            </a:r>
            <a:r>
              <a:rPr lang="en-US" dirty="0"/>
              <a:t>  homogenous</a:t>
            </a:r>
          </a:p>
          <a:p>
            <a:endParaRPr lang="en-GB" dirty="0"/>
          </a:p>
        </p:txBody>
      </p:sp>
      <p:pic>
        <p:nvPicPr>
          <p:cNvPr id="4" name="Picture 3">
            <a:extLst>
              <a:ext uri="{FF2B5EF4-FFF2-40B4-BE49-F238E27FC236}">
                <a16:creationId xmlns:a16="http://schemas.microsoft.com/office/drawing/2014/main" id="{4E837EC2-05DF-4357-8F71-85B94147CC82}"/>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848600" y="533400"/>
            <a:ext cx="1000125" cy="110045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839200" cy="6629400"/>
          </a:xfrm>
        </p:spPr>
        <p:txBody>
          <a:bodyPr>
            <a:normAutofit/>
          </a:bodyPr>
          <a:lstStyle/>
          <a:p>
            <a:endParaRPr lang="en-US" dirty="0"/>
          </a:p>
          <a:p>
            <a:r>
              <a:rPr lang="en-US" dirty="0"/>
              <a:t>When you have a long metal cylinder, each little bit</a:t>
            </a:r>
          </a:p>
          <a:p>
            <a:pPr marL="0" indent="0">
              <a:buNone/>
            </a:pPr>
            <a:r>
              <a:rPr lang="en-US" dirty="0"/>
              <a:t> of cylinder has some resistance and some capacitance. </a:t>
            </a:r>
          </a:p>
          <a:p>
            <a:endParaRPr lang="en-US" dirty="0"/>
          </a:p>
          <a:p>
            <a:r>
              <a:rPr lang="en-US" dirty="0"/>
              <a:t>If you don't need a good model, you can lump all the little bits of resistance into one resistor, and all the little bits of capacitance into one capacitor. That's lumping.</a:t>
            </a:r>
          </a:p>
          <a:p>
            <a:endParaRPr lang="en-US" dirty="0"/>
          </a:p>
          <a:p>
            <a:r>
              <a:rPr lang="en-US" dirty="0"/>
              <a:t>If you need a really good model, then you should treat all the little bits of resistance and capacitance as little bits connected to each other. That's distributed.</a:t>
            </a:r>
          </a:p>
          <a:p>
            <a:r>
              <a:rPr lang="en-US" dirty="0"/>
              <a:t> </a:t>
            </a:r>
          </a:p>
        </p:txBody>
      </p:sp>
      <p:pic>
        <p:nvPicPr>
          <p:cNvPr id="4" name="Picture 3">
            <a:extLst>
              <a:ext uri="{FF2B5EF4-FFF2-40B4-BE49-F238E27FC236}">
                <a16:creationId xmlns:a16="http://schemas.microsoft.com/office/drawing/2014/main" id="{77586734-D060-4D53-A477-5AD58019EA0E}"/>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143875" y="228600"/>
            <a:ext cx="1000125" cy="1100455"/>
          </a:xfrm>
          <a:prstGeom prst="rect">
            <a:avLst/>
          </a:prstGeom>
        </p:spPr>
      </p:pic>
    </p:spTree>
    <p:extLst>
      <p:ext uri="{BB962C8B-B14F-4D97-AF65-F5344CB8AC3E}">
        <p14:creationId xmlns:p14="http://schemas.microsoft.com/office/powerpoint/2010/main" val="2317209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0" y="228600"/>
            <a:ext cx="9144000" cy="6477000"/>
          </a:xfrm>
        </p:spPr>
        <p:txBody>
          <a:bodyPr/>
          <a:lstStyle/>
          <a:p>
            <a:endParaRPr lang="en-GB" dirty="0"/>
          </a:p>
          <a:p>
            <a:r>
              <a:rPr lang="en-GB" dirty="0"/>
              <a:t> </a:t>
            </a:r>
            <a:r>
              <a:rPr lang="en-GB" b="1" u="sng" dirty="0"/>
              <a:t>Introduction:</a:t>
            </a:r>
            <a:r>
              <a:rPr lang="en-GB" b="1" dirty="0"/>
              <a:t> </a:t>
            </a:r>
          </a:p>
          <a:p>
            <a:r>
              <a:rPr lang="en-GB" b="1" i="1" dirty="0"/>
              <a:t>Control Theory: It is that part of science which concern with control problems. </a:t>
            </a:r>
          </a:p>
          <a:p>
            <a:endParaRPr lang="en-GB" b="1" i="1" dirty="0"/>
          </a:p>
          <a:p>
            <a:r>
              <a:rPr lang="en-GB" b="1" i="1" dirty="0"/>
              <a:t>Control Problem: If we want something to act or vary according to a certain performance specification, then we say that we have a control problem. </a:t>
            </a:r>
          </a:p>
          <a:p>
            <a:endParaRPr lang="en-GB" b="1" i="1" dirty="0"/>
          </a:p>
          <a:p>
            <a:r>
              <a:rPr lang="en-GB" b="1" i="1" dirty="0"/>
              <a:t>Ex. We want to keep the temperature in a room at certain level and as we order, then we say that we have temperature control problem. </a:t>
            </a:r>
            <a:endParaRPr lang="en-GB" dirty="0"/>
          </a:p>
        </p:txBody>
      </p:sp>
      <p:pic>
        <p:nvPicPr>
          <p:cNvPr id="3" name="Picture 2">
            <a:extLst>
              <a:ext uri="{FF2B5EF4-FFF2-40B4-BE49-F238E27FC236}">
                <a16:creationId xmlns:a16="http://schemas.microsoft.com/office/drawing/2014/main" id="{C5BC00CD-1CF9-4850-AEBB-27CBD6B42C6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772400" y="228600"/>
            <a:ext cx="1000125" cy="110045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304800"/>
            <a:ext cx="9144000" cy="5539978"/>
          </a:xfrm>
          <a:prstGeom prst="rect">
            <a:avLst/>
          </a:prstGeom>
        </p:spPr>
        <p:txBody>
          <a:bodyPr wrap="square">
            <a:spAutoFit/>
          </a:bodyPr>
          <a:lstStyle/>
          <a:p>
            <a:endParaRPr lang="en-GB" dirty="0"/>
          </a:p>
          <a:p>
            <a:r>
              <a:rPr lang="en-GB" dirty="0"/>
              <a:t> </a:t>
            </a:r>
            <a:r>
              <a:rPr lang="en-GB" sz="2400" b="1" i="1" u="sng" dirty="0"/>
              <a:t>Plant</a:t>
            </a:r>
            <a:r>
              <a:rPr lang="en-GB" sz="2400" b="1" i="1" dirty="0"/>
              <a:t>: A piece of equipments the purpose of which is to perform a particular operation (we will call any object to be controlled a plant). </a:t>
            </a:r>
          </a:p>
          <a:p>
            <a:r>
              <a:rPr lang="en-GB" sz="2400" b="1" i="1" dirty="0"/>
              <a:t>Ex. Heating furnace, chemical reactor or space craft. </a:t>
            </a:r>
          </a:p>
          <a:p>
            <a:endParaRPr lang="en-GB" sz="2400" b="1" i="1" dirty="0"/>
          </a:p>
          <a:p>
            <a:r>
              <a:rPr lang="en-GB" sz="2400" b="1" i="1" u="sng" dirty="0"/>
              <a:t>Process</a:t>
            </a:r>
            <a:r>
              <a:rPr lang="en-GB" sz="2400" b="1" i="1" dirty="0"/>
              <a:t>: A progressively continuing operation (natural or artificial) that consist of a series of actions or changes in a certain way leading towards a particular result or end. We will call any operation to be controlled a process. Processes could be chemical, economic, or biological. </a:t>
            </a:r>
          </a:p>
          <a:p>
            <a:endParaRPr lang="en-GB" sz="2400" b="1" i="1" dirty="0"/>
          </a:p>
          <a:p>
            <a:r>
              <a:rPr lang="en-GB" sz="2400" b="1" i="1" u="sng" dirty="0"/>
              <a:t>System</a:t>
            </a:r>
            <a:r>
              <a:rPr lang="en-GB" sz="2400" b="1" i="1" dirty="0"/>
              <a:t>: A combination of components that act together and perform a certain objective (could be physical, biological, or economic). </a:t>
            </a:r>
            <a:endParaRPr lang="en-GB" sz="2400" dirty="0"/>
          </a:p>
        </p:txBody>
      </p:sp>
      <p:pic>
        <p:nvPicPr>
          <p:cNvPr id="3" name="Picture 2">
            <a:extLst>
              <a:ext uri="{FF2B5EF4-FFF2-40B4-BE49-F238E27FC236}">
                <a16:creationId xmlns:a16="http://schemas.microsoft.com/office/drawing/2014/main" id="{272A8918-9E58-4141-B3A0-9993D79D615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001000" y="0"/>
            <a:ext cx="1000125" cy="110045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3D755-A411-4024-9A9B-142C2285556C}"/>
              </a:ext>
            </a:extLst>
          </p:cNvPr>
          <p:cNvSpPr>
            <a:spLocks noGrp="1"/>
          </p:cNvSpPr>
          <p:nvPr>
            <p:ph type="title"/>
          </p:nvPr>
        </p:nvSpPr>
        <p:spPr>
          <a:xfrm>
            <a:off x="304800" y="381000"/>
            <a:ext cx="8229600" cy="1143000"/>
          </a:xfrm>
        </p:spPr>
        <p:txBody>
          <a:bodyPr>
            <a:normAutofit fontScale="90000"/>
          </a:bodyPr>
          <a:lstStyle/>
          <a:p>
            <a:r>
              <a:rPr lang="en-US" dirty="0"/>
              <a:t>Design and Implementation of Controllers</a:t>
            </a:r>
          </a:p>
        </p:txBody>
      </p:sp>
      <p:sp>
        <p:nvSpPr>
          <p:cNvPr id="3" name="Content Placeholder 2">
            <a:extLst>
              <a:ext uri="{FF2B5EF4-FFF2-40B4-BE49-F238E27FC236}">
                <a16:creationId xmlns:a16="http://schemas.microsoft.com/office/drawing/2014/main" id="{380581D2-B09F-4D0D-90B8-76BDAB31AE93}"/>
              </a:ext>
            </a:extLst>
          </p:cNvPr>
          <p:cNvSpPr>
            <a:spLocks noGrp="1"/>
          </p:cNvSpPr>
          <p:nvPr>
            <p:ph idx="1"/>
          </p:nvPr>
        </p:nvSpPr>
        <p:spPr>
          <a:xfrm>
            <a:off x="457200" y="1935480"/>
            <a:ext cx="8229600" cy="4541520"/>
          </a:xfrm>
        </p:spPr>
        <p:txBody>
          <a:bodyPr>
            <a:normAutofit lnSpcReduction="10000"/>
          </a:bodyPr>
          <a:lstStyle/>
          <a:p>
            <a:r>
              <a:rPr lang="en-US" sz="3200" dirty="0">
                <a:latin typeface="+mj-lt"/>
              </a:rPr>
              <a:t>One of the primary tasks what control engineering involves is designing and implementing controllers to improve system performance while satisfying the design requirements and limitations. Controllers are algorithms or devices that adjust system inputs based on feedback to achieve a desired output. By designing effective controllers, we ensure systems operate efficiently, safely and reliably.</a:t>
            </a:r>
          </a:p>
        </p:txBody>
      </p:sp>
      <p:pic>
        <p:nvPicPr>
          <p:cNvPr id="6" name="Picture 5">
            <a:extLst>
              <a:ext uri="{FF2B5EF4-FFF2-40B4-BE49-F238E27FC236}">
                <a16:creationId xmlns:a16="http://schemas.microsoft.com/office/drawing/2014/main" id="{21F952FF-F1D8-4F6C-9BF5-CF42A1C20E7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534275" y="342900"/>
            <a:ext cx="1000125" cy="1100455"/>
          </a:xfrm>
          <a:prstGeom prst="rect">
            <a:avLst/>
          </a:prstGeom>
        </p:spPr>
      </p:pic>
    </p:spTree>
    <p:extLst>
      <p:ext uri="{BB962C8B-B14F-4D97-AF65-F5344CB8AC3E}">
        <p14:creationId xmlns:p14="http://schemas.microsoft.com/office/powerpoint/2010/main" val="2362346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5B071-BECC-4D8E-988C-C1A0742ABC6D}"/>
              </a:ext>
            </a:extLst>
          </p:cNvPr>
          <p:cNvSpPr>
            <a:spLocks noGrp="1"/>
          </p:cNvSpPr>
          <p:nvPr>
            <p:ph type="title"/>
          </p:nvPr>
        </p:nvSpPr>
        <p:spPr>
          <a:xfrm>
            <a:off x="457200" y="3200400"/>
            <a:ext cx="8229600" cy="1143000"/>
          </a:xfrm>
        </p:spPr>
        <p:txBody>
          <a:bodyPr>
            <a:normAutofit fontScale="90000"/>
          </a:bodyPr>
          <a:lstStyle/>
          <a:p>
            <a:br>
              <a:rPr lang="en-US" dirty="0">
                <a:solidFill>
                  <a:srgbClr val="00B050"/>
                </a:solidFill>
              </a:rPr>
            </a:br>
            <a:r>
              <a:rPr lang="en-US" dirty="0">
                <a:solidFill>
                  <a:srgbClr val="00B050"/>
                </a:solidFill>
              </a:rPr>
              <a:t>Control Systems Course/4</a:t>
            </a:r>
            <a:r>
              <a:rPr lang="en-US" baseline="30000" dirty="0">
                <a:solidFill>
                  <a:srgbClr val="00B050"/>
                </a:solidFill>
              </a:rPr>
              <a:t>th</a:t>
            </a:r>
            <a:r>
              <a:rPr lang="en-US" dirty="0">
                <a:solidFill>
                  <a:srgbClr val="00B050"/>
                </a:solidFill>
              </a:rPr>
              <a:t> Class</a:t>
            </a:r>
            <a:br>
              <a:rPr lang="en-US" dirty="0">
                <a:solidFill>
                  <a:srgbClr val="00B050"/>
                </a:solidFill>
              </a:rPr>
            </a:br>
            <a:r>
              <a:rPr lang="en-US" dirty="0">
                <a:solidFill>
                  <a:srgbClr val="0070C0"/>
                </a:solidFill>
              </a:rPr>
              <a:t>Associate Prof. Osama A. Awad</a:t>
            </a:r>
          </a:p>
        </p:txBody>
      </p:sp>
      <p:pic>
        <p:nvPicPr>
          <p:cNvPr id="3" name="Picture 2">
            <a:extLst>
              <a:ext uri="{FF2B5EF4-FFF2-40B4-BE49-F238E27FC236}">
                <a16:creationId xmlns:a16="http://schemas.microsoft.com/office/drawing/2014/main" id="{70B6618E-EB4F-4BC2-A8C0-8F026D084D0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686675" y="304800"/>
            <a:ext cx="1000125" cy="1100455"/>
          </a:xfrm>
          <a:prstGeom prst="rect">
            <a:avLst/>
          </a:prstGeom>
        </p:spPr>
      </p:pic>
      <p:sp>
        <p:nvSpPr>
          <p:cNvPr id="5" name="Rectangle 4">
            <a:extLst>
              <a:ext uri="{FF2B5EF4-FFF2-40B4-BE49-F238E27FC236}">
                <a16:creationId xmlns:a16="http://schemas.microsoft.com/office/drawing/2014/main" id="{222C2FE5-B9D3-42F8-9248-7F272EA8F067}"/>
              </a:ext>
            </a:extLst>
          </p:cNvPr>
          <p:cNvSpPr/>
          <p:nvPr/>
        </p:nvSpPr>
        <p:spPr>
          <a:xfrm>
            <a:off x="457200" y="304800"/>
            <a:ext cx="4572001" cy="1477328"/>
          </a:xfrm>
          <a:prstGeom prst="rect">
            <a:avLst/>
          </a:prstGeom>
        </p:spPr>
        <p:txBody>
          <a:bodyPr>
            <a:spAutoFit/>
          </a:bodyPr>
          <a:lstStyle/>
          <a:p>
            <a:r>
              <a:rPr lang="en-US" dirty="0"/>
              <a:t>AL MUSTAKBAL UNIVERSITY</a:t>
            </a:r>
            <a:br>
              <a:rPr lang="en-US" dirty="0"/>
            </a:br>
            <a:r>
              <a:rPr lang="en-US" dirty="0"/>
              <a:t>College of engineering and technical Engineering</a:t>
            </a:r>
            <a:br>
              <a:rPr lang="en-US" dirty="0"/>
            </a:br>
            <a:r>
              <a:rPr lang="en-US" dirty="0">
                <a:solidFill>
                  <a:srgbClr val="FF0000"/>
                </a:solidFill>
              </a:rPr>
              <a:t>Medical Device Technology Engineering Department</a:t>
            </a:r>
            <a:endParaRPr lang="en-US" dirty="0"/>
          </a:p>
        </p:txBody>
      </p:sp>
    </p:spTree>
    <p:extLst>
      <p:ext uri="{BB962C8B-B14F-4D97-AF65-F5344CB8AC3E}">
        <p14:creationId xmlns:p14="http://schemas.microsoft.com/office/powerpoint/2010/main" val="3835749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rmAutofit fontScale="90000"/>
          </a:bodyPr>
          <a:lstStyle/>
          <a:p>
            <a:pPr algn="ctr"/>
            <a:r>
              <a:rPr lang="en-US" dirty="0"/>
              <a:t> </a:t>
            </a:r>
            <a:br>
              <a:rPr lang="en-US" dirty="0"/>
            </a:br>
            <a:br>
              <a:rPr lang="en-US" dirty="0"/>
            </a:br>
            <a:r>
              <a:rPr lang="en-US" dirty="0"/>
              <a:t>   </a:t>
            </a:r>
            <a:r>
              <a:rPr lang="en-US" u="sng" dirty="0"/>
              <a:t>Control Engineering </a:t>
            </a:r>
            <a:br>
              <a:rPr lang="en-US" u="sng" dirty="0"/>
            </a:br>
            <a:endParaRPr lang="en-US" u="sng" dirty="0"/>
          </a:p>
        </p:txBody>
      </p:sp>
      <p:sp>
        <p:nvSpPr>
          <p:cNvPr id="3" name="Content Placeholder 2"/>
          <p:cNvSpPr>
            <a:spLocks noGrp="1"/>
          </p:cNvSpPr>
          <p:nvPr>
            <p:ph idx="1"/>
          </p:nvPr>
        </p:nvSpPr>
        <p:spPr/>
        <p:txBody>
          <a:bodyPr/>
          <a:lstStyle/>
          <a:p>
            <a:r>
              <a:rPr lang="en-US" dirty="0"/>
              <a:t>3 credit course</a:t>
            </a:r>
          </a:p>
          <a:p>
            <a:r>
              <a:rPr lang="en-US" dirty="0"/>
              <a:t>2 hours/week   theoretical lectures .</a:t>
            </a:r>
          </a:p>
          <a:p>
            <a:r>
              <a:rPr lang="en-US" dirty="0"/>
              <a:t>2 hours/week   practical  lectures .</a:t>
            </a:r>
          </a:p>
          <a:p>
            <a:r>
              <a:rPr lang="en-US" dirty="0" err="1"/>
              <a:t>Matlab</a:t>
            </a:r>
            <a:r>
              <a:rPr lang="en-US" dirty="0"/>
              <a:t>  knowledge is required.</a:t>
            </a:r>
          </a:p>
          <a:p>
            <a:r>
              <a:rPr lang="en-US" dirty="0" err="1"/>
              <a:t>Quizes</a:t>
            </a:r>
            <a:r>
              <a:rPr lang="en-US" dirty="0"/>
              <a:t> and attendance </a:t>
            </a:r>
            <a:r>
              <a:rPr lang="ar-IQ" dirty="0"/>
              <a:t>1</a:t>
            </a:r>
            <a:r>
              <a:rPr lang="en-US" dirty="0"/>
              <a:t>0 /</a:t>
            </a:r>
            <a:r>
              <a:rPr lang="en-US" dirty="0">
                <a:latin typeface="+mj-lt"/>
              </a:rPr>
              <a:t>50</a:t>
            </a:r>
            <a:r>
              <a:rPr lang="en-US" dirty="0"/>
              <a:t>.</a:t>
            </a:r>
          </a:p>
          <a:p>
            <a:r>
              <a:rPr lang="en-US" dirty="0"/>
              <a:t>LAB (Reports and attendance)   </a:t>
            </a:r>
            <a:r>
              <a:rPr lang="ar-IQ" dirty="0"/>
              <a:t>2</a:t>
            </a:r>
            <a:r>
              <a:rPr lang="en-US" dirty="0"/>
              <a:t>0/50.</a:t>
            </a:r>
          </a:p>
          <a:p>
            <a:r>
              <a:rPr lang="en-US" dirty="0"/>
              <a:t>Midterm Exam I </a:t>
            </a:r>
            <a:r>
              <a:rPr lang="ar-IQ" dirty="0"/>
              <a:t>&amp; </a:t>
            </a:r>
            <a:r>
              <a:rPr lang="en-US" dirty="0"/>
              <a:t>   II                  </a:t>
            </a:r>
            <a:r>
              <a:rPr lang="ar-IQ" dirty="0"/>
              <a:t>2</a:t>
            </a:r>
            <a:r>
              <a:rPr lang="en-US" dirty="0"/>
              <a:t>0/50.</a:t>
            </a:r>
          </a:p>
          <a:p>
            <a:r>
              <a:rPr lang="en-US" dirty="0"/>
              <a:t>Final Lab Exam                             10/50.</a:t>
            </a:r>
          </a:p>
          <a:p>
            <a:r>
              <a:rPr lang="en-US" dirty="0"/>
              <a:t>Final Exam                                    40/50.    </a:t>
            </a:r>
          </a:p>
        </p:txBody>
      </p:sp>
      <p:pic>
        <p:nvPicPr>
          <p:cNvPr id="4" name="Picture 3">
            <a:extLst>
              <a:ext uri="{FF2B5EF4-FFF2-40B4-BE49-F238E27FC236}">
                <a16:creationId xmlns:a16="http://schemas.microsoft.com/office/drawing/2014/main" id="{742A92BA-11F9-4EDA-A47F-926729086807}"/>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705725" y="231458"/>
            <a:ext cx="1000125" cy="110045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 </a:t>
            </a:r>
            <a:br>
              <a:rPr lang="en-US" dirty="0"/>
            </a:br>
            <a:br>
              <a:rPr lang="en-US" dirty="0"/>
            </a:br>
            <a:r>
              <a:rPr lang="en-US" dirty="0"/>
              <a:t>   </a:t>
            </a:r>
            <a:r>
              <a:rPr lang="en-US" u="sng" dirty="0"/>
              <a:t>Control Theory </a:t>
            </a:r>
            <a:br>
              <a:rPr lang="en-US" u="sng" dirty="0"/>
            </a:br>
            <a:endParaRPr lang="en-US" u="sng" dirty="0"/>
          </a:p>
        </p:txBody>
      </p:sp>
      <p:sp>
        <p:nvSpPr>
          <p:cNvPr id="3" name="Content Placeholder 2"/>
          <p:cNvSpPr>
            <a:spLocks noGrp="1"/>
          </p:cNvSpPr>
          <p:nvPr>
            <p:ph idx="1"/>
          </p:nvPr>
        </p:nvSpPr>
        <p:spPr/>
        <p:txBody>
          <a:bodyPr/>
          <a:lstStyle/>
          <a:p>
            <a:r>
              <a:rPr lang="en-US" dirty="0"/>
              <a:t>Modern Control Engineering </a:t>
            </a:r>
          </a:p>
          <a:p>
            <a:r>
              <a:rPr lang="en-US" dirty="0"/>
              <a:t>Fifth Edition  2010.</a:t>
            </a:r>
          </a:p>
          <a:p>
            <a:r>
              <a:rPr lang="en-US" dirty="0"/>
              <a:t>Katsuhiko Ogata</a:t>
            </a:r>
          </a:p>
          <a:p>
            <a:endParaRPr lang="en-US" dirty="0"/>
          </a:p>
          <a:p>
            <a:endParaRPr lang="en-US" dirty="0"/>
          </a:p>
          <a:p>
            <a:r>
              <a:rPr lang="en-US" dirty="0"/>
              <a:t>Modern Control Engineering </a:t>
            </a:r>
          </a:p>
          <a:p>
            <a:r>
              <a:rPr lang="en-US" dirty="0"/>
              <a:t>Richard C. </a:t>
            </a:r>
            <a:r>
              <a:rPr lang="en-US" dirty="0" err="1"/>
              <a:t>Dorf</a:t>
            </a:r>
            <a:r>
              <a:rPr lang="en-US" dirty="0"/>
              <a:t> and Robert H. Bishop</a:t>
            </a:r>
          </a:p>
          <a:p>
            <a:r>
              <a:rPr lang="en-US" dirty="0"/>
              <a:t>Addison – Wesley   2009.</a:t>
            </a:r>
          </a:p>
        </p:txBody>
      </p:sp>
      <p:pic>
        <p:nvPicPr>
          <p:cNvPr id="4" name="Picture 3">
            <a:extLst>
              <a:ext uri="{FF2B5EF4-FFF2-40B4-BE49-F238E27FC236}">
                <a16:creationId xmlns:a16="http://schemas.microsoft.com/office/drawing/2014/main" id="{B2B2BDBC-FD5E-4F21-89E3-534A1AC9B12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686675" y="297752"/>
            <a:ext cx="1000125" cy="110045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40000" lnSpcReduction="20000"/>
          </a:bodyPr>
          <a:lstStyle/>
          <a:p>
            <a:endParaRPr lang="en-US" dirty="0"/>
          </a:p>
          <a:p>
            <a:r>
              <a:rPr lang="en-US" sz="4500" u="sng" dirty="0"/>
              <a:t>Week No.</a:t>
            </a:r>
            <a:r>
              <a:rPr lang="en-US" sz="4500" dirty="0"/>
              <a:t>	</a:t>
            </a:r>
            <a:r>
              <a:rPr lang="en-US" sz="4500" u="sng" dirty="0"/>
              <a:t>Topics</a:t>
            </a:r>
          </a:p>
          <a:p>
            <a:r>
              <a:rPr lang="en-US" sz="4500" dirty="0"/>
              <a:t>1,2</a:t>
            </a:r>
          </a:p>
          <a:p>
            <a:r>
              <a:rPr lang="en-US" sz="4000" dirty="0"/>
              <a:t>	Introduction to control systems</a:t>
            </a:r>
          </a:p>
          <a:p>
            <a:r>
              <a:rPr lang="en-US" sz="4000" dirty="0"/>
              <a:t>•	Open loop control system</a:t>
            </a:r>
          </a:p>
          <a:p>
            <a:r>
              <a:rPr lang="en-US" sz="4000" dirty="0"/>
              <a:t>•	Closed loop control system</a:t>
            </a:r>
          </a:p>
          <a:p>
            <a:r>
              <a:rPr lang="en-US" sz="4000" dirty="0"/>
              <a:t>•	Design of control systems</a:t>
            </a:r>
          </a:p>
          <a:p>
            <a:r>
              <a:rPr lang="en-US" sz="4000" dirty="0"/>
              <a:t>3,4,5</a:t>
            </a:r>
          </a:p>
          <a:p>
            <a:r>
              <a:rPr lang="en-US" sz="4000" dirty="0"/>
              <a:t>	Mathematical Background and Modeling of Dynamic Systems</a:t>
            </a:r>
          </a:p>
          <a:p>
            <a:r>
              <a:rPr lang="en-US" sz="4000" dirty="0"/>
              <a:t>•	Differential Equation of Physical Systems</a:t>
            </a:r>
          </a:p>
          <a:p>
            <a:r>
              <a:rPr lang="en-US" sz="4000" dirty="0"/>
              <a:t>•	Linear Approximation of Physical Systems</a:t>
            </a:r>
          </a:p>
          <a:p>
            <a:r>
              <a:rPr lang="en-US" sz="4000" dirty="0"/>
              <a:t>•	Laplace Transform  / Inverse Laplace Transformation</a:t>
            </a:r>
          </a:p>
          <a:p>
            <a:r>
              <a:rPr lang="en-US" sz="4000" dirty="0"/>
              <a:t>•	The Transfer Function of Linear Systems</a:t>
            </a:r>
          </a:p>
          <a:p>
            <a:r>
              <a:rPr lang="en-US" sz="4000" dirty="0"/>
              <a:t>•	Electrical System  / Mechanical System / Analogous between Electrical and mechanical                  •	DC Motor (Derivation of Mathematical model and Transfer Function)</a:t>
            </a:r>
          </a:p>
          <a:p>
            <a:r>
              <a:rPr lang="en-US" sz="4000" dirty="0"/>
              <a:t>6	Block Diagram Models</a:t>
            </a:r>
          </a:p>
          <a:p>
            <a:r>
              <a:rPr lang="en-US" sz="4000" dirty="0"/>
              <a:t>•	Block Diagram Reduction</a:t>
            </a:r>
          </a:p>
          <a:p>
            <a:r>
              <a:rPr lang="en-US" sz="4000" dirty="0"/>
              <a:t>•	Mason's Signal Flow Graph Models</a:t>
            </a:r>
          </a:p>
          <a:p>
            <a:r>
              <a:rPr lang="en-US" sz="4000" dirty="0"/>
              <a:t>7,8,9</a:t>
            </a:r>
          </a:p>
          <a:p>
            <a:r>
              <a:rPr lang="en-US" sz="4000" dirty="0"/>
              <a:t>	Characteristics  and Performance of Feedback Control System</a:t>
            </a:r>
          </a:p>
          <a:p>
            <a:r>
              <a:rPr lang="en-US" sz="4000" dirty="0"/>
              <a:t>•	Test Input Signals</a:t>
            </a:r>
          </a:p>
          <a:p>
            <a:r>
              <a:rPr lang="en-US" sz="4000" dirty="0"/>
              <a:t>•	Performance of a First-Order System </a:t>
            </a:r>
          </a:p>
          <a:p>
            <a:r>
              <a:rPr lang="en-US" sz="4000" dirty="0"/>
              <a:t>•	Performance of a Second-Order System</a:t>
            </a:r>
          </a:p>
          <a:p>
            <a:r>
              <a:rPr lang="en-US" sz="4000" dirty="0"/>
              <a:t>•	The S-plane Root Location and the Transient Response</a:t>
            </a:r>
          </a:p>
          <a:p>
            <a:r>
              <a:rPr lang="en-US" sz="4000" dirty="0"/>
              <a:t>•	Sensitivity of Control systems to parameter Variations</a:t>
            </a:r>
          </a:p>
          <a:p>
            <a:r>
              <a:rPr lang="en-US" sz="4000" dirty="0"/>
              <a:t>•	Disturbance Signals in Feedback Control System</a:t>
            </a:r>
          </a:p>
          <a:p>
            <a:r>
              <a:rPr lang="en-US" sz="4000" dirty="0"/>
              <a:t>•	Steady State Error</a:t>
            </a:r>
            <a:endParaRPr lang="en-US" sz="2800" dirty="0"/>
          </a:p>
        </p:txBody>
      </p:sp>
      <p:pic>
        <p:nvPicPr>
          <p:cNvPr id="4" name="Picture 3">
            <a:extLst>
              <a:ext uri="{FF2B5EF4-FFF2-40B4-BE49-F238E27FC236}">
                <a16:creationId xmlns:a16="http://schemas.microsoft.com/office/drawing/2014/main" id="{156A84F0-EAC4-4040-BF28-A385F9105F7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772400" y="228600"/>
            <a:ext cx="1000125" cy="110045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00" y="457200"/>
            <a:ext cx="9144000" cy="6842760"/>
          </a:xfrm>
        </p:spPr>
        <p:txBody>
          <a:bodyPr>
            <a:normAutofit fontScale="70000" lnSpcReduction="20000"/>
          </a:bodyPr>
          <a:lstStyle/>
          <a:p>
            <a:r>
              <a:rPr lang="en-US" dirty="0"/>
              <a:t>10,11</a:t>
            </a:r>
          </a:p>
          <a:p>
            <a:r>
              <a:rPr lang="en-US" dirty="0"/>
              <a:t>	The Stability of Linear feedback Systems</a:t>
            </a:r>
          </a:p>
          <a:p>
            <a:r>
              <a:rPr lang="en-US" dirty="0"/>
              <a:t>•	The concept of Stability</a:t>
            </a:r>
          </a:p>
          <a:p>
            <a:r>
              <a:rPr lang="en-US" dirty="0"/>
              <a:t>•	The </a:t>
            </a:r>
            <a:r>
              <a:rPr lang="en-US" dirty="0" err="1"/>
              <a:t>Routh</a:t>
            </a:r>
            <a:r>
              <a:rPr lang="en-US" dirty="0"/>
              <a:t>-Hurwitz Stability Criterion</a:t>
            </a:r>
          </a:p>
          <a:p>
            <a:r>
              <a:rPr lang="en-US" dirty="0"/>
              <a:t>•	The relative Stability of Feedback Control Systems</a:t>
            </a:r>
          </a:p>
          <a:p>
            <a:r>
              <a:rPr lang="en-US" dirty="0"/>
              <a:t>12,13</a:t>
            </a:r>
          </a:p>
          <a:p>
            <a:r>
              <a:rPr lang="en-US" dirty="0"/>
              <a:t>	  The Root Locus Method</a:t>
            </a:r>
          </a:p>
          <a:p>
            <a:r>
              <a:rPr lang="en-US" dirty="0"/>
              <a:t>•	The Root locus Concept</a:t>
            </a:r>
          </a:p>
          <a:p>
            <a:r>
              <a:rPr lang="en-US" dirty="0"/>
              <a:t>•	The Root Locus Procedure (Rules for Constructing Root Loci)</a:t>
            </a:r>
          </a:p>
          <a:p>
            <a:r>
              <a:rPr lang="en-US" dirty="0"/>
              <a:t>•	Special Cases</a:t>
            </a:r>
          </a:p>
          <a:p>
            <a:r>
              <a:rPr lang="en-US" dirty="0"/>
              <a:t>•	Root Locus Analysis Of Control Systems</a:t>
            </a:r>
          </a:p>
          <a:p>
            <a:r>
              <a:rPr lang="en-US" dirty="0"/>
              <a:t>14,15</a:t>
            </a:r>
          </a:p>
          <a:p>
            <a:r>
              <a:rPr lang="en-US" dirty="0"/>
              <a:t>	Frequency Response Methods </a:t>
            </a:r>
          </a:p>
          <a:p>
            <a:r>
              <a:rPr lang="en-US" dirty="0"/>
              <a:t>•	Bode Diagrams</a:t>
            </a:r>
          </a:p>
          <a:p>
            <a:r>
              <a:rPr lang="en-US" dirty="0"/>
              <a:t>•	Polar Plots</a:t>
            </a:r>
          </a:p>
          <a:p>
            <a:r>
              <a:rPr lang="en-US" dirty="0"/>
              <a:t>•	Nichols chart</a:t>
            </a:r>
          </a:p>
          <a:p>
            <a:r>
              <a:rPr lang="en-US" dirty="0"/>
              <a:t>•	</a:t>
            </a:r>
            <a:r>
              <a:rPr lang="en-US" dirty="0" err="1"/>
              <a:t>Nyquist</a:t>
            </a:r>
            <a:r>
              <a:rPr lang="en-US" dirty="0"/>
              <a:t> Criterion</a:t>
            </a:r>
          </a:p>
          <a:p>
            <a:endParaRPr lang="en-US" dirty="0"/>
          </a:p>
          <a:p>
            <a:endParaRPr lang="en-US" dirty="0"/>
          </a:p>
          <a:p>
            <a:r>
              <a:rPr lang="en-US" dirty="0"/>
              <a:t>TEXT BOOK:</a:t>
            </a:r>
          </a:p>
          <a:p>
            <a:endParaRPr lang="en-US" dirty="0"/>
          </a:p>
          <a:p>
            <a:r>
              <a:rPr lang="en-US" dirty="0"/>
              <a:t>Katsuhiko Ogata  ,Modern Control Engineering, </a:t>
            </a:r>
            <a:r>
              <a:rPr lang="en-US" dirty="0" err="1"/>
              <a:t>Prentise</a:t>
            </a:r>
            <a:r>
              <a:rPr lang="en-US" dirty="0"/>
              <a:t>-Hall International, 5th , </a:t>
            </a:r>
            <a:r>
              <a:rPr lang="en-US" sz="2900" b="1" dirty="0"/>
              <a:t>2010 </a:t>
            </a:r>
            <a:endParaRPr lang="en-US" b="1" dirty="0"/>
          </a:p>
          <a:p>
            <a:r>
              <a:rPr lang="en-US" dirty="0"/>
              <a:t> </a:t>
            </a:r>
          </a:p>
        </p:txBody>
      </p:sp>
      <p:pic>
        <p:nvPicPr>
          <p:cNvPr id="4" name="Picture 3">
            <a:extLst>
              <a:ext uri="{FF2B5EF4-FFF2-40B4-BE49-F238E27FC236}">
                <a16:creationId xmlns:a16="http://schemas.microsoft.com/office/drawing/2014/main" id="{EA8082B8-A342-458A-9974-C6C1F48C037A}"/>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696200" y="228600"/>
            <a:ext cx="1000125" cy="110045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7772400" cy="838199"/>
          </a:xfrm>
        </p:spPr>
        <p:txBody>
          <a:bodyPr>
            <a:normAutofit fontScale="90000"/>
          </a:bodyPr>
          <a:lstStyle/>
          <a:p>
            <a:pPr algn="ctr"/>
            <a:r>
              <a:rPr lang="en-US" u="sng" dirty="0">
                <a:solidFill>
                  <a:srgbClr val="FF0000"/>
                </a:solidFill>
              </a:rPr>
              <a:t>Introduction</a:t>
            </a:r>
          </a:p>
        </p:txBody>
      </p:sp>
      <p:sp>
        <p:nvSpPr>
          <p:cNvPr id="3" name="Subtitle 2"/>
          <p:cNvSpPr>
            <a:spLocks noGrp="1"/>
          </p:cNvSpPr>
          <p:nvPr>
            <p:ph type="subTitle" idx="1"/>
          </p:nvPr>
        </p:nvSpPr>
        <p:spPr>
          <a:xfrm>
            <a:off x="457200" y="1600200"/>
            <a:ext cx="8305800" cy="4800600"/>
          </a:xfrm>
        </p:spPr>
        <p:txBody>
          <a:bodyPr/>
          <a:lstStyle/>
          <a:p>
            <a:pPr algn="l">
              <a:buFont typeface="Arial" pitchFamily="34" charset="0"/>
              <a:buChar char="•"/>
            </a:pPr>
            <a:r>
              <a:rPr lang="en-US" dirty="0">
                <a:solidFill>
                  <a:schemeClr val="tx1"/>
                </a:solidFill>
              </a:rPr>
              <a:t> Control Theory is often regarded as the branch  of the general.</a:t>
            </a:r>
          </a:p>
          <a:p>
            <a:pPr algn="l">
              <a:buFont typeface="Arial" pitchFamily="34" charset="0"/>
              <a:buChar char="•"/>
            </a:pPr>
            <a:r>
              <a:rPr lang="en-US" dirty="0">
                <a:solidFill>
                  <a:schemeClr val="tx1"/>
                </a:solidFill>
              </a:rPr>
              <a:t> Control theory is concerned with physical applications.</a:t>
            </a:r>
          </a:p>
          <a:p>
            <a:pPr algn="l">
              <a:buFont typeface="Arial" pitchFamily="34" charset="0"/>
              <a:buChar char="•"/>
            </a:pPr>
            <a:r>
              <a:rPr lang="en-US" dirty="0">
                <a:solidFill>
                  <a:schemeClr val="tx1"/>
                </a:solidFill>
              </a:rPr>
              <a:t> In order to put Control Theory into practice, a bridge must be built between the real world and mathematical theory. </a:t>
            </a:r>
          </a:p>
          <a:p>
            <a:pPr algn="l">
              <a:buFont typeface="Arial" pitchFamily="34" charset="0"/>
              <a:buChar char="•"/>
            </a:pPr>
            <a:r>
              <a:rPr lang="en-US" dirty="0">
                <a:solidFill>
                  <a:schemeClr val="tx1"/>
                </a:solidFill>
              </a:rPr>
              <a:t> Transfer Functions  and frequency domain techniques are the classical approaches to  represent control systems.</a:t>
            </a:r>
          </a:p>
          <a:p>
            <a:pPr algn="l">
              <a:buFont typeface="Arial" pitchFamily="34" charset="0"/>
              <a:buChar char="•"/>
            </a:pPr>
            <a:r>
              <a:rPr lang="en-US" dirty="0"/>
              <a:t> State Space representation is another type to describe the mathematical models of control systems (MIMO)</a:t>
            </a:r>
            <a:endParaRPr lang="en-US" dirty="0">
              <a:solidFill>
                <a:schemeClr val="tx1"/>
              </a:solidFill>
            </a:endParaRPr>
          </a:p>
        </p:txBody>
      </p:sp>
      <p:pic>
        <p:nvPicPr>
          <p:cNvPr id="4" name="Picture 3">
            <a:extLst>
              <a:ext uri="{FF2B5EF4-FFF2-40B4-BE49-F238E27FC236}">
                <a16:creationId xmlns:a16="http://schemas.microsoft.com/office/drawing/2014/main" id="{C6A97228-EE2B-4EE8-ADB2-CE2A7BD52143}"/>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653337" y="266700"/>
            <a:ext cx="1000125" cy="110045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038600"/>
            <a:ext cx="45719" cy="76200"/>
          </a:xfrm>
        </p:spPr>
        <p:txBody>
          <a:bodyPr>
            <a:normAutofit fontScale="90000"/>
          </a:bodyPr>
          <a:lstStyle/>
          <a:p>
            <a:r>
              <a:rPr lang="en-US" dirty="0"/>
              <a:t> </a:t>
            </a:r>
          </a:p>
        </p:txBody>
      </p:sp>
      <p:sp>
        <p:nvSpPr>
          <p:cNvPr id="3" name="Content Placeholder 2"/>
          <p:cNvSpPr>
            <a:spLocks noGrp="1"/>
          </p:cNvSpPr>
          <p:nvPr>
            <p:ph idx="1"/>
          </p:nvPr>
        </p:nvSpPr>
        <p:spPr>
          <a:xfrm>
            <a:off x="457200" y="533400"/>
            <a:ext cx="8229600" cy="5989320"/>
          </a:xfrm>
        </p:spPr>
        <p:txBody>
          <a:bodyPr>
            <a:normAutofit lnSpcReduction="10000"/>
          </a:bodyPr>
          <a:lstStyle/>
          <a:p>
            <a:pPr>
              <a:buFont typeface="Arial" pitchFamily="34" charset="0"/>
              <a:buChar char="•"/>
            </a:pPr>
            <a:r>
              <a:rPr lang="en-US" dirty="0"/>
              <a:t>In general control theory is concerned with physical applications</a:t>
            </a:r>
          </a:p>
          <a:p>
            <a:pPr>
              <a:buFont typeface="Arial" pitchFamily="34" charset="0"/>
              <a:buChar char="•"/>
            </a:pPr>
            <a:r>
              <a:rPr lang="en-US" dirty="0"/>
              <a:t>A control system is considered to be any system which exists for the purpose of: </a:t>
            </a:r>
          </a:p>
          <a:p>
            <a:pPr>
              <a:buNone/>
            </a:pPr>
            <a:r>
              <a:rPr lang="en-US" dirty="0"/>
              <a:t>           -   Regulating (Stabilization Problems).</a:t>
            </a:r>
          </a:p>
          <a:p>
            <a:pPr>
              <a:buNone/>
            </a:pPr>
            <a:r>
              <a:rPr lang="en-US" dirty="0"/>
              <a:t>      or  -   Tracking (controlling the output as desired) </a:t>
            </a:r>
          </a:p>
          <a:p>
            <a:pPr>
              <a:buFont typeface="Arial" pitchFamily="34" charset="0"/>
              <a:buChar char="•"/>
            </a:pPr>
            <a:endParaRPr lang="en-US" dirty="0"/>
          </a:p>
          <a:p>
            <a:pPr>
              <a:buFont typeface="Arial" pitchFamily="34" charset="0"/>
              <a:buChar char="•"/>
            </a:pPr>
            <a:r>
              <a:rPr lang="en-US" dirty="0"/>
              <a:t>Hence, Control system is an interconnection of many components or functional units in such away to produce a desired results. </a:t>
            </a:r>
          </a:p>
          <a:p>
            <a:pPr>
              <a:buFont typeface="Arial" pitchFamily="34" charset="0"/>
              <a:buChar char="•"/>
            </a:pPr>
            <a:endParaRPr lang="en-US" dirty="0"/>
          </a:p>
          <a:p>
            <a:pPr>
              <a:buFont typeface="Arial" pitchFamily="34" charset="0"/>
              <a:buChar char="•"/>
            </a:pPr>
            <a:r>
              <a:rPr lang="en-US" dirty="0"/>
              <a:t>Engineers and Scientists are frequently confronted with the following  major tasks:</a:t>
            </a:r>
          </a:p>
          <a:p>
            <a:pPr>
              <a:buNone/>
            </a:pPr>
            <a:r>
              <a:rPr lang="en-US" dirty="0"/>
              <a:t>    1- Analyzing real world Problems.</a:t>
            </a:r>
          </a:p>
          <a:p>
            <a:pPr>
              <a:buFont typeface="Arial" pitchFamily="34" charset="0"/>
              <a:buChar char="•"/>
            </a:pPr>
            <a:endParaRPr lang="en-US" dirty="0"/>
          </a:p>
          <a:p>
            <a:pPr>
              <a:buFont typeface="Arial" pitchFamily="34" charset="0"/>
              <a:buChar char="•"/>
            </a:pPr>
            <a:endParaRPr lang="en-US" dirty="0"/>
          </a:p>
        </p:txBody>
      </p:sp>
      <p:pic>
        <p:nvPicPr>
          <p:cNvPr id="4" name="Picture 3">
            <a:extLst>
              <a:ext uri="{FF2B5EF4-FFF2-40B4-BE49-F238E27FC236}">
                <a16:creationId xmlns:a16="http://schemas.microsoft.com/office/drawing/2014/main" id="{36361F0A-66CA-4694-B421-217C6C044A22}"/>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105775" y="251460"/>
            <a:ext cx="1000125" cy="110045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05800" y="704088"/>
            <a:ext cx="381000" cy="591312"/>
          </a:xfrm>
        </p:spPr>
        <p:txBody>
          <a:bodyPr>
            <a:normAutofit fontScale="90000"/>
          </a:bodyPr>
          <a:lstStyle/>
          <a:p>
            <a:r>
              <a:rPr lang="en-US" dirty="0"/>
              <a:t> </a:t>
            </a:r>
          </a:p>
        </p:txBody>
      </p:sp>
      <p:sp>
        <p:nvSpPr>
          <p:cNvPr id="3" name="Content Placeholder 2"/>
          <p:cNvSpPr>
            <a:spLocks noGrp="1"/>
          </p:cNvSpPr>
          <p:nvPr>
            <p:ph idx="1"/>
          </p:nvPr>
        </p:nvSpPr>
        <p:spPr>
          <a:xfrm>
            <a:off x="457200" y="685800"/>
            <a:ext cx="8229600" cy="5638800"/>
          </a:xfrm>
        </p:spPr>
        <p:txBody>
          <a:bodyPr/>
          <a:lstStyle/>
          <a:p>
            <a:pPr>
              <a:buNone/>
            </a:pPr>
            <a:r>
              <a:rPr lang="en-US" dirty="0"/>
              <a:t>         </a:t>
            </a:r>
            <a:r>
              <a:rPr lang="en-US" sz="3600" dirty="0"/>
              <a:t>2-</a:t>
            </a:r>
            <a:r>
              <a:rPr lang="en-US" dirty="0"/>
              <a:t> Synthesizing Solutions to these Problems.</a:t>
            </a:r>
          </a:p>
          <a:p>
            <a:pPr>
              <a:buNone/>
            </a:pPr>
            <a:r>
              <a:rPr lang="en-US" dirty="0"/>
              <a:t>         </a:t>
            </a:r>
            <a:r>
              <a:rPr lang="en-US" sz="2800" dirty="0"/>
              <a:t>3- or developing theories to explain them.</a:t>
            </a:r>
          </a:p>
          <a:p>
            <a:pPr>
              <a:buNone/>
            </a:pPr>
            <a:endParaRPr lang="en-US" dirty="0"/>
          </a:p>
          <a:p>
            <a:pPr>
              <a:buFont typeface="Arial" pitchFamily="34" charset="0"/>
              <a:buChar char="•"/>
            </a:pPr>
            <a:r>
              <a:rPr lang="en-US" dirty="0"/>
              <a:t>One of the first steps which is being needed in any of the above  major tasks is  </a:t>
            </a:r>
            <a:r>
              <a:rPr lang="en-US" dirty="0">
                <a:solidFill>
                  <a:srgbClr val="FF0000"/>
                </a:solidFill>
              </a:rPr>
              <a:t>Modeling</a:t>
            </a:r>
            <a:r>
              <a:rPr lang="en-US" dirty="0"/>
              <a:t> . </a:t>
            </a:r>
          </a:p>
          <a:p>
            <a:pPr>
              <a:buFont typeface="Arial" pitchFamily="34" charset="0"/>
              <a:buChar char="•"/>
            </a:pPr>
            <a:r>
              <a:rPr lang="en-US" dirty="0"/>
              <a:t>It is the process of the development  of the mathematical model that describe the problem being studied.</a:t>
            </a:r>
          </a:p>
          <a:p>
            <a:pPr>
              <a:buFont typeface="Arial" pitchFamily="34" charset="0"/>
              <a:buChar char="•"/>
            </a:pPr>
            <a:r>
              <a:rPr lang="en-US" dirty="0"/>
              <a:t>This model must not be oversimplified or conclusions drawn form it will not be valid in the real world.</a:t>
            </a:r>
          </a:p>
          <a:p>
            <a:pPr>
              <a:buFont typeface="Arial" pitchFamily="34" charset="0"/>
              <a:buChar char="•"/>
            </a:pPr>
            <a:r>
              <a:rPr lang="en-US" dirty="0"/>
              <a:t>And the model should not be so complex as to complicate unnecessarily  the analysis (cost , time,.. )</a:t>
            </a:r>
          </a:p>
        </p:txBody>
      </p:sp>
      <p:pic>
        <p:nvPicPr>
          <p:cNvPr id="5" name="Picture 4">
            <a:extLst>
              <a:ext uri="{FF2B5EF4-FFF2-40B4-BE49-F238E27FC236}">
                <a16:creationId xmlns:a16="http://schemas.microsoft.com/office/drawing/2014/main" id="{B8BAC698-BEEC-4280-B455-A52808448D0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996237" y="194945"/>
            <a:ext cx="1000125" cy="1100455"/>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825</TotalTime>
  <Words>1186</Words>
  <Application>Microsoft Office PowerPoint</Application>
  <PresentationFormat>On-screen Show (4:3)</PresentationFormat>
  <Paragraphs>154</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Constantia</vt:lpstr>
      <vt:lpstr>Majalla UI</vt:lpstr>
      <vt:lpstr>Times New Roman</vt:lpstr>
      <vt:lpstr>Wingdings 2</vt:lpstr>
      <vt:lpstr>Flow</vt:lpstr>
      <vt:lpstr>اسم المادة : نظم السيطرة اسم التدريسي :  أ.م.د.  أسامه علي عواد  المرحلة : الرابعه السنة الدراسية : 2025-2024 عنوان المحاضرة: مقدمة في نظم السيطرة      </vt:lpstr>
      <vt:lpstr> Control Systems Course/4th Class Associate Prof. Osama A. Awad</vt:lpstr>
      <vt:lpstr>      Control Engineering  </vt:lpstr>
      <vt:lpstr>      Control Theory  </vt:lpstr>
      <vt:lpstr>PowerPoint Presentation</vt:lpstr>
      <vt:lpstr>PowerPoint Presentation</vt:lpstr>
      <vt:lpstr>Introduction</vt:lpstr>
      <vt:lpstr> </vt:lpstr>
      <vt:lpstr> </vt:lpstr>
      <vt:lpstr>          </vt:lpstr>
      <vt:lpstr>Classification of Systems</vt:lpstr>
      <vt:lpstr>Types of System Models:</vt:lpstr>
      <vt:lpstr>PowerPoint Presentation</vt:lpstr>
      <vt:lpstr>PowerPoint Presentation</vt:lpstr>
      <vt:lpstr>PowerPoint Presentation</vt:lpstr>
      <vt:lpstr>Design and Implementation of Controllers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Dr. Osama</dc:creator>
  <cp:lastModifiedBy>osamah awad</cp:lastModifiedBy>
  <cp:revision>69</cp:revision>
  <dcterms:created xsi:type="dcterms:W3CDTF">2006-08-16T00:00:00Z</dcterms:created>
  <dcterms:modified xsi:type="dcterms:W3CDTF">2024-10-02T09:51:53Z</dcterms:modified>
</cp:coreProperties>
</file>