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76" r:id="rId2"/>
  </p:sldMasterIdLst>
  <p:notesMasterIdLst>
    <p:notesMasterId r:id="rId26"/>
  </p:notesMasterIdLst>
  <p:sldIdLst>
    <p:sldId id="267" r:id="rId3"/>
    <p:sldId id="300" r:id="rId4"/>
    <p:sldId id="311" r:id="rId5"/>
    <p:sldId id="302" r:id="rId6"/>
    <p:sldId id="320" r:id="rId7"/>
    <p:sldId id="321" r:id="rId8"/>
    <p:sldId id="322" r:id="rId9"/>
    <p:sldId id="323" r:id="rId10"/>
    <p:sldId id="307" r:id="rId11"/>
    <p:sldId id="301" r:id="rId12"/>
    <p:sldId id="317" r:id="rId13"/>
    <p:sldId id="312" r:id="rId14"/>
    <p:sldId id="303" r:id="rId15"/>
    <p:sldId id="308" r:id="rId16"/>
    <p:sldId id="305" r:id="rId17"/>
    <p:sldId id="304" r:id="rId18"/>
    <p:sldId id="306" r:id="rId19"/>
    <p:sldId id="309" r:id="rId20"/>
    <p:sldId id="310" r:id="rId21"/>
    <p:sldId id="313" r:id="rId22"/>
    <p:sldId id="314" r:id="rId23"/>
    <p:sldId id="315" r:id="rId24"/>
    <p:sldId id="31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0" autoAdjust="0"/>
    <p:restoredTop sz="94660"/>
  </p:normalViewPr>
  <p:slideViewPr>
    <p:cSldViewPr snapToGrid="0">
      <p:cViewPr varScale="1">
        <p:scale>
          <a:sx n="68" d="100"/>
          <a:sy n="68" d="100"/>
        </p:scale>
        <p:origin x="53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_rels/drawing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g"/><Relationship Id="rId5" Type="http://schemas.openxmlformats.org/officeDocument/2006/relationships/image" Target="../media/image19.jpg"/><Relationship Id="rId4" Type="http://schemas.openxmlformats.org/officeDocument/2006/relationships/image" Target="../media/image18.jp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D0A6F-8FB5-477D-BB16-C6EE72A96CAA}"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IN"/>
        </a:p>
      </dgm:t>
    </dgm:pt>
    <dgm:pt modelId="{9E682484-5818-4C91-9CF1-339FA044B706}" type="pres">
      <dgm:prSet presAssocID="{E0DD0A6F-8FB5-477D-BB16-C6EE72A96CAA}" presName="Name0" presStyleCnt="0">
        <dgm:presLayoutVars>
          <dgm:dir/>
          <dgm:animLvl val="lvl"/>
          <dgm:resizeHandles val="exact"/>
        </dgm:presLayoutVars>
      </dgm:prSet>
      <dgm:spPr/>
      <dgm:t>
        <a:bodyPr/>
        <a:lstStyle/>
        <a:p>
          <a:pPr rtl="1"/>
          <a:endParaRPr lang="ar-SA"/>
        </a:p>
      </dgm:t>
    </dgm:pt>
  </dgm:ptLst>
  <dgm:cxnLst>
    <dgm:cxn modelId="{8920E037-09A7-40EB-983A-3348647E565A}" type="presOf" srcId="{E0DD0A6F-8FB5-477D-BB16-C6EE72A96CAA}" destId="{9E682484-5818-4C91-9CF1-339FA044B706}"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06BC25-B1C1-41B5-A256-FF74C53EA140}" type="doc">
      <dgm:prSet loTypeId="urn:microsoft.com/office/officeart/2005/8/layout/hChevron3" loCatId="process" qsTypeId="urn:microsoft.com/office/officeart/2005/8/quickstyle/simple1" qsCatId="simple" csTypeId="urn:microsoft.com/office/officeart/2005/8/colors/accent1_2" csCatId="accent1" phldr="1"/>
      <dgm:spPr/>
    </dgm:pt>
    <dgm:pt modelId="{4A1143BB-EE6B-46BD-A239-26F66AA7AFC0}">
      <dgm:prSet phldrT="[Text]" custT="1"/>
      <dgm:spPr>
        <a:solidFill>
          <a:srgbClr val="D26400"/>
        </a:solidFill>
        <a:ln>
          <a:solidFill>
            <a:schemeClr val="tx1"/>
          </a:solidFill>
        </a:ln>
      </dgm:spPr>
      <dgm:t>
        <a:bodyPr anchor="t"/>
        <a:lstStyle/>
        <a:p>
          <a:pPr algn="l"/>
          <a:r>
            <a:rPr lang="en-US" sz="1100" b="1" dirty="0">
              <a:solidFill>
                <a:schemeClr val="tx1"/>
              </a:solidFill>
              <a:effectLst>
                <a:outerShdw blurRad="38100" dist="38100" dir="2700000" algn="tl">
                  <a:srgbClr val="000000">
                    <a:alpha val="43137"/>
                  </a:srgbClr>
                </a:outerShdw>
              </a:effectLst>
              <a:latin typeface="Times New Roman" charset="0"/>
            </a:rPr>
            <a:t>1348 - 1530+ AD</a:t>
          </a:r>
        </a:p>
        <a:p>
          <a:pPr algn="l"/>
          <a:r>
            <a:rPr lang="en-US" sz="1100" dirty="0">
              <a:solidFill>
                <a:schemeClr val="tx1"/>
              </a:solidFill>
              <a:latin typeface="Times New Roman" charset="0"/>
            </a:rPr>
            <a:t>The </a:t>
          </a:r>
          <a:r>
            <a:rPr lang="en-US" sz="1100" b="1" u="none" dirty="0">
              <a:solidFill>
                <a:schemeClr val="tx1"/>
              </a:solidFill>
              <a:effectLst/>
              <a:latin typeface="Times New Roman" charset="0"/>
            </a:rPr>
            <a:t>PLAGUE </a:t>
          </a:r>
          <a:r>
            <a:rPr lang="en-US" sz="1100" dirty="0">
              <a:solidFill>
                <a:schemeClr val="tx1"/>
              </a:solidFill>
              <a:latin typeface="Times New Roman" charset="0"/>
            </a:rPr>
            <a:t>(The Black Death)</a:t>
          </a:r>
        </a:p>
        <a:p>
          <a:pPr algn="l"/>
          <a:r>
            <a:rPr lang="en-US" sz="1100" dirty="0">
              <a:solidFill>
                <a:schemeClr val="tx1"/>
              </a:solidFill>
              <a:latin typeface="Times New Roman" charset="0"/>
            </a:rPr>
            <a:t>-Worst from 1348-1352</a:t>
          </a:r>
        </a:p>
        <a:p>
          <a:pPr algn="l">
            <a:buFont typeface="Arial" panose="020B0604020202020204" pitchFamily="34" charset="0"/>
            <a:buChar char="•"/>
          </a:pPr>
          <a:r>
            <a:rPr lang="en-US" sz="1100" dirty="0">
              <a:solidFill>
                <a:schemeClr val="tx1"/>
              </a:solidFill>
              <a:latin typeface="Times New Roman" charset="0"/>
            </a:rPr>
            <a:t>Killed at least 25 million people in Europe (1/3 of the population)</a:t>
          </a:r>
          <a:r>
            <a:rPr lang="en-US" sz="1100" dirty="0" err="1">
              <a:solidFill>
                <a:schemeClr val="tx1"/>
              </a:solidFill>
              <a:latin typeface="Times New Roman" charset="0"/>
            </a:rPr>
            <a:t>i.e</a:t>
          </a:r>
          <a:r>
            <a:rPr lang="en-US" sz="1100" dirty="0">
              <a:solidFill>
                <a:schemeClr val="tx1"/>
              </a:solidFill>
              <a:latin typeface="Times New Roman" charset="0"/>
            </a:rPr>
            <a:t>, </a:t>
          </a:r>
          <a:r>
            <a:rPr lang="en-US" sz="1100" dirty="0">
              <a:solidFill>
                <a:schemeClr val="tx1"/>
              </a:solidFill>
              <a:latin typeface="Arial" charset="0"/>
            </a:rPr>
            <a:t>Death of  25% to 50% of population</a:t>
          </a:r>
          <a:r>
            <a:rPr lang="en-US" sz="1100" b="1" dirty="0">
              <a:solidFill>
                <a:schemeClr val="tx1"/>
              </a:solidFill>
              <a:latin typeface="Arial" charset="0"/>
            </a:rPr>
            <a:t> </a:t>
          </a:r>
        </a:p>
        <a:p>
          <a:pPr algn="l">
            <a:buFont typeface="Arial" panose="020B0604020202020204" pitchFamily="34" charset="0"/>
            <a:buChar char="•"/>
          </a:pPr>
          <a:r>
            <a:rPr lang="en-US" sz="1100" dirty="0">
              <a:solidFill>
                <a:schemeClr val="tx1"/>
              </a:solidFill>
              <a:latin typeface="Times New Roman" charset="0"/>
            </a:rPr>
            <a:t>Killed more than 60 million worldwide.</a:t>
          </a:r>
          <a:endParaRPr lang="en-IN" sz="1100" dirty="0">
            <a:solidFill>
              <a:schemeClr val="tx1"/>
            </a:solidFill>
          </a:endParaRPr>
        </a:p>
      </dgm:t>
    </dgm:pt>
    <dgm:pt modelId="{FA9EF466-8567-46F0-8989-414F9B7B6498}" type="parTrans" cxnId="{537B4621-35A5-437C-9C49-A3ED2BEF5987}">
      <dgm:prSet/>
      <dgm:spPr/>
      <dgm:t>
        <a:bodyPr/>
        <a:lstStyle/>
        <a:p>
          <a:endParaRPr lang="en-IN"/>
        </a:p>
      </dgm:t>
    </dgm:pt>
    <dgm:pt modelId="{23CA83DA-F341-4F56-9061-AF204193096B}" type="sibTrans" cxnId="{537B4621-35A5-437C-9C49-A3ED2BEF5987}">
      <dgm:prSet/>
      <dgm:spPr/>
      <dgm:t>
        <a:bodyPr/>
        <a:lstStyle/>
        <a:p>
          <a:endParaRPr lang="en-IN"/>
        </a:p>
      </dgm:t>
    </dgm:pt>
    <dgm:pt modelId="{98F99F64-4764-4B71-AFB7-D42D0E630857}" type="pres">
      <dgm:prSet presAssocID="{2906BC25-B1C1-41B5-A256-FF74C53EA140}" presName="Name0" presStyleCnt="0">
        <dgm:presLayoutVars>
          <dgm:dir/>
          <dgm:resizeHandles val="exact"/>
        </dgm:presLayoutVars>
      </dgm:prSet>
      <dgm:spPr/>
    </dgm:pt>
    <dgm:pt modelId="{69D1B867-189B-4E8D-92C8-B66F0E1C3C7C}" type="pres">
      <dgm:prSet presAssocID="{4A1143BB-EE6B-46BD-A239-26F66AA7AFC0}" presName="parTxOnly" presStyleLbl="node1" presStyleIdx="0" presStyleCnt="1" custScaleX="100098" custLinFactNeighborX="-1562" custLinFactNeighborY="-7308">
        <dgm:presLayoutVars>
          <dgm:bulletEnabled val="1"/>
        </dgm:presLayoutVars>
      </dgm:prSet>
      <dgm:spPr>
        <a:prstGeom prst="homePlate">
          <a:avLst/>
        </a:prstGeom>
      </dgm:spPr>
      <dgm:t>
        <a:bodyPr/>
        <a:lstStyle/>
        <a:p>
          <a:pPr rtl="1"/>
          <a:endParaRPr lang="ar-SA"/>
        </a:p>
      </dgm:t>
    </dgm:pt>
  </dgm:ptLst>
  <dgm:cxnLst>
    <dgm:cxn modelId="{799E7841-4368-4721-9A45-D9D042E6AAED}" type="presOf" srcId="{4A1143BB-EE6B-46BD-A239-26F66AA7AFC0}" destId="{69D1B867-189B-4E8D-92C8-B66F0E1C3C7C}" srcOrd="0" destOrd="0" presId="urn:microsoft.com/office/officeart/2005/8/layout/hChevron3"/>
    <dgm:cxn modelId="{537B4621-35A5-437C-9C49-A3ED2BEF5987}" srcId="{2906BC25-B1C1-41B5-A256-FF74C53EA140}" destId="{4A1143BB-EE6B-46BD-A239-26F66AA7AFC0}" srcOrd="0" destOrd="0" parTransId="{FA9EF466-8567-46F0-8989-414F9B7B6498}" sibTransId="{23CA83DA-F341-4F56-9061-AF204193096B}"/>
    <dgm:cxn modelId="{32847A1E-9F9F-4C8B-9D04-ABE698279B53}" type="presOf" srcId="{2906BC25-B1C1-41B5-A256-FF74C53EA140}" destId="{98F99F64-4764-4B71-AFB7-D42D0E630857}" srcOrd="0" destOrd="0" presId="urn:microsoft.com/office/officeart/2005/8/layout/hChevron3"/>
    <dgm:cxn modelId="{E870D05C-A6CD-420C-8834-63E46D398FF1}" type="presParOf" srcId="{98F99F64-4764-4B71-AFB7-D42D0E630857}" destId="{69D1B867-189B-4E8D-92C8-B66F0E1C3C7C}" srcOrd="0" destOrd="0" presId="urn:microsoft.com/office/officeart/2005/8/layout/hChevro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06BC25-B1C1-41B5-A256-FF74C53EA140}" type="doc">
      <dgm:prSet loTypeId="urn:microsoft.com/office/officeart/2005/8/layout/hChevron3" loCatId="process" qsTypeId="urn:microsoft.com/office/officeart/2005/8/quickstyle/simple1" qsCatId="simple" csTypeId="urn:microsoft.com/office/officeart/2005/8/colors/accent1_2" csCatId="accent1" phldr="1"/>
      <dgm:spPr/>
    </dgm:pt>
    <dgm:pt modelId="{98F99F64-4764-4B71-AFB7-D42D0E630857}" type="pres">
      <dgm:prSet presAssocID="{2906BC25-B1C1-41B5-A256-FF74C53EA140}" presName="Name0" presStyleCnt="0">
        <dgm:presLayoutVars>
          <dgm:dir/>
          <dgm:resizeHandles val="exact"/>
        </dgm:presLayoutVars>
      </dgm:prSet>
      <dgm:spPr/>
    </dgm:pt>
  </dgm:ptLst>
  <dgm:cxnLst>
    <dgm:cxn modelId="{32847A1E-9F9F-4C8B-9D04-ABE698279B53}" type="presOf" srcId="{2906BC25-B1C1-41B5-A256-FF74C53EA140}" destId="{98F99F64-4764-4B71-AFB7-D42D0E630857}" srcOrd="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FD1698B-8791-4FA0-A67C-F9176009B412}"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IN"/>
        </a:p>
      </dgm:t>
    </dgm:pt>
    <dgm:pt modelId="{49CC4F17-549B-498B-BDD1-5F6BCCAF9BE0}">
      <dgm:prSet phldrT="[Text]"/>
      <dgm:spPr/>
      <dgm:t>
        <a:bodyPr/>
        <a:lstStyle/>
        <a:p>
          <a:r>
            <a:rPr lang="en-IN" dirty="0"/>
            <a:t> </a:t>
          </a:r>
        </a:p>
      </dgm:t>
    </dgm:pt>
    <dgm:pt modelId="{5528F30A-84F7-4B8C-B51B-C7D76F186AD1}" type="parTrans" cxnId="{1B02F792-2C95-4420-A2BA-6F8CF625BDBD}">
      <dgm:prSet/>
      <dgm:spPr/>
      <dgm:t>
        <a:bodyPr/>
        <a:lstStyle/>
        <a:p>
          <a:endParaRPr lang="en-IN"/>
        </a:p>
      </dgm:t>
    </dgm:pt>
    <dgm:pt modelId="{5F5E8017-A6E6-4C06-A36B-77DD5304172D}" type="sibTrans" cxnId="{1B02F792-2C95-4420-A2BA-6F8CF625BDBD}">
      <dgm:prSet/>
      <dgm:spPr/>
      <dgm:t>
        <a:bodyPr/>
        <a:lstStyle/>
        <a:p>
          <a:endParaRPr lang="en-IN"/>
        </a:p>
      </dgm:t>
    </dgm:pt>
    <dgm:pt modelId="{F0476DC2-7B5F-4ACC-8F24-4EDAF9BF8DC0}">
      <dgm:prSet phldrT="[Text]" custT="1"/>
      <dgm:spPr>
        <a:solidFill>
          <a:schemeClr val="accent1">
            <a:lumMod val="50000"/>
          </a:schemeClr>
        </a:solidFill>
      </dgm:spPr>
      <dgm:t>
        <a:bodyPr anchor="ctr"/>
        <a:lstStyle/>
        <a:p>
          <a:pPr>
            <a:buFont typeface="Arial" panose="020B0604020202020204" pitchFamily="34" charset="0"/>
            <a:buChar char="•"/>
          </a:pPr>
          <a:r>
            <a:rPr lang="en-US" sz="1200" b="1" dirty="0">
              <a:solidFill>
                <a:schemeClr val="bg1"/>
              </a:solidFill>
              <a:latin typeface="+mn-lt"/>
              <a:cs typeface="Arial" charset="0"/>
            </a:rPr>
            <a:t>Dr. John Snow  </a:t>
          </a:r>
          <a:r>
            <a:rPr lang="en-US" sz="1200" dirty="0">
              <a:solidFill>
                <a:schemeClr val="bg1"/>
              </a:solidFill>
              <a:latin typeface="+mn-lt"/>
              <a:cs typeface="Arial" charset="0"/>
            </a:rPr>
            <a:t>(1813-1858)</a:t>
          </a:r>
          <a:endParaRPr lang="en-IN" sz="1200" dirty="0">
            <a:solidFill>
              <a:schemeClr val="bg1"/>
            </a:solidFill>
            <a:latin typeface="+mn-lt"/>
          </a:endParaRPr>
        </a:p>
      </dgm:t>
    </dgm:pt>
    <dgm:pt modelId="{EFA7E7DE-0532-4947-B5C9-8CC292BB9626}" type="parTrans" cxnId="{5B8C0B9B-0452-432B-BC58-9ADAE1316C40}">
      <dgm:prSet/>
      <dgm:spPr/>
      <dgm:t>
        <a:bodyPr/>
        <a:lstStyle/>
        <a:p>
          <a:endParaRPr lang="en-IN"/>
        </a:p>
      </dgm:t>
    </dgm:pt>
    <dgm:pt modelId="{3E5FABBB-37BE-4FB9-8AB4-CAD3829DFC8C}" type="sibTrans" cxnId="{5B8C0B9B-0452-432B-BC58-9ADAE1316C40}">
      <dgm:prSet/>
      <dgm:spPr/>
      <dgm:t>
        <a:bodyPr/>
        <a:lstStyle/>
        <a:p>
          <a:endParaRPr lang="en-IN"/>
        </a:p>
      </dgm:t>
    </dgm:pt>
    <dgm:pt modelId="{A9CFC4C1-5B45-487D-BA1C-DC19B0D42EFB}">
      <dgm:prSet phldrT="[Text]" custT="1"/>
      <dgm:spPr/>
      <dgm:t>
        <a:bodyPr anchor="t"/>
        <a:lstStyle/>
        <a:p>
          <a:pPr algn="r"/>
          <a:r>
            <a:rPr lang="en-US" sz="1600" b="1" dirty="0"/>
            <a:t>GROWTH IN SCIENTIFIC KNOWLEDGE</a:t>
          </a:r>
          <a:endParaRPr lang="en-IN" sz="1600" dirty="0"/>
        </a:p>
      </dgm:t>
    </dgm:pt>
    <dgm:pt modelId="{9FFC90C3-B770-4A6C-BCF8-4D1F8227A519}" type="parTrans" cxnId="{F9C9FC56-2A17-4CF6-8EC0-4CC67791C6A1}">
      <dgm:prSet/>
      <dgm:spPr/>
      <dgm:t>
        <a:bodyPr/>
        <a:lstStyle/>
        <a:p>
          <a:endParaRPr lang="en-IN"/>
        </a:p>
      </dgm:t>
    </dgm:pt>
    <dgm:pt modelId="{FF1D2106-42B6-4803-AC47-C7E867818E96}" type="sibTrans" cxnId="{F9C9FC56-2A17-4CF6-8EC0-4CC67791C6A1}">
      <dgm:prSet/>
      <dgm:spPr/>
      <dgm:t>
        <a:bodyPr/>
        <a:lstStyle/>
        <a:p>
          <a:endParaRPr lang="en-IN"/>
        </a:p>
      </dgm:t>
    </dgm:pt>
    <dgm:pt modelId="{3F4E422C-D07D-40D6-BB89-2FB74275480A}">
      <dgm:prSet phldrT="[Text]" custT="1"/>
      <dgm:spPr>
        <a:solidFill>
          <a:schemeClr val="accent1">
            <a:lumMod val="50000"/>
          </a:schemeClr>
        </a:solidFill>
      </dgm:spPr>
      <dgm:t>
        <a:bodyPr anchor="ctr"/>
        <a:lstStyle/>
        <a:p>
          <a:pPr>
            <a:buFont typeface="Arial" panose="020B0604020202020204" pitchFamily="34" charset="0"/>
            <a:buChar char="•"/>
          </a:pPr>
          <a:r>
            <a:rPr lang="en-US" sz="1200" b="1" dirty="0">
              <a:solidFill>
                <a:schemeClr val="bg1"/>
              </a:solidFill>
              <a:latin typeface="+mn-lt"/>
            </a:rPr>
            <a:t>Louis Pasteur </a:t>
          </a:r>
          <a:r>
            <a:rPr lang="en-US" sz="1200" dirty="0">
              <a:solidFill>
                <a:schemeClr val="bg1"/>
              </a:solidFill>
              <a:latin typeface="+mn-lt"/>
            </a:rPr>
            <a:t>(1822-1895)</a:t>
          </a:r>
          <a:endParaRPr lang="en-IN" sz="1200" dirty="0">
            <a:solidFill>
              <a:schemeClr val="bg1"/>
            </a:solidFill>
            <a:latin typeface="+mn-lt"/>
          </a:endParaRPr>
        </a:p>
      </dgm:t>
    </dgm:pt>
    <dgm:pt modelId="{99FA03D3-782D-4F2C-B555-E47DE2DE562C}" type="parTrans" cxnId="{494ABF5F-B4F3-4679-880E-7F1A4F4726FF}">
      <dgm:prSet/>
      <dgm:spPr/>
      <dgm:t>
        <a:bodyPr/>
        <a:lstStyle/>
        <a:p>
          <a:endParaRPr lang="en-IN"/>
        </a:p>
      </dgm:t>
    </dgm:pt>
    <dgm:pt modelId="{14B4C055-0196-4CA1-8097-74C573664538}" type="sibTrans" cxnId="{494ABF5F-B4F3-4679-880E-7F1A4F4726FF}">
      <dgm:prSet/>
      <dgm:spPr/>
      <dgm:t>
        <a:bodyPr/>
        <a:lstStyle/>
        <a:p>
          <a:endParaRPr lang="en-IN"/>
        </a:p>
      </dgm:t>
    </dgm:pt>
    <dgm:pt modelId="{A2D3E0BA-1EAA-466B-B8B1-4FFE11B25E75}">
      <dgm:prSet phldrT="[Text]" custT="1"/>
      <dgm:spPr/>
      <dgm:t>
        <a:bodyPr anchor="t"/>
        <a:lstStyle/>
        <a:p>
          <a:pPr algn="r"/>
          <a:r>
            <a:rPr lang="en-US" sz="1600" b="1" dirty="0"/>
            <a:t>GROWTH IN SCIENTIFIC KNOWLEDGE</a:t>
          </a:r>
          <a:endParaRPr lang="en-IN" sz="1600" dirty="0"/>
        </a:p>
      </dgm:t>
    </dgm:pt>
    <dgm:pt modelId="{50E11FEA-0434-46BD-AC07-D8EADABDB8DF}" type="parTrans" cxnId="{8EB6F497-487D-48CD-A275-3BBB8DF03B51}">
      <dgm:prSet/>
      <dgm:spPr/>
      <dgm:t>
        <a:bodyPr/>
        <a:lstStyle/>
        <a:p>
          <a:endParaRPr lang="en-IN"/>
        </a:p>
      </dgm:t>
    </dgm:pt>
    <dgm:pt modelId="{B977DD68-3E60-48D2-995C-C7EEE9102F9F}" type="sibTrans" cxnId="{8EB6F497-487D-48CD-A275-3BBB8DF03B51}">
      <dgm:prSet/>
      <dgm:spPr/>
      <dgm:t>
        <a:bodyPr/>
        <a:lstStyle/>
        <a:p>
          <a:endParaRPr lang="en-IN"/>
        </a:p>
      </dgm:t>
    </dgm:pt>
    <dgm:pt modelId="{44628D40-2E82-439E-8D3E-B2C2BB97D94F}">
      <dgm:prSet phldrT="[Text]" custT="1"/>
      <dgm:spPr>
        <a:solidFill>
          <a:schemeClr val="accent1">
            <a:lumMod val="50000"/>
          </a:schemeClr>
        </a:solidFill>
      </dgm:spPr>
      <dgm:t>
        <a:bodyPr anchor="ctr"/>
        <a:lstStyle/>
        <a:p>
          <a:pPr>
            <a:buFont typeface="Arial" panose="020B0604020202020204" pitchFamily="34" charset="0"/>
            <a:buChar char="•"/>
          </a:pPr>
          <a:r>
            <a:rPr lang="en-US" sz="1200" b="1" dirty="0">
              <a:solidFill>
                <a:schemeClr val="bg1"/>
              </a:solidFill>
              <a:latin typeface="+mn-lt"/>
            </a:rPr>
            <a:t>Robert Koch </a:t>
          </a:r>
          <a:r>
            <a:rPr lang="en-IN" sz="1200" i="0" dirty="0">
              <a:solidFill>
                <a:schemeClr val="bg1"/>
              </a:solidFill>
              <a:effectLst/>
              <a:latin typeface="+mn-lt"/>
            </a:rPr>
            <a:t>(1843 –1910)</a:t>
          </a:r>
          <a:endParaRPr lang="en-IN" sz="1200" dirty="0">
            <a:solidFill>
              <a:schemeClr val="bg1"/>
            </a:solidFill>
            <a:latin typeface="+mn-lt"/>
          </a:endParaRPr>
        </a:p>
      </dgm:t>
    </dgm:pt>
    <dgm:pt modelId="{419A2040-58A0-4E2B-BEE7-40B2C71C715E}" type="parTrans" cxnId="{0A7CDA79-3460-4C01-BD1D-E17F26475D28}">
      <dgm:prSet/>
      <dgm:spPr/>
      <dgm:t>
        <a:bodyPr/>
        <a:lstStyle/>
        <a:p>
          <a:endParaRPr lang="en-IN"/>
        </a:p>
      </dgm:t>
    </dgm:pt>
    <dgm:pt modelId="{A01C86DE-9BF6-4CF3-91D7-7C35795A76F1}" type="sibTrans" cxnId="{0A7CDA79-3460-4C01-BD1D-E17F26475D28}">
      <dgm:prSet/>
      <dgm:spPr/>
      <dgm:t>
        <a:bodyPr/>
        <a:lstStyle/>
        <a:p>
          <a:endParaRPr lang="en-IN"/>
        </a:p>
      </dgm:t>
    </dgm:pt>
    <dgm:pt modelId="{853EC103-8962-43B6-BB69-AD773178EF9F}">
      <dgm:prSet custT="1"/>
      <dgm:spPr>
        <a:solidFill>
          <a:schemeClr val="accent1">
            <a:lumMod val="50000"/>
          </a:schemeClr>
        </a:solidFill>
      </dgm:spPr>
      <dgm:t>
        <a:bodyPr anchor="ctr"/>
        <a:lstStyle/>
        <a:p>
          <a:r>
            <a:rPr lang="en-US" sz="1200" dirty="0">
              <a:solidFill>
                <a:schemeClr val="bg1"/>
              </a:solidFill>
              <a:latin typeface="+mn-lt"/>
            </a:rPr>
            <a:t>Epidemiology  (1854)-</a:t>
          </a:r>
          <a:r>
            <a:rPr lang="en-US" sz="1200" dirty="0">
              <a:latin typeface="+mn-lt"/>
            </a:rPr>
            <a:t>with the discovery of source of cholera outbreak</a:t>
          </a:r>
          <a:endParaRPr lang="en-US" sz="1200" dirty="0">
            <a:solidFill>
              <a:schemeClr val="bg1"/>
            </a:solidFill>
            <a:latin typeface="+mn-lt"/>
          </a:endParaRPr>
        </a:p>
      </dgm:t>
    </dgm:pt>
    <dgm:pt modelId="{99937457-EA23-4555-A09D-0CCE611E42C6}" type="parTrans" cxnId="{6B9F655E-07ED-4229-BEF0-2025DE275CB8}">
      <dgm:prSet/>
      <dgm:spPr/>
      <dgm:t>
        <a:bodyPr/>
        <a:lstStyle/>
        <a:p>
          <a:endParaRPr lang="en-IN"/>
        </a:p>
      </dgm:t>
    </dgm:pt>
    <dgm:pt modelId="{3262D17D-5A0D-4A5E-8CDD-BCB3F797D3E9}" type="sibTrans" cxnId="{6B9F655E-07ED-4229-BEF0-2025DE275CB8}">
      <dgm:prSet/>
      <dgm:spPr/>
      <dgm:t>
        <a:bodyPr/>
        <a:lstStyle/>
        <a:p>
          <a:endParaRPr lang="en-IN"/>
        </a:p>
      </dgm:t>
    </dgm:pt>
    <dgm:pt modelId="{F9383D55-DA24-4F3B-AB70-9F27BB4904D0}">
      <dgm:prSet custT="1"/>
      <dgm:spPr/>
      <dgm:t>
        <a:bodyPr anchor="t"/>
        <a:lstStyle/>
        <a:p>
          <a:pPr algn="r"/>
          <a:r>
            <a:rPr lang="en-US" sz="1600" b="1" dirty="0"/>
            <a:t>SANITARY REFORM</a:t>
          </a:r>
          <a:endParaRPr lang="en-IN" sz="1600" dirty="0"/>
        </a:p>
      </dgm:t>
    </dgm:pt>
    <dgm:pt modelId="{E5B4562C-363E-4636-BA38-D7AE9C83AB0D}" type="parTrans" cxnId="{3E68336C-C416-42EF-9362-32F20D3DF204}">
      <dgm:prSet/>
      <dgm:spPr/>
      <dgm:t>
        <a:bodyPr/>
        <a:lstStyle/>
        <a:p>
          <a:endParaRPr lang="en-IN"/>
        </a:p>
      </dgm:t>
    </dgm:pt>
    <dgm:pt modelId="{C335761F-D2F0-4DAA-ADEA-F7D1E3D2C848}" type="sibTrans" cxnId="{3E68336C-C416-42EF-9362-32F20D3DF204}">
      <dgm:prSet/>
      <dgm:spPr/>
      <dgm:t>
        <a:bodyPr/>
        <a:lstStyle/>
        <a:p>
          <a:endParaRPr lang="en-IN"/>
        </a:p>
      </dgm:t>
    </dgm:pt>
    <dgm:pt modelId="{BD5E2A0A-13C7-4511-9AFC-B5D0A46D74B5}">
      <dgm:prSet custT="1"/>
      <dgm:spPr/>
      <dgm:t>
        <a:bodyPr anchor="t"/>
        <a:lstStyle/>
        <a:p>
          <a:pPr algn="r"/>
          <a:r>
            <a:rPr lang="en-US" sz="1600" b="1" dirty="0"/>
            <a:t>SANITARY REFORM</a:t>
          </a:r>
          <a:endParaRPr lang="en-IN" sz="1600" dirty="0"/>
        </a:p>
      </dgm:t>
    </dgm:pt>
    <dgm:pt modelId="{EE39BB84-184B-4F89-8C5D-CE3957F288AF}" type="parTrans" cxnId="{3B93CBAA-A4F0-44B3-923A-744E813200BF}">
      <dgm:prSet/>
      <dgm:spPr/>
      <dgm:t>
        <a:bodyPr/>
        <a:lstStyle/>
        <a:p>
          <a:endParaRPr lang="en-IN"/>
        </a:p>
      </dgm:t>
    </dgm:pt>
    <dgm:pt modelId="{06CDAF7A-C058-4DDA-960F-1C8275D41F7E}" type="sibTrans" cxnId="{3B93CBAA-A4F0-44B3-923A-744E813200BF}">
      <dgm:prSet/>
      <dgm:spPr/>
      <dgm:t>
        <a:bodyPr/>
        <a:lstStyle/>
        <a:p>
          <a:endParaRPr lang="en-IN"/>
        </a:p>
      </dgm:t>
    </dgm:pt>
    <dgm:pt modelId="{DD27A37B-9A45-47D0-823A-CD38B64BD7C2}">
      <dgm:prSet custT="1"/>
      <dgm:spPr>
        <a:solidFill>
          <a:schemeClr val="accent1">
            <a:lumMod val="50000"/>
          </a:schemeClr>
        </a:solidFill>
      </dgm:spPr>
      <dgm:t>
        <a:bodyPr anchor="ctr"/>
        <a:lstStyle/>
        <a:p>
          <a:r>
            <a:rPr lang="en-US" sz="1200" dirty="0">
              <a:solidFill>
                <a:schemeClr val="bg1"/>
              </a:solidFill>
              <a:latin typeface="+mn-lt"/>
            </a:rPr>
            <a:t>1862--</a:t>
          </a:r>
          <a:r>
            <a:rPr lang="en-US" sz="1200" dirty="0">
              <a:latin typeface="+mn-lt"/>
            </a:rPr>
            <a:t>Development leading to the germ theory of infection</a:t>
          </a:r>
          <a:endParaRPr lang="en-US" sz="1200" dirty="0">
            <a:solidFill>
              <a:schemeClr val="bg1"/>
            </a:solidFill>
            <a:latin typeface="+mn-lt"/>
          </a:endParaRPr>
        </a:p>
      </dgm:t>
    </dgm:pt>
    <dgm:pt modelId="{568ACADD-1DA5-4260-8D02-5195455E7615}" type="parTrans" cxnId="{C00AF473-0AE2-441B-87A9-8244743BE02C}">
      <dgm:prSet/>
      <dgm:spPr/>
      <dgm:t>
        <a:bodyPr/>
        <a:lstStyle/>
        <a:p>
          <a:endParaRPr lang="en-IN"/>
        </a:p>
      </dgm:t>
    </dgm:pt>
    <dgm:pt modelId="{89538FD4-6F48-44E9-AEE5-50F042619667}" type="sibTrans" cxnId="{C00AF473-0AE2-441B-87A9-8244743BE02C}">
      <dgm:prSet/>
      <dgm:spPr/>
      <dgm:t>
        <a:bodyPr/>
        <a:lstStyle/>
        <a:p>
          <a:endParaRPr lang="en-IN"/>
        </a:p>
      </dgm:t>
    </dgm:pt>
    <dgm:pt modelId="{13E347EE-5D98-4D38-A7DC-CAC9C53506BD}">
      <dgm:prSet custT="1"/>
      <dgm:spPr>
        <a:solidFill>
          <a:schemeClr val="accent1">
            <a:lumMod val="50000"/>
          </a:schemeClr>
        </a:solidFill>
      </dgm:spPr>
      <dgm:t>
        <a:bodyPr anchor="ctr"/>
        <a:lstStyle/>
        <a:p>
          <a:r>
            <a:rPr lang="en-US" sz="1200" dirty="0">
              <a:solidFill>
                <a:schemeClr val="bg1"/>
              </a:solidFill>
              <a:latin typeface="+mn-lt"/>
            </a:rPr>
            <a:t>1888 first public health lab </a:t>
          </a:r>
        </a:p>
      </dgm:t>
    </dgm:pt>
    <dgm:pt modelId="{13B2B686-4FC2-4340-93B1-7ED4E6D0D535}" type="parTrans" cxnId="{11D2B48F-C67F-45AF-B968-CA062F169D75}">
      <dgm:prSet/>
      <dgm:spPr/>
      <dgm:t>
        <a:bodyPr/>
        <a:lstStyle/>
        <a:p>
          <a:endParaRPr lang="en-IN"/>
        </a:p>
      </dgm:t>
    </dgm:pt>
    <dgm:pt modelId="{F6B258B9-03C0-4094-B4B9-D4ACB0EC5ECB}" type="sibTrans" cxnId="{11D2B48F-C67F-45AF-B968-CA062F169D75}">
      <dgm:prSet/>
      <dgm:spPr/>
      <dgm:t>
        <a:bodyPr/>
        <a:lstStyle/>
        <a:p>
          <a:endParaRPr lang="en-IN"/>
        </a:p>
      </dgm:t>
    </dgm:pt>
    <dgm:pt modelId="{86BAF012-A63A-4B68-A2D0-1367842C56FB}">
      <dgm:prSet custT="1"/>
      <dgm:spPr>
        <a:solidFill>
          <a:schemeClr val="accent1">
            <a:lumMod val="50000"/>
          </a:schemeClr>
        </a:solidFill>
      </dgm:spPr>
      <dgm:t>
        <a:bodyPr anchor="ctr"/>
        <a:lstStyle/>
        <a:p>
          <a:r>
            <a:rPr lang="en-US" sz="1200" dirty="0">
              <a:solidFill>
                <a:schemeClr val="bg1"/>
              </a:solidFill>
              <a:latin typeface="+mn-lt"/>
            </a:rPr>
            <a:t>1883 identified the vibrio (water bacteria) that causes cholera, 20 years after Snow</a:t>
          </a:r>
          <a:r>
            <a:rPr lang="ja-JP" altLang="en-US" sz="1200" dirty="0">
              <a:solidFill>
                <a:schemeClr val="bg1"/>
              </a:solidFill>
              <a:latin typeface="+mn-lt"/>
            </a:rPr>
            <a:t>’</a:t>
          </a:r>
          <a:r>
            <a:rPr lang="en-US" sz="1200" dirty="0">
              <a:solidFill>
                <a:schemeClr val="bg1"/>
              </a:solidFill>
              <a:latin typeface="+mn-lt"/>
            </a:rPr>
            <a:t>s discovery</a:t>
          </a:r>
        </a:p>
      </dgm:t>
    </dgm:pt>
    <dgm:pt modelId="{64B00C71-F11E-4DC4-987D-87C37A66859E}" type="parTrans" cxnId="{2211F0BA-F3F5-4FA5-9296-D9E2212A976D}">
      <dgm:prSet/>
      <dgm:spPr/>
      <dgm:t>
        <a:bodyPr/>
        <a:lstStyle/>
        <a:p>
          <a:endParaRPr lang="en-IN"/>
        </a:p>
      </dgm:t>
    </dgm:pt>
    <dgm:pt modelId="{514CDAA3-0051-4D99-8F29-E905D824C4DA}" type="sibTrans" cxnId="{2211F0BA-F3F5-4FA5-9296-D9E2212A976D}">
      <dgm:prSet/>
      <dgm:spPr/>
      <dgm:t>
        <a:bodyPr/>
        <a:lstStyle/>
        <a:p>
          <a:endParaRPr lang="en-IN"/>
        </a:p>
      </dgm:t>
    </dgm:pt>
    <dgm:pt modelId="{07F08036-3B8F-4499-A026-6DCC083E5D79}">
      <dgm:prSet custT="1"/>
      <dgm:spPr>
        <a:solidFill>
          <a:schemeClr val="accent1">
            <a:lumMod val="50000"/>
          </a:schemeClr>
        </a:solidFill>
      </dgm:spPr>
      <dgm:t>
        <a:bodyPr anchor="ctr"/>
        <a:lstStyle/>
        <a:p>
          <a:r>
            <a:rPr lang="en-US" sz="1200" dirty="0">
              <a:solidFill>
                <a:schemeClr val="bg1"/>
              </a:solidFill>
              <a:latin typeface="+mn-lt"/>
            </a:rPr>
            <a:t>Discovered the tuberculosis bacterium</a:t>
          </a:r>
        </a:p>
      </dgm:t>
    </dgm:pt>
    <dgm:pt modelId="{EDC1F673-0D77-434E-B955-D926573F583B}" type="parTrans" cxnId="{A8A216D1-08B7-4DC7-8A7C-B2EC86FC426B}">
      <dgm:prSet/>
      <dgm:spPr/>
      <dgm:t>
        <a:bodyPr/>
        <a:lstStyle/>
        <a:p>
          <a:endParaRPr lang="en-IN"/>
        </a:p>
      </dgm:t>
    </dgm:pt>
    <dgm:pt modelId="{E06A22D0-9D9A-4AE7-9EA9-ECBD367311C0}" type="sibTrans" cxnId="{A8A216D1-08B7-4DC7-8A7C-B2EC86FC426B}">
      <dgm:prSet/>
      <dgm:spPr/>
      <dgm:t>
        <a:bodyPr/>
        <a:lstStyle/>
        <a:p>
          <a:endParaRPr lang="en-IN"/>
        </a:p>
      </dgm:t>
    </dgm:pt>
    <dgm:pt modelId="{D2ECF8C3-E14E-46DD-A5E9-5C5B9B057791}">
      <dgm:prSet custT="1"/>
      <dgm:spPr>
        <a:solidFill>
          <a:schemeClr val="accent1">
            <a:lumMod val="50000"/>
          </a:schemeClr>
        </a:solidFill>
      </dgm:spPr>
      <dgm:t>
        <a:bodyPr anchor="ctr"/>
        <a:lstStyle/>
        <a:p>
          <a:pPr algn="l">
            <a:buNone/>
          </a:pPr>
          <a:r>
            <a:rPr lang="en-US" sz="1200" b="1" dirty="0">
              <a:solidFill>
                <a:schemeClr val="bg1"/>
              </a:solidFill>
              <a:effectLst>
                <a:outerShdw blurRad="38100" dist="38100" dir="2700000" algn="tl">
                  <a:srgbClr val="000000">
                    <a:alpha val="43137"/>
                  </a:srgbClr>
                </a:outerShdw>
              </a:effectLst>
              <a:latin typeface="+mn-lt"/>
            </a:rPr>
            <a:t>ENGLAND</a:t>
          </a:r>
          <a:endParaRPr lang="en-IN" sz="1200" dirty="0">
            <a:solidFill>
              <a:schemeClr val="bg1"/>
            </a:solidFill>
            <a:latin typeface="+mn-lt"/>
          </a:endParaRPr>
        </a:p>
      </dgm:t>
    </dgm:pt>
    <dgm:pt modelId="{780F8247-DF81-4BFA-94C5-346702652517}" type="parTrans" cxnId="{64615906-F02E-4ABD-BDAF-3C35B4D769B1}">
      <dgm:prSet/>
      <dgm:spPr/>
      <dgm:t>
        <a:bodyPr/>
        <a:lstStyle/>
        <a:p>
          <a:endParaRPr lang="en-IN"/>
        </a:p>
      </dgm:t>
    </dgm:pt>
    <dgm:pt modelId="{9861DCE6-DD9A-44E6-AF55-807CB9E19AAD}" type="sibTrans" cxnId="{64615906-F02E-4ABD-BDAF-3C35B4D769B1}">
      <dgm:prSet/>
      <dgm:spPr/>
      <dgm:t>
        <a:bodyPr/>
        <a:lstStyle/>
        <a:p>
          <a:endParaRPr lang="en-IN"/>
        </a:p>
      </dgm:t>
    </dgm:pt>
    <dgm:pt modelId="{729A477F-F363-4C8A-84B8-3B4AF656A4E2}">
      <dgm:prSet custT="1"/>
      <dgm:spPr>
        <a:solidFill>
          <a:schemeClr val="accent1">
            <a:lumMod val="50000"/>
          </a:schemeClr>
        </a:solidFill>
      </dgm:spPr>
      <dgm:t>
        <a:bodyPr anchor="ctr"/>
        <a:lstStyle/>
        <a:p>
          <a:pPr algn="l">
            <a:buFont typeface="Arial" panose="020B0604020202020204" pitchFamily="34" charset="0"/>
            <a:buChar char="•"/>
          </a:pPr>
          <a:r>
            <a:rPr lang="en-US" sz="1200" dirty="0">
              <a:solidFill>
                <a:schemeClr val="bg1"/>
              </a:solidFill>
              <a:latin typeface="+mn-lt"/>
            </a:rPr>
            <a:t>1842 </a:t>
          </a:r>
          <a:r>
            <a:rPr lang="en-US" sz="1200" b="1" dirty="0">
              <a:solidFill>
                <a:schemeClr val="bg1"/>
              </a:solidFill>
              <a:latin typeface="+mn-lt"/>
            </a:rPr>
            <a:t>Edwin Chadwick</a:t>
          </a:r>
          <a:r>
            <a:rPr lang="ja-JP" altLang="en-US" sz="1200" dirty="0">
              <a:solidFill>
                <a:schemeClr val="bg1"/>
              </a:solidFill>
              <a:latin typeface="+mn-lt"/>
            </a:rPr>
            <a:t>’</a:t>
          </a:r>
          <a:r>
            <a:rPr lang="en-US" sz="1200" dirty="0">
              <a:solidFill>
                <a:schemeClr val="bg1"/>
              </a:solidFill>
              <a:latin typeface="+mn-lt"/>
            </a:rPr>
            <a:t>s researched and published</a:t>
          </a:r>
          <a:r>
            <a:rPr lang="en-IN" sz="1200" i="0" dirty="0">
              <a:solidFill>
                <a:schemeClr val="bg1"/>
              </a:solidFill>
              <a:effectLst/>
              <a:latin typeface="+mn-lt"/>
            </a:rPr>
            <a:t> </a:t>
          </a:r>
          <a:r>
            <a:rPr lang="ja-JP" altLang="en-US" sz="1200" dirty="0">
              <a:solidFill>
                <a:schemeClr val="bg1"/>
              </a:solidFill>
              <a:latin typeface="+mn-lt"/>
            </a:rPr>
            <a:t>“</a:t>
          </a:r>
          <a:r>
            <a:rPr lang="en-US" sz="1200" dirty="0">
              <a:solidFill>
                <a:schemeClr val="bg1"/>
              </a:solidFill>
              <a:latin typeface="+mn-lt"/>
            </a:rPr>
            <a:t>Survey into the Sanitary Condition of the </a:t>
          </a:r>
          <a:r>
            <a:rPr lang="en-US" sz="1200" dirty="0" err="1">
              <a:solidFill>
                <a:schemeClr val="bg1"/>
              </a:solidFill>
              <a:latin typeface="+mn-lt"/>
            </a:rPr>
            <a:t>Labouring</a:t>
          </a:r>
          <a:r>
            <a:rPr lang="en-US" sz="1200" dirty="0">
              <a:solidFill>
                <a:schemeClr val="bg1"/>
              </a:solidFill>
              <a:latin typeface="+mn-lt"/>
            </a:rPr>
            <a:t> Classes in Great Britain</a:t>
          </a:r>
          <a:r>
            <a:rPr lang="ja-JP" altLang="en-US" sz="1200" dirty="0">
              <a:solidFill>
                <a:schemeClr val="bg1"/>
              </a:solidFill>
              <a:latin typeface="+mn-lt"/>
            </a:rPr>
            <a:t>”</a:t>
          </a:r>
          <a:endParaRPr lang="en-US" sz="1200" dirty="0">
            <a:solidFill>
              <a:schemeClr val="bg1"/>
            </a:solidFill>
            <a:latin typeface="+mn-lt"/>
          </a:endParaRPr>
        </a:p>
      </dgm:t>
    </dgm:pt>
    <dgm:pt modelId="{FEA3A613-DE1F-488D-8394-1811243A941C}" type="parTrans" cxnId="{232C1082-04CA-4B7C-B325-EB269C670A9D}">
      <dgm:prSet/>
      <dgm:spPr/>
      <dgm:t>
        <a:bodyPr/>
        <a:lstStyle/>
        <a:p>
          <a:endParaRPr lang="en-IN"/>
        </a:p>
      </dgm:t>
    </dgm:pt>
    <dgm:pt modelId="{DFCBC509-5F3A-49D3-AF82-3961BC0BA8AA}" type="sibTrans" cxnId="{232C1082-04CA-4B7C-B325-EB269C670A9D}">
      <dgm:prSet/>
      <dgm:spPr/>
      <dgm:t>
        <a:bodyPr/>
        <a:lstStyle/>
        <a:p>
          <a:endParaRPr lang="en-IN"/>
        </a:p>
      </dgm:t>
    </dgm:pt>
    <dgm:pt modelId="{01411C8F-9839-43BF-B104-8F828375A15A}">
      <dgm:prSet custT="1"/>
      <dgm:spPr>
        <a:solidFill>
          <a:schemeClr val="accent1">
            <a:lumMod val="50000"/>
          </a:schemeClr>
        </a:solidFill>
      </dgm:spPr>
      <dgm:t>
        <a:bodyPr anchor="ctr"/>
        <a:lstStyle/>
        <a:p>
          <a:pPr algn="l">
            <a:buNone/>
          </a:pPr>
          <a:r>
            <a:rPr lang="en-US" sz="1200" b="1" dirty="0">
              <a:solidFill>
                <a:schemeClr val="bg1"/>
              </a:solidFill>
              <a:effectLst>
                <a:outerShdw blurRad="38100" dist="38100" dir="2700000" algn="tl">
                  <a:srgbClr val="000000">
                    <a:alpha val="43137"/>
                  </a:srgbClr>
                </a:outerShdw>
              </a:effectLst>
              <a:latin typeface="+mn-lt"/>
            </a:rPr>
            <a:t>U.S.</a:t>
          </a:r>
          <a:endParaRPr lang="en-IN" sz="1200" dirty="0">
            <a:solidFill>
              <a:schemeClr val="bg1"/>
            </a:solidFill>
            <a:latin typeface="+mn-lt"/>
          </a:endParaRPr>
        </a:p>
      </dgm:t>
    </dgm:pt>
    <dgm:pt modelId="{5B95D6B9-7CB4-4EC6-B5E5-94FAF6C5C804}" type="parTrans" cxnId="{7C54D4B8-913A-4B6D-B312-856C9C53F14A}">
      <dgm:prSet/>
      <dgm:spPr/>
      <dgm:t>
        <a:bodyPr/>
        <a:lstStyle/>
        <a:p>
          <a:endParaRPr lang="en-IN"/>
        </a:p>
      </dgm:t>
    </dgm:pt>
    <dgm:pt modelId="{B7905B38-CC84-4022-8DC4-632BEAB9D579}" type="sibTrans" cxnId="{7C54D4B8-913A-4B6D-B312-856C9C53F14A}">
      <dgm:prSet/>
      <dgm:spPr/>
      <dgm:t>
        <a:bodyPr/>
        <a:lstStyle/>
        <a:p>
          <a:endParaRPr lang="en-IN"/>
        </a:p>
      </dgm:t>
    </dgm:pt>
    <dgm:pt modelId="{6C2015AC-729F-45BF-BDF4-579BB562A7EE}">
      <dgm:prSet custT="1"/>
      <dgm:spPr>
        <a:solidFill>
          <a:schemeClr val="accent1">
            <a:lumMod val="50000"/>
          </a:schemeClr>
        </a:solidFill>
      </dgm:spPr>
      <dgm:t>
        <a:bodyPr anchor="ctr"/>
        <a:lstStyle/>
        <a:p>
          <a:pPr algn="l"/>
          <a:r>
            <a:rPr lang="en-US" sz="1200" dirty="0">
              <a:solidFill>
                <a:schemeClr val="bg1"/>
              </a:solidFill>
              <a:latin typeface="+mn-lt"/>
            </a:rPr>
            <a:t>1850 </a:t>
          </a:r>
          <a:r>
            <a:rPr lang="en-US" sz="1200" b="1" dirty="0">
              <a:solidFill>
                <a:schemeClr val="bg1"/>
              </a:solidFill>
              <a:latin typeface="+mn-lt"/>
            </a:rPr>
            <a:t>Lemuel Shattuck</a:t>
          </a:r>
          <a:r>
            <a:rPr lang="ja-JP" altLang="en-US" sz="1200" dirty="0">
              <a:solidFill>
                <a:schemeClr val="bg1"/>
              </a:solidFill>
              <a:latin typeface="+mn-lt"/>
            </a:rPr>
            <a:t>’</a:t>
          </a:r>
          <a:r>
            <a:rPr lang="en-US" sz="1200" dirty="0">
              <a:solidFill>
                <a:schemeClr val="bg1"/>
              </a:solidFill>
              <a:latin typeface="+mn-lt"/>
            </a:rPr>
            <a:t>s </a:t>
          </a:r>
          <a:r>
            <a:rPr lang="en-IN" sz="1200" i="0" dirty="0">
              <a:solidFill>
                <a:schemeClr val="bg1"/>
              </a:solidFill>
              <a:effectLst/>
              <a:latin typeface="+mn-lt"/>
            </a:rPr>
            <a:t>(1793-1859</a:t>
          </a:r>
          <a:r>
            <a:rPr lang="en-IN" sz="1200" dirty="0">
              <a:solidFill>
                <a:schemeClr val="bg1"/>
              </a:solidFill>
              <a:latin typeface="+mn-lt"/>
            </a:rPr>
            <a:t>) Had published</a:t>
          </a:r>
          <a:r>
            <a:rPr lang="en-US" sz="1200" dirty="0">
              <a:solidFill>
                <a:schemeClr val="bg1"/>
              </a:solidFill>
              <a:latin typeface="+mn-lt"/>
            </a:rPr>
            <a:t>  </a:t>
          </a:r>
          <a:r>
            <a:rPr lang="ja-JP" altLang="en-US" sz="1200" dirty="0">
              <a:solidFill>
                <a:schemeClr val="bg1"/>
              </a:solidFill>
              <a:latin typeface="+mn-lt"/>
            </a:rPr>
            <a:t>“</a:t>
          </a:r>
          <a:r>
            <a:rPr lang="en-US" sz="1200" dirty="0">
              <a:solidFill>
                <a:schemeClr val="bg1"/>
              </a:solidFill>
              <a:latin typeface="+mn-lt"/>
            </a:rPr>
            <a:t>Report of the Sanitary Commission of Massachusetts</a:t>
          </a:r>
          <a:r>
            <a:rPr lang="ja-JP" altLang="en-US" sz="1200" dirty="0">
              <a:solidFill>
                <a:schemeClr val="bg1"/>
              </a:solidFill>
              <a:latin typeface="+mn-lt"/>
            </a:rPr>
            <a:t>”</a:t>
          </a:r>
          <a:endParaRPr lang="en-US" sz="1200" dirty="0">
            <a:solidFill>
              <a:schemeClr val="bg1"/>
            </a:solidFill>
            <a:latin typeface="+mn-lt"/>
          </a:endParaRPr>
        </a:p>
      </dgm:t>
    </dgm:pt>
    <dgm:pt modelId="{09E45EFD-0CA3-435D-B219-816B37E75C5B}" type="parTrans" cxnId="{69B67856-8E82-4CEC-9966-EC19B05BF19E}">
      <dgm:prSet/>
      <dgm:spPr/>
      <dgm:t>
        <a:bodyPr/>
        <a:lstStyle/>
        <a:p>
          <a:endParaRPr lang="en-IN"/>
        </a:p>
      </dgm:t>
    </dgm:pt>
    <dgm:pt modelId="{5A5ECF8C-C1C2-4607-98B1-B170F0151FEF}" type="sibTrans" cxnId="{69B67856-8E82-4CEC-9966-EC19B05BF19E}">
      <dgm:prSet/>
      <dgm:spPr/>
      <dgm:t>
        <a:bodyPr/>
        <a:lstStyle/>
        <a:p>
          <a:endParaRPr lang="en-IN"/>
        </a:p>
      </dgm:t>
    </dgm:pt>
    <dgm:pt modelId="{DAF0D500-5316-4493-AF84-A9C7D6CC0632}">
      <dgm:prSet custT="1"/>
      <dgm:spPr>
        <a:solidFill>
          <a:schemeClr val="accent1">
            <a:lumMod val="50000"/>
          </a:schemeClr>
        </a:solidFill>
      </dgm:spPr>
      <dgm:t>
        <a:bodyPr anchor="ctr"/>
        <a:lstStyle/>
        <a:p>
          <a:pPr algn="l"/>
          <a:r>
            <a:rPr lang="en-US" sz="1200" dirty="0">
              <a:solidFill>
                <a:schemeClr val="bg1"/>
              </a:solidFill>
              <a:latin typeface="+mn-lt"/>
            </a:rPr>
            <a:t>1869 –establishment of State Board of Health</a:t>
          </a:r>
        </a:p>
      </dgm:t>
    </dgm:pt>
    <dgm:pt modelId="{D625F2AC-3CB5-426D-A1EE-7BC83CA73041}" type="parTrans" cxnId="{D41D3DE4-3F94-45A8-B333-43F90F8AA05C}">
      <dgm:prSet/>
      <dgm:spPr/>
      <dgm:t>
        <a:bodyPr/>
        <a:lstStyle/>
        <a:p>
          <a:endParaRPr lang="en-IN"/>
        </a:p>
      </dgm:t>
    </dgm:pt>
    <dgm:pt modelId="{34AD592F-4979-43F3-9D8A-01DEBF8877D4}" type="sibTrans" cxnId="{D41D3DE4-3F94-45A8-B333-43F90F8AA05C}">
      <dgm:prSet/>
      <dgm:spPr/>
      <dgm:t>
        <a:bodyPr/>
        <a:lstStyle/>
        <a:p>
          <a:endParaRPr lang="en-IN"/>
        </a:p>
      </dgm:t>
    </dgm:pt>
    <dgm:pt modelId="{8CF655EA-B8D7-494B-8A77-8ED99875F1F8}">
      <dgm:prSet custT="1"/>
      <dgm:spPr>
        <a:solidFill>
          <a:schemeClr val="accent1">
            <a:lumMod val="50000"/>
          </a:schemeClr>
        </a:solidFill>
      </dgm:spPr>
      <dgm:t>
        <a:bodyPr/>
        <a:lstStyle/>
        <a:p>
          <a:pPr>
            <a:buFontTx/>
            <a:buChar char="•"/>
          </a:pPr>
          <a:r>
            <a:rPr lang="en-US" sz="1200" dirty="0">
              <a:latin typeface="+mn-lt"/>
            </a:rPr>
            <a:t>showed that anthrax is caused by a specific organism.</a:t>
          </a:r>
          <a:endParaRPr lang="en-US" sz="1200" dirty="0">
            <a:solidFill>
              <a:schemeClr val="bg1"/>
            </a:solidFill>
            <a:latin typeface="+mn-lt"/>
          </a:endParaRPr>
        </a:p>
      </dgm:t>
    </dgm:pt>
    <dgm:pt modelId="{9AB1502F-F501-46C8-AD67-96C0741F7D48}" type="parTrans" cxnId="{7C4423EB-41EC-4E13-B6BB-EED6E2C8B111}">
      <dgm:prSet/>
      <dgm:spPr/>
      <dgm:t>
        <a:bodyPr/>
        <a:lstStyle/>
        <a:p>
          <a:endParaRPr lang="en-IN"/>
        </a:p>
      </dgm:t>
    </dgm:pt>
    <dgm:pt modelId="{01837154-3DEC-487B-82B5-53B4434BA9FB}" type="sibTrans" cxnId="{7C4423EB-41EC-4E13-B6BB-EED6E2C8B111}">
      <dgm:prSet/>
      <dgm:spPr/>
      <dgm:t>
        <a:bodyPr/>
        <a:lstStyle/>
        <a:p>
          <a:endParaRPr lang="en-IN"/>
        </a:p>
      </dgm:t>
    </dgm:pt>
    <dgm:pt modelId="{59DC4132-CC44-4F5A-8C8F-11618EDECA68}">
      <dgm:prSet custT="1"/>
      <dgm:spPr>
        <a:solidFill>
          <a:schemeClr val="accent1">
            <a:lumMod val="50000"/>
          </a:schemeClr>
        </a:solidFill>
      </dgm:spPr>
      <dgm:t>
        <a:bodyPr anchor="ctr"/>
        <a:lstStyle/>
        <a:p>
          <a:pPr algn="l">
            <a:buFont typeface="Arial" panose="020B0604020202020204" pitchFamily="34" charset="0"/>
            <a:buChar char="•"/>
          </a:pPr>
          <a:r>
            <a:rPr lang="en-US" sz="1200" dirty="0">
              <a:solidFill>
                <a:schemeClr val="bg1"/>
              </a:solidFill>
              <a:latin typeface="+mn-lt"/>
            </a:rPr>
            <a:t>Landmark research</a:t>
          </a:r>
        </a:p>
      </dgm:t>
    </dgm:pt>
    <dgm:pt modelId="{F7876734-BF1D-406F-928F-FF75C03C384E}" type="parTrans" cxnId="{918AF070-7CF4-4DBA-B447-BE22449B38D4}">
      <dgm:prSet/>
      <dgm:spPr/>
      <dgm:t>
        <a:bodyPr/>
        <a:lstStyle/>
        <a:p>
          <a:endParaRPr lang="en-IN"/>
        </a:p>
      </dgm:t>
    </dgm:pt>
    <dgm:pt modelId="{FF3089AF-71A9-4193-A8F9-C053F29B2F26}" type="sibTrans" cxnId="{918AF070-7CF4-4DBA-B447-BE22449B38D4}">
      <dgm:prSet/>
      <dgm:spPr/>
      <dgm:t>
        <a:bodyPr/>
        <a:lstStyle/>
        <a:p>
          <a:endParaRPr lang="en-IN"/>
        </a:p>
      </dgm:t>
    </dgm:pt>
    <dgm:pt modelId="{861EFEC1-B747-4E22-801C-401048E258DA}">
      <dgm:prSet custT="1"/>
      <dgm:spPr>
        <a:solidFill>
          <a:schemeClr val="accent1">
            <a:lumMod val="50000"/>
          </a:schemeClr>
        </a:solidFill>
      </dgm:spPr>
      <dgm:t>
        <a:bodyPr anchor="ctr"/>
        <a:lstStyle/>
        <a:p>
          <a:pPr algn="l">
            <a:buFont typeface="Arial" panose="020B0604020202020204" pitchFamily="34" charset="0"/>
            <a:buChar char="•"/>
          </a:pPr>
          <a:r>
            <a:rPr lang="en-US" sz="1200" dirty="0">
              <a:solidFill>
                <a:schemeClr val="bg1"/>
              </a:solidFill>
              <a:latin typeface="+mn-lt"/>
            </a:rPr>
            <a:t>Graphic descriptions of filth and disease spread in urban areas</a:t>
          </a:r>
        </a:p>
      </dgm:t>
    </dgm:pt>
    <dgm:pt modelId="{821EE67E-2B02-42B6-B526-B84B20F369F6}" type="parTrans" cxnId="{E36F9335-3218-4683-A8FC-90FED4080097}">
      <dgm:prSet/>
      <dgm:spPr/>
      <dgm:t>
        <a:bodyPr/>
        <a:lstStyle/>
        <a:p>
          <a:endParaRPr lang="en-IN"/>
        </a:p>
      </dgm:t>
    </dgm:pt>
    <dgm:pt modelId="{C1C39089-2E9F-4F64-A85E-63DC50BF0E6B}" type="sibTrans" cxnId="{E36F9335-3218-4683-A8FC-90FED4080097}">
      <dgm:prSet/>
      <dgm:spPr/>
      <dgm:t>
        <a:bodyPr/>
        <a:lstStyle/>
        <a:p>
          <a:endParaRPr lang="en-IN"/>
        </a:p>
      </dgm:t>
    </dgm:pt>
    <dgm:pt modelId="{8CF75013-6F37-4388-8560-26B4D8EEF627}">
      <dgm:prSet custT="1"/>
      <dgm:spPr>
        <a:solidFill>
          <a:schemeClr val="accent1">
            <a:lumMod val="50000"/>
          </a:schemeClr>
        </a:solidFill>
      </dgm:spPr>
      <dgm:t>
        <a:bodyPr anchor="ctr"/>
        <a:lstStyle/>
        <a:p>
          <a:pPr algn="l">
            <a:buFont typeface="Arial" panose="020B0604020202020204" pitchFamily="34" charset="0"/>
            <a:buChar char="•"/>
          </a:pPr>
          <a:r>
            <a:rPr lang="en-US" sz="1200" dirty="0">
              <a:solidFill>
                <a:schemeClr val="bg1"/>
              </a:solidFill>
              <a:latin typeface="+mn-lt"/>
            </a:rPr>
            <a:t>1848-Establishment of General Board of Health</a:t>
          </a:r>
        </a:p>
      </dgm:t>
    </dgm:pt>
    <dgm:pt modelId="{F1B04812-DB78-4123-8FBB-6ED70AB67952}" type="parTrans" cxnId="{7BD6E550-92A3-4634-B61A-1D3A0815FA96}">
      <dgm:prSet/>
      <dgm:spPr/>
      <dgm:t>
        <a:bodyPr/>
        <a:lstStyle/>
        <a:p>
          <a:endParaRPr lang="en-IN"/>
        </a:p>
      </dgm:t>
    </dgm:pt>
    <dgm:pt modelId="{0B30F84F-0B9A-4BD7-B514-8BFED9C8AF62}" type="sibTrans" cxnId="{7BD6E550-92A3-4634-B61A-1D3A0815FA96}">
      <dgm:prSet/>
      <dgm:spPr/>
      <dgm:t>
        <a:bodyPr/>
        <a:lstStyle/>
        <a:p>
          <a:endParaRPr lang="en-IN"/>
        </a:p>
      </dgm:t>
    </dgm:pt>
    <dgm:pt modelId="{3C7AE58A-B14D-4AC0-88ED-F2C337C3115B}">
      <dgm:prSet custT="1"/>
      <dgm:spPr>
        <a:solidFill>
          <a:schemeClr val="accent1">
            <a:lumMod val="50000"/>
          </a:schemeClr>
        </a:solidFill>
      </dgm:spPr>
      <dgm:t>
        <a:bodyPr anchor="ctr"/>
        <a:lstStyle/>
        <a:p>
          <a:pPr algn="l"/>
          <a:r>
            <a:rPr lang="en-US" sz="1200" dirty="0">
              <a:latin typeface="+mn-lt"/>
            </a:rPr>
            <a:t>First to identify major public health issues like the development of a vaccination program, the study of tuberculosis and many more.</a:t>
          </a:r>
          <a:endParaRPr lang="en-US" sz="1200" dirty="0">
            <a:solidFill>
              <a:schemeClr val="bg1"/>
            </a:solidFill>
            <a:latin typeface="+mn-lt"/>
          </a:endParaRPr>
        </a:p>
      </dgm:t>
    </dgm:pt>
    <dgm:pt modelId="{B0C08B54-34C2-4888-9746-271038F3E47A}" type="parTrans" cxnId="{2CDECE98-FE55-4DF0-83D8-1A9BACCF01C2}">
      <dgm:prSet/>
      <dgm:spPr/>
      <dgm:t>
        <a:bodyPr/>
        <a:lstStyle/>
        <a:p>
          <a:endParaRPr lang="en-IN"/>
        </a:p>
      </dgm:t>
    </dgm:pt>
    <dgm:pt modelId="{B1F9FC9E-A4F2-4E99-9033-3082B72ABC8F}" type="sibTrans" cxnId="{2CDECE98-FE55-4DF0-83D8-1A9BACCF01C2}">
      <dgm:prSet/>
      <dgm:spPr/>
      <dgm:t>
        <a:bodyPr/>
        <a:lstStyle/>
        <a:p>
          <a:endParaRPr lang="en-IN"/>
        </a:p>
      </dgm:t>
    </dgm:pt>
    <dgm:pt modelId="{5C2E0D49-35E2-4106-B204-A02F4B61AA44}" type="pres">
      <dgm:prSet presAssocID="{AFD1698B-8791-4FA0-A67C-F9176009B412}" presName="linearFlow" presStyleCnt="0">
        <dgm:presLayoutVars>
          <dgm:dir/>
          <dgm:animLvl val="lvl"/>
          <dgm:resizeHandles/>
        </dgm:presLayoutVars>
      </dgm:prSet>
      <dgm:spPr/>
      <dgm:t>
        <a:bodyPr/>
        <a:lstStyle/>
        <a:p>
          <a:pPr rtl="1"/>
          <a:endParaRPr lang="ar-SA"/>
        </a:p>
      </dgm:t>
    </dgm:pt>
    <dgm:pt modelId="{C17F5055-7E49-4863-8B5F-63BCF9AA1AB1}" type="pres">
      <dgm:prSet presAssocID="{49CC4F17-549B-498B-BDD1-5F6BCCAF9BE0}" presName="compositeNode" presStyleCnt="0">
        <dgm:presLayoutVars>
          <dgm:bulletEnabled val="1"/>
        </dgm:presLayoutVars>
      </dgm:prSet>
      <dgm:spPr/>
    </dgm:pt>
    <dgm:pt modelId="{CBE4C797-B59B-4AF8-8EA6-283C2C300B83}" type="pres">
      <dgm:prSet presAssocID="{49CC4F17-549B-498B-BDD1-5F6BCCAF9BE0}" presName="image" presStyleLbl="fgImgPlace1" presStyleIdx="0" presStyleCnt="5" custScaleX="237105" custScaleY="209183" custLinFactNeighborX="74913" custLinFactNeighborY="828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D4A7363A-D8D6-451C-AF87-E4641166D7F5}" type="pres">
      <dgm:prSet presAssocID="{49CC4F17-549B-498B-BDD1-5F6BCCAF9BE0}" presName="childNode" presStyleLbl="node1" presStyleIdx="0" presStyleCnt="5" custScaleX="104161" custScaleY="89631" custLinFactNeighborX="785" custLinFactNeighborY="5016">
        <dgm:presLayoutVars>
          <dgm:bulletEnabled val="1"/>
        </dgm:presLayoutVars>
      </dgm:prSet>
      <dgm:spPr/>
      <dgm:t>
        <a:bodyPr/>
        <a:lstStyle/>
        <a:p>
          <a:pPr rtl="1"/>
          <a:endParaRPr lang="ar-SA"/>
        </a:p>
      </dgm:t>
    </dgm:pt>
    <dgm:pt modelId="{DA4DD2A5-2276-4724-A261-6FCF4C5583C2}" type="pres">
      <dgm:prSet presAssocID="{49CC4F17-549B-498B-BDD1-5F6BCCAF9BE0}" presName="parentNode" presStyleLbl="revTx" presStyleIdx="0" presStyleCnt="5">
        <dgm:presLayoutVars>
          <dgm:chMax val="0"/>
          <dgm:bulletEnabled val="1"/>
        </dgm:presLayoutVars>
      </dgm:prSet>
      <dgm:spPr/>
      <dgm:t>
        <a:bodyPr/>
        <a:lstStyle/>
        <a:p>
          <a:pPr rtl="1"/>
          <a:endParaRPr lang="ar-SA"/>
        </a:p>
      </dgm:t>
    </dgm:pt>
    <dgm:pt modelId="{8F0F02D9-B06E-441A-8F3E-50CC2279B9A3}" type="pres">
      <dgm:prSet presAssocID="{5F5E8017-A6E6-4C06-A36B-77DD5304172D}" presName="sibTrans" presStyleCnt="0"/>
      <dgm:spPr/>
    </dgm:pt>
    <dgm:pt modelId="{F5F40AFA-574E-4C32-8607-1EAB9A489A32}" type="pres">
      <dgm:prSet presAssocID="{A9CFC4C1-5B45-487D-BA1C-DC19B0D42EFB}" presName="compositeNode" presStyleCnt="0">
        <dgm:presLayoutVars>
          <dgm:bulletEnabled val="1"/>
        </dgm:presLayoutVars>
      </dgm:prSet>
      <dgm:spPr/>
    </dgm:pt>
    <dgm:pt modelId="{2A8CEC3A-01FC-450F-84E2-F3BD1C2A147E}" type="pres">
      <dgm:prSet presAssocID="{A9CFC4C1-5B45-487D-BA1C-DC19B0D42EFB}" presName="image" presStyleLbl="fgImgPlace1" presStyleIdx="1" presStyleCnt="5" custScaleX="237105" custScaleY="209183" custLinFactNeighborX="74913" custLinFactNeighborY="828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dgm:spPr>
      <dgm:t>
        <a:bodyPr/>
        <a:lstStyle/>
        <a:p>
          <a:pPr rtl="1"/>
          <a:endParaRPr lang="ar-SA"/>
        </a:p>
      </dgm:t>
    </dgm:pt>
    <dgm:pt modelId="{496D4ADA-C1EF-4038-9646-D61386DBED49}" type="pres">
      <dgm:prSet presAssocID="{A9CFC4C1-5B45-487D-BA1C-DC19B0D42EFB}" presName="childNode" presStyleLbl="node1" presStyleIdx="1" presStyleCnt="5" custScaleX="116217" custScaleY="89631" custLinFactNeighborX="-3024" custLinFactNeighborY="6577">
        <dgm:presLayoutVars>
          <dgm:bulletEnabled val="1"/>
        </dgm:presLayoutVars>
      </dgm:prSet>
      <dgm:spPr/>
      <dgm:t>
        <a:bodyPr/>
        <a:lstStyle/>
        <a:p>
          <a:pPr rtl="1"/>
          <a:endParaRPr lang="ar-SA"/>
        </a:p>
      </dgm:t>
    </dgm:pt>
    <dgm:pt modelId="{FDEF6E3C-BD37-4D8F-A4A6-162E210E2B7E}" type="pres">
      <dgm:prSet presAssocID="{A9CFC4C1-5B45-487D-BA1C-DC19B0D42EFB}" presName="parentNode" presStyleLbl="revTx" presStyleIdx="1" presStyleCnt="5" custScaleX="68600" custScaleY="80732" custLinFactNeighborX="-56282" custLinFactNeighborY="-414">
        <dgm:presLayoutVars>
          <dgm:chMax val="0"/>
          <dgm:bulletEnabled val="1"/>
        </dgm:presLayoutVars>
      </dgm:prSet>
      <dgm:spPr/>
      <dgm:t>
        <a:bodyPr/>
        <a:lstStyle/>
        <a:p>
          <a:pPr rtl="1"/>
          <a:endParaRPr lang="ar-SA"/>
        </a:p>
      </dgm:t>
    </dgm:pt>
    <dgm:pt modelId="{D030DB6E-DBC9-465E-9BAF-8D8CA9D9702E}" type="pres">
      <dgm:prSet presAssocID="{FF1D2106-42B6-4803-AC47-C7E867818E96}" presName="sibTrans" presStyleCnt="0"/>
      <dgm:spPr/>
    </dgm:pt>
    <dgm:pt modelId="{CD30A391-0DFF-40E4-9CB7-A4F29F1BB3F1}" type="pres">
      <dgm:prSet presAssocID="{A2D3E0BA-1EAA-466B-B8B1-4FFE11B25E75}" presName="compositeNode" presStyleCnt="0">
        <dgm:presLayoutVars>
          <dgm:bulletEnabled val="1"/>
        </dgm:presLayoutVars>
      </dgm:prSet>
      <dgm:spPr/>
    </dgm:pt>
    <dgm:pt modelId="{374A7159-7C24-47D9-998F-E3D6A66C933A}" type="pres">
      <dgm:prSet presAssocID="{A2D3E0BA-1EAA-466B-B8B1-4FFE11B25E75}" presName="image" presStyleLbl="fgImgPlace1" presStyleIdx="2" presStyleCnt="5" custScaleX="237105" custScaleY="209183" custLinFactNeighborX="74913" custLinFactNeighborY="8282"/>
      <dgm:spPr>
        <a:blipFill dpi="0" rotWithShape="1">
          <a:blip xmlns:r="http://schemas.openxmlformats.org/officeDocument/2006/relationships" r:embed="rId3" cstate="hqprint">
            <a:extLst>
              <a:ext uri="{28A0092B-C50C-407E-A947-70E740481C1C}">
                <a14:useLocalDpi xmlns:a14="http://schemas.microsoft.com/office/drawing/2010/main" val="0"/>
              </a:ext>
            </a:extLst>
          </a:blip>
          <a:srcRect/>
          <a:stretch>
            <a:fillRect t="-12000" b="-36000"/>
          </a:stretch>
        </a:blipFill>
      </dgm:spPr>
      <dgm:t>
        <a:bodyPr/>
        <a:lstStyle/>
        <a:p>
          <a:pPr rtl="1"/>
          <a:endParaRPr lang="ar-SA"/>
        </a:p>
      </dgm:t>
    </dgm:pt>
    <dgm:pt modelId="{B0DC69B1-D576-4F91-833E-1B27F01AAD63}" type="pres">
      <dgm:prSet presAssocID="{A2D3E0BA-1EAA-466B-B8B1-4FFE11B25E75}" presName="childNode" presStyleLbl="node1" presStyleIdx="2" presStyleCnt="5" custScaleX="116217" custScaleY="89631" custLinFactNeighborX="1275" custLinFactNeighborY="6407">
        <dgm:presLayoutVars>
          <dgm:bulletEnabled val="1"/>
        </dgm:presLayoutVars>
      </dgm:prSet>
      <dgm:spPr/>
      <dgm:t>
        <a:bodyPr/>
        <a:lstStyle/>
        <a:p>
          <a:pPr rtl="1"/>
          <a:endParaRPr lang="ar-SA"/>
        </a:p>
      </dgm:t>
    </dgm:pt>
    <dgm:pt modelId="{1B12CE44-23CC-4EF9-A983-D7F7E3BC47FA}" type="pres">
      <dgm:prSet presAssocID="{A2D3E0BA-1EAA-466B-B8B1-4FFE11B25E75}" presName="parentNode" presStyleLbl="revTx" presStyleIdx="2" presStyleCnt="5" custScaleX="68600" custScaleY="80732" custLinFactNeighborX="-23478">
        <dgm:presLayoutVars>
          <dgm:chMax val="0"/>
          <dgm:bulletEnabled val="1"/>
        </dgm:presLayoutVars>
      </dgm:prSet>
      <dgm:spPr/>
      <dgm:t>
        <a:bodyPr/>
        <a:lstStyle/>
        <a:p>
          <a:pPr rtl="1"/>
          <a:endParaRPr lang="ar-SA"/>
        </a:p>
      </dgm:t>
    </dgm:pt>
    <dgm:pt modelId="{2E0AEA60-A602-49C6-B2E9-BEA8556336AC}" type="pres">
      <dgm:prSet presAssocID="{B977DD68-3E60-48D2-995C-C7EEE9102F9F}" presName="sibTrans" presStyleCnt="0"/>
      <dgm:spPr/>
    </dgm:pt>
    <dgm:pt modelId="{3F35C492-8174-4673-A0F6-6FD281FEEFA2}" type="pres">
      <dgm:prSet presAssocID="{F9383D55-DA24-4F3B-AB70-9F27BB4904D0}" presName="compositeNode" presStyleCnt="0">
        <dgm:presLayoutVars>
          <dgm:bulletEnabled val="1"/>
        </dgm:presLayoutVars>
      </dgm:prSet>
      <dgm:spPr/>
    </dgm:pt>
    <dgm:pt modelId="{C64757ED-6195-4224-B624-D57398C81E64}" type="pres">
      <dgm:prSet presAssocID="{F9383D55-DA24-4F3B-AB70-9F27BB4904D0}" presName="image" presStyleLbl="fgImgPlace1" presStyleIdx="3" presStyleCnt="5" custScaleX="247519" custScaleY="236941" custLinFactNeighborX="85576" custLinFactNeighborY="8282"/>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6000" b="-72000"/>
          </a:stretch>
        </a:blipFill>
      </dgm:spPr>
    </dgm:pt>
    <dgm:pt modelId="{B9242766-B7E6-4CC0-A321-43394EFEDE29}" type="pres">
      <dgm:prSet presAssocID="{F9383D55-DA24-4F3B-AB70-9F27BB4904D0}" presName="childNode" presStyleLbl="node1" presStyleIdx="3" presStyleCnt="5" custScaleX="117136" custScaleY="87592" custLinFactNeighborX="2071" custLinFactNeighborY="6667">
        <dgm:presLayoutVars>
          <dgm:bulletEnabled val="1"/>
        </dgm:presLayoutVars>
      </dgm:prSet>
      <dgm:spPr/>
      <dgm:t>
        <a:bodyPr/>
        <a:lstStyle/>
        <a:p>
          <a:pPr rtl="1"/>
          <a:endParaRPr lang="ar-SA"/>
        </a:p>
      </dgm:t>
    </dgm:pt>
    <dgm:pt modelId="{897FC450-7D6F-4549-81ED-3EAF3C0728DF}" type="pres">
      <dgm:prSet presAssocID="{F9383D55-DA24-4F3B-AB70-9F27BB4904D0}" presName="parentNode" presStyleLbl="revTx" presStyleIdx="3" presStyleCnt="5" custScaleX="68600" custScaleY="80732" custLinFactNeighborX="-23478">
        <dgm:presLayoutVars>
          <dgm:chMax val="0"/>
          <dgm:bulletEnabled val="1"/>
        </dgm:presLayoutVars>
      </dgm:prSet>
      <dgm:spPr/>
      <dgm:t>
        <a:bodyPr/>
        <a:lstStyle/>
        <a:p>
          <a:pPr rtl="1"/>
          <a:endParaRPr lang="ar-SA"/>
        </a:p>
      </dgm:t>
    </dgm:pt>
    <dgm:pt modelId="{50712178-089E-42A8-9D8A-BF1A180B5B81}" type="pres">
      <dgm:prSet presAssocID="{C335761F-D2F0-4DAA-ADEA-F7D1E3D2C848}" presName="sibTrans" presStyleCnt="0"/>
      <dgm:spPr/>
    </dgm:pt>
    <dgm:pt modelId="{60C8B0F0-6DDE-4484-BAE7-C2A7ACCD50E2}" type="pres">
      <dgm:prSet presAssocID="{BD5E2A0A-13C7-4511-9AFC-B5D0A46D74B5}" presName="compositeNode" presStyleCnt="0">
        <dgm:presLayoutVars>
          <dgm:bulletEnabled val="1"/>
        </dgm:presLayoutVars>
      </dgm:prSet>
      <dgm:spPr/>
    </dgm:pt>
    <dgm:pt modelId="{0ABE9205-A04E-4F2C-98E8-BE9362AA2A78}" type="pres">
      <dgm:prSet presAssocID="{BD5E2A0A-13C7-4511-9AFC-B5D0A46D74B5}" presName="image" presStyleLbl="fgImgPlace1" presStyleIdx="4" presStyleCnt="5" custScaleX="235072" custScaleY="228899" custLinFactNeighborX="24254" custLinFactNeighborY="3792"/>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8000" b="-56000"/>
          </a:stretch>
        </a:blipFill>
      </dgm:spPr>
    </dgm:pt>
    <dgm:pt modelId="{07A45F47-3B87-4E07-A2AF-2D775AD873E3}" type="pres">
      <dgm:prSet presAssocID="{BD5E2A0A-13C7-4511-9AFC-B5D0A46D74B5}" presName="childNode" presStyleLbl="node1" presStyleIdx="4" presStyleCnt="5" custScaleX="116217" custScaleY="89631" custLinFactNeighborX="1571" custLinFactNeighborY="6474">
        <dgm:presLayoutVars>
          <dgm:bulletEnabled val="1"/>
        </dgm:presLayoutVars>
      </dgm:prSet>
      <dgm:spPr/>
      <dgm:t>
        <a:bodyPr/>
        <a:lstStyle/>
        <a:p>
          <a:pPr rtl="1"/>
          <a:endParaRPr lang="ar-SA"/>
        </a:p>
      </dgm:t>
    </dgm:pt>
    <dgm:pt modelId="{1FDD9CEA-090A-4E7C-896D-70990C445010}" type="pres">
      <dgm:prSet presAssocID="{BD5E2A0A-13C7-4511-9AFC-B5D0A46D74B5}" presName="parentNode" presStyleLbl="revTx" presStyleIdx="4" presStyleCnt="5" custScaleX="68600" custScaleY="80732" custLinFactNeighborX="-23478">
        <dgm:presLayoutVars>
          <dgm:chMax val="0"/>
          <dgm:bulletEnabled val="1"/>
        </dgm:presLayoutVars>
      </dgm:prSet>
      <dgm:spPr/>
      <dgm:t>
        <a:bodyPr/>
        <a:lstStyle/>
        <a:p>
          <a:pPr rtl="1"/>
          <a:endParaRPr lang="ar-SA"/>
        </a:p>
      </dgm:t>
    </dgm:pt>
  </dgm:ptLst>
  <dgm:cxnLst>
    <dgm:cxn modelId="{E6542287-5201-4905-80CC-E34A7862A1E9}" type="presOf" srcId="{8CF655EA-B8D7-494B-8A77-8ED99875F1F8}" destId="{B0DC69B1-D576-4F91-833E-1B27F01AAD63}" srcOrd="0" destOrd="3" presId="urn:microsoft.com/office/officeart/2005/8/layout/hList2"/>
    <dgm:cxn modelId="{8EB6F497-487D-48CD-A275-3BBB8DF03B51}" srcId="{AFD1698B-8791-4FA0-A67C-F9176009B412}" destId="{A2D3E0BA-1EAA-466B-B8B1-4FFE11B25E75}" srcOrd="2" destOrd="0" parTransId="{50E11FEA-0434-46BD-AC07-D8EADABDB8DF}" sibTransId="{B977DD68-3E60-48D2-995C-C7EEE9102F9F}"/>
    <dgm:cxn modelId="{11D2B48F-C67F-45AF-B968-CA062F169D75}" srcId="{3F4E422C-D07D-40D6-BB89-2FB74275480A}" destId="{13E347EE-5D98-4D38-A7DC-CAC9C53506BD}" srcOrd="1" destOrd="0" parTransId="{13B2B686-4FC2-4340-93B1-7ED4E6D0D535}" sibTransId="{F6B258B9-03C0-4094-B4B9-D4ACB0EC5ECB}"/>
    <dgm:cxn modelId="{22657431-7F31-4AA1-A036-76CC22715AC9}" type="presOf" srcId="{853EC103-8962-43B6-BB69-AD773178EF9F}" destId="{D4A7363A-D8D6-451C-AF87-E4641166D7F5}" srcOrd="0" destOrd="1" presId="urn:microsoft.com/office/officeart/2005/8/layout/hList2"/>
    <dgm:cxn modelId="{93E95DC9-6241-408A-B32F-B943AC2600CC}" type="presOf" srcId="{59DC4132-CC44-4F5A-8C8F-11618EDECA68}" destId="{B9242766-B7E6-4CC0-A321-43394EFEDE29}" srcOrd="0" destOrd="2" presId="urn:microsoft.com/office/officeart/2005/8/layout/hList2"/>
    <dgm:cxn modelId="{3E68336C-C416-42EF-9362-32F20D3DF204}" srcId="{AFD1698B-8791-4FA0-A67C-F9176009B412}" destId="{F9383D55-DA24-4F3B-AB70-9F27BB4904D0}" srcOrd="3" destOrd="0" parTransId="{E5B4562C-363E-4636-BA38-D7AE9C83AB0D}" sibTransId="{C335761F-D2F0-4DAA-ADEA-F7D1E3D2C848}"/>
    <dgm:cxn modelId="{0A7CDA79-3460-4C01-BD1D-E17F26475D28}" srcId="{A2D3E0BA-1EAA-466B-B8B1-4FFE11B25E75}" destId="{44628D40-2E82-439E-8D3E-B2C2BB97D94F}" srcOrd="0" destOrd="0" parTransId="{419A2040-58A0-4E2B-BEE7-40B2C71C715E}" sibTransId="{A01C86DE-9BF6-4CF3-91D7-7C35795A76F1}"/>
    <dgm:cxn modelId="{BEA4A821-9D2F-469E-8E19-4BA621F581CA}" type="presOf" srcId="{DD27A37B-9A45-47D0-823A-CD38B64BD7C2}" destId="{496D4ADA-C1EF-4038-9646-D61386DBED49}" srcOrd="0" destOrd="1" presId="urn:microsoft.com/office/officeart/2005/8/layout/hList2"/>
    <dgm:cxn modelId="{578C0D13-ED85-458D-966F-5E32D042C5B3}" type="presOf" srcId="{F9383D55-DA24-4F3B-AB70-9F27BB4904D0}" destId="{897FC450-7D6F-4549-81ED-3EAF3C0728DF}" srcOrd="0" destOrd="0" presId="urn:microsoft.com/office/officeart/2005/8/layout/hList2"/>
    <dgm:cxn modelId="{9B6E6E4E-6B0E-4FA8-9454-FFFABF69F9B7}" type="presOf" srcId="{86BAF012-A63A-4B68-A2D0-1367842C56FB}" destId="{B0DC69B1-D576-4F91-833E-1B27F01AAD63}" srcOrd="0" destOrd="1" presId="urn:microsoft.com/office/officeart/2005/8/layout/hList2"/>
    <dgm:cxn modelId="{E979340A-1BBF-4972-87AE-DF8AD1F4F4C0}" type="presOf" srcId="{13E347EE-5D98-4D38-A7DC-CAC9C53506BD}" destId="{496D4ADA-C1EF-4038-9646-D61386DBED49}" srcOrd="0" destOrd="2" presId="urn:microsoft.com/office/officeart/2005/8/layout/hList2"/>
    <dgm:cxn modelId="{3B1A89A1-B5ED-4015-82E5-11402A25697F}" type="presOf" srcId="{6C2015AC-729F-45BF-BDF4-579BB562A7EE}" destId="{07A45F47-3B87-4E07-A2AF-2D775AD873E3}" srcOrd="0" destOrd="1" presId="urn:microsoft.com/office/officeart/2005/8/layout/hList2"/>
    <dgm:cxn modelId="{2211F0BA-F3F5-4FA5-9296-D9E2212A976D}" srcId="{44628D40-2E82-439E-8D3E-B2C2BB97D94F}" destId="{86BAF012-A63A-4B68-A2D0-1367842C56FB}" srcOrd="0" destOrd="0" parTransId="{64B00C71-F11E-4DC4-987D-87C37A66859E}" sibTransId="{514CDAA3-0051-4D99-8F29-E905D824C4DA}"/>
    <dgm:cxn modelId="{4D330190-94DB-49DE-8F1D-AF78B8B6066E}" type="presOf" srcId="{DAF0D500-5316-4493-AF84-A9C7D6CC0632}" destId="{07A45F47-3B87-4E07-A2AF-2D775AD873E3}" srcOrd="0" destOrd="2" presId="urn:microsoft.com/office/officeart/2005/8/layout/hList2"/>
    <dgm:cxn modelId="{7BD6E550-92A3-4634-B61A-1D3A0815FA96}" srcId="{D2ECF8C3-E14E-46DD-A5E9-5C5B9B057791}" destId="{8CF75013-6F37-4388-8560-26B4D8EEF627}" srcOrd="3" destOrd="0" parTransId="{F1B04812-DB78-4123-8FBB-6ED70AB67952}" sibTransId="{0B30F84F-0B9A-4BD7-B514-8BFED9C8AF62}"/>
    <dgm:cxn modelId="{5B8C0B9B-0452-432B-BC58-9ADAE1316C40}" srcId="{49CC4F17-549B-498B-BDD1-5F6BCCAF9BE0}" destId="{F0476DC2-7B5F-4ACC-8F24-4EDAF9BF8DC0}" srcOrd="0" destOrd="0" parTransId="{EFA7E7DE-0532-4947-B5C9-8CC292BB9626}" sibTransId="{3E5FABBB-37BE-4FB9-8AB4-CAD3829DFC8C}"/>
    <dgm:cxn modelId="{D372BF09-DCB2-4D8E-B2B0-3F4E1F0C7E82}" type="presOf" srcId="{A9CFC4C1-5B45-487D-BA1C-DC19B0D42EFB}" destId="{FDEF6E3C-BD37-4D8F-A4A6-162E210E2B7E}" srcOrd="0" destOrd="0" presId="urn:microsoft.com/office/officeart/2005/8/layout/hList2"/>
    <dgm:cxn modelId="{5F82E8CD-7555-4930-8156-5127F72B8E24}" type="presOf" srcId="{49CC4F17-549B-498B-BDD1-5F6BCCAF9BE0}" destId="{DA4DD2A5-2276-4724-A261-6FCF4C5583C2}" srcOrd="0" destOrd="0" presId="urn:microsoft.com/office/officeart/2005/8/layout/hList2"/>
    <dgm:cxn modelId="{64615906-F02E-4ABD-BDAF-3C35B4D769B1}" srcId="{F9383D55-DA24-4F3B-AB70-9F27BB4904D0}" destId="{D2ECF8C3-E14E-46DD-A5E9-5C5B9B057791}" srcOrd="0" destOrd="0" parTransId="{780F8247-DF81-4BFA-94C5-346702652517}" sibTransId="{9861DCE6-DD9A-44E6-AF55-807CB9E19AAD}"/>
    <dgm:cxn modelId="{2CDECE98-FE55-4DF0-83D8-1A9BACCF01C2}" srcId="{01411C8F-9839-43BF-B104-8F828375A15A}" destId="{3C7AE58A-B14D-4AC0-88ED-F2C337C3115B}" srcOrd="2" destOrd="0" parTransId="{B0C08B54-34C2-4888-9746-271038F3E47A}" sibTransId="{B1F9FC9E-A4F2-4E99-9033-3082B72ABC8F}"/>
    <dgm:cxn modelId="{232C1082-04CA-4B7C-B325-EB269C670A9D}" srcId="{D2ECF8C3-E14E-46DD-A5E9-5C5B9B057791}" destId="{729A477F-F363-4C8A-84B8-3B4AF656A4E2}" srcOrd="0" destOrd="0" parTransId="{FEA3A613-DE1F-488D-8394-1811243A941C}" sibTransId="{DFCBC509-5F3A-49D3-AF82-3961BC0BA8AA}"/>
    <dgm:cxn modelId="{818870EB-F686-416F-A364-37D73823E2E9}" type="presOf" srcId="{A2D3E0BA-1EAA-466B-B8B1-4FFE11B25E75}" destId="{1B12CE44-23CC-4EF9-A983-D7F7E3BC47FA}" srcOrd="0" destOrd="0" presId="urn:microsoft.com/office/officeart/2005/8/layout/hList2"/>
    <dgm:cxn modelId="{BC0DB832-60E5-4515-8657-8448ACEA1198}" type="presOf" srcId="{01411C8F-9839-43BF-B104-8F828375A15A}" destId="{07A45F47-3B87-4E07-A2AF-2D775AD873E3}" srcOrd="0" destOrd="0" presId="urn:microsoft.com/office/officeart/2005/8/layout/hList2"/>
    <dgm:cxn modelId="{1292357D-FD97-4F6B-8952-489C300A8246}" type="presOf" srcId="{861EFEC1-B747-4E22-801C-401048E258DA}" destId="{B9242766-B7E6-4CC0-A321-43394EFEDE29}" srcOrd="0" destOrd="3" presId="urn:microsoft.com/office/officeart/2005/8/layout/hList2"/>
    <dgm:cxn modelId="{D41D3DE4-3F94-45A8-B333-43F90F8AA05C}" srcId="{01411C8F-9839-43BF-B104-8F828375A15A}" destId="{DAF0D500-5316-4493-AF84-A9C7D6CC0632}" srcOrd="1" destOrd="0" parTransId="{D625F2AC-3CB5-426D-A1EE-7BC83CA73041}" sibTransId="{34AD592F-4979-43F3-9D8A-01DEBF8877D4}"/>
    <dgm:cxn modelId="{7B027CE4-F1F7-4AAF-96B6-6E572FB3BCEF}" type="presOf" srcId="{729A477F-F363-4C8A-84B8-3B4AF656A4E2}" destId="{B9242766-B7E6-4CC0-A321-43394EFEDE29}" srcOrd="0" destOrd="1" presId="urn:microsoft.com/office/officeart/2005/8/layout/hList2"/>
    <dgm:cxn modelId="{1B02F792-2C95-4420-A2BA-6F8CF625BDBD}" srcId="{AFD1698B-8791-4FA0-A67C-F9176009B412}" destId="{49CC4F17-549B-498B-BDD1-5F6BCCAF9BE0}" srcOrd="0" destOrd="0" parTransId="{5528F30A-84F7-4B8C-B51B-C7D76F186AD1}" sibTransId="{5F5E8017-A6E6-4C06-A36B-77DD5304172D}"/>
    <dgm:cxn modelId="{A8A216D1-08B7-4DC7-8A7C-B2EC86FC426B}" srcId="{44628D40-2E82-439E-8D3E-B2C2BB97D94F}" destId="{07F08036-3B8F-4499-A026-6DCC083E5D79}" srcOrd="1" destOrd="0" parTransId="{EDC1F673-0D77-434E-B955-D926573F583B}" sibTransId="{E06A22D0-9D9A-4AE7-9EA9-ECBD367311C0}"/>
    <dgm:cxn modelId="{FEE95667-0F6C-417A-8C1F-37905415F522}" type="presOf" srcId="{D2ECF8C3-E14E-46DD-A5E9-5C5B9B057791}" destId="{B9242766-B7E6-4CC0-A321-43394EFEDE29}" srcOrd="0" destOrd="0" presId="urn:microsoft.com/office/officeart/2005/8/layout/hList2"/>
    <dgm:cxn modelId="{AB018314-BFBA-4DA8-9439-85CC586EE122}" type="presOf" srcId="{3F4E422C-D07D-40D6-BB89-2FB74275480A}" destId="{496D4ADA-C1EF-4038-9646-D61386DBED49}" srcOrd="0" destOrd="0" presId="urn:microsoft.com/office/officeart/2005/8/layout/hList2"/>
    <dgm:cxn modelId="{B3FA0B6A-97D6-4B07-B31A-4BE69F1E91E1}" type="presOf" srcId="{8CF75013-6F37-4388-8560-26B4D8EEF627}" destId="{B9242766-B7E6-4CC0-A321-43394EFEDE29}" srcOrd="0" destOrd="4" presId="urn:microsoft.com/office/officeart/2005/8/layout/hList2"/>
    <dgm:cxn modelId="{E29E60DF-9D08-4D88-B7B2-CFEF22446DFC}" type="presOf" srcId="{BD5E2A0A-13C7-4511-9AFC-B5D0A46D74B5}" destId="{1FDD9CEA-090A-4E7C-896D-70990C445010}" srcOrd="0" destOrd="0" presId="urn:microsoft.com/office/officeart/2005/8/layout/hList2"/>
    <dgm:cxn modelId="{D9363294-D6E7-438D-A264-5670AA9D3B7D}" type="presOf" srcId="{3C7AE58A-B14D-4AC0-88ED-F2C337C3115B}" destId="{07A45F47-3B87-4E07-A2AF-2D775AD873E3}" srcOrd="0" destOrd="3" presId="urn:microsoft.com/office/officeart/2005/8/layout/hList2"/>
    <dgm:cxn modelId="{E36F9335-3218-4683-A8FC-90FED4080097}" srcId="{D2ECF8C3-E14E-46DD-A5E9-5C5B9B057791}" destId="{861EFEC1-B747-4E22-801C-401048E258DA}" srcOrd="2" destOrd="0" parTransId="{821EE67E-2B02-42B6-B526-B84B20F369F6}" sibTransId="{C1C39089-2E9F-4F64-A85E-63DC50BF0E6B}"/>
    <dgm:cxn modelId="{69B67856-8E82-4CEC-9966-EC19B05BF19E}" srcId="{01411C8F-9839-43BF-B104-8F828375A15A}" destId="{6C2015AC-729F-45BF-BDF4-579BB562A7EE}" srcOrd="0" destOrd="0" parTransId="{09E45EFD-0CA3-435D-B219-816B37E75C5B}" sibTransId="{5A5ECF8C-C1C2-4607-98B1-B170F0151FEF}"/>
    <dgm:cxn modelId="{F4145AF3-67AA-4C3A-BB25-E0B4EAE612D0}" type="presOf" srcId="{44628D40-2E82-439E-8D3E-B2C2BB97D94F}" destId="{B0DC69B1-D576-4F91-833E-1B27F01AAD63}" srcOrd="0" destOrd="0" presId="urn:microsoft.com/office/officeart/2005/8/layout/hList2"/>
    <dgm:cxn modelId="{C00AF473-0AE2-441B-87A9-8244743BE02C}" srcId="{3F4E422C-D07D-40D6-BB89-2FB74275480A}" destId="{DD27A37B-9A45-47D0-823A-CD38B64BD7C2}" srcOrd="0" destOrd="0" parTransId="{568ACADD-1DA5-4260-8D02-5195455E7615}" sibTransId="{89538FD4-6F48-44E9-AEE5-50F042619667}"/>
    <dgm:cxn modelId="{7C54D4B8-913A-4B6D-B312-856C9C53F14A}" srcId="{BD5E2A0A-13C7-4511-9AFC-B5D0A46D74B5}" destId="{01411C8F-9839-43BF-B104-8F828375A15A}" srcOrd="0" destOrd="0" parTransId="{5B95D6B9-7CB4-4EC6-B5E5-94FAF6C5C804}" sibTransId="{B7905B38-CC84-4022-8DC4-632BEAB9D579}"/>
    <dgm:cxn modelId="{6B9F655E-07ED-4229-BEF0-2025DE275CB8}" srcId="{49CC4F17-549B-498B-BDD1-5F6BCCAF9BE0}" destId="{853EC103-8962-43B6-BB69-AD773178EF9F}" srcOrd="1" destOrd="0" parTransId="{99937457-EA23-4555-A09D-0CCE611E42C6}" sibTransId="{3262D17D-5A0D-4A5E-8CDD-BCB3F797D3E9}"/>
    <dgm:cxn modelId="{F9C9FC56-2A17-4CF6-8EC0-4CC67791C6A1}" srcId="{AFD1698B-8791-4FA0-A67C-F9176009B412}" destId="{A9CFC4C1-5B45-487D-BA1C-DC19B0D42EFB}" srcOrd="1" destOrd="0" parTransId="{9FFC90C3-B770-4A6C-BCF8-4D1F8227A519}" sibTransId="{FF1D2106-42B6-4803-AC47-C7E867818E96}"/>
    <dgm:cxn modelId="{BBD660F1-410F-4EC8-9EF9-2FFC54DC619A}" type="presOf" srcId="{AFD1698B-8791-4FA0-A67C-F9176009B412}" destId="{5C2E0D49-35E2-4106-B204-A02F4B61AA44}" srcOrd="0" destOrd="0" presId="urn:microsoft.com/office/officeart/2005/8/layout/hList2"/>
    <dgm:cxn modelId="{494ABF5F-B4F3-4679-880E-7F1A4F4726FF}" srcId="{A9CFC4C1-5B45-487D-BA1C-DC19B0D42EFB}" destId="{3F4E422C-D07D-40D6-BB89-2FB74275480A}" srcOrd="0" destOrd="0" parTransId="{99FA03D3-782D-4F2C-B555-E47DE2DE562C}" sibTransId="{14B4C055-0196-4CA1-8097-74C573664538}"/>
    <dgm:cxn modelId="{8AB7E23A-54FC-4141-99F9-56BD38FB6B74}" type="presOf" srcId="{F0476DC2-7B5F-4ACC-8F24-4EDAF9BF8DC0}" destId="{D4A7363A-D8D6-451C-AF87-E4641166D7F5}" srcOrd="0" destOrd="0" presId="urn:microsoft.com/office/officeart/2005/8/layout/hList2"/>
    <dgm:cxn modelId="{918AF070-7CF4-4DBA-B447-BE22449B38D4}" srcId="{D2ECF8C3-E14E-46DD-A5E9-5C5B9B057791}" destId="{59DC4132-CC44-4F5A-8C8F-11618EDECA68}" srcOrd="1" destOrd="0" parTransId="{F7876734-BF1D-406F-928F-FF75C03C384E}" sibTransId="{FF3089AF-71A9-4193-A8F9-C053F29B2F26}"/>
    <dgm:cxn modelId="{7C4423EB-41EC-4E13-B6BB-EED6E2C8B111}" srcId="{44628D40-2E82-439E-8D3E-B2C2BB97D94F}" destId="{8CF655EA-B8D7-494B-8A77-8ED99875F1F8}" srcOrd="2" destOrd="0" parTransId="{9AB1502F-F501-46C8-AD67-96C0741F7D48}" sibTransId="{01837154-3DEC-487B-82B5-53B4434BA9FB}"/>
    <dgm:cxn modelId="{3B93CBAA-A4F0-44B3-923A-744E813200BF}" srcId="{AFD1698B-8791-4FA0-A67C-F9176009B412}" destId="{BD5E2A0A-13C7-4511-9AFC-B5D0A46D74B5}" srcOrd="4" destOrd="0" parTransId="{EE39BB84-184B-4F89-8C5D-CE3957F288AF}" sibTransId="{06CDAF7A-C058-4DDA-960F-1C8275D41F7E}"/>
    <dgm:cxn modelId="{D2743097-2B3B-43EF-B06F-7B61EC00B9C6}" type="presOf" srcId="{07F08036-3B8F-4499-A026-6DCC083E5D79}" destId="{B0DC69B1-D576-4F91-833E-1B27F01AAD63}" srcOrd="0" destOrd="2" presId="urn:microsoft.com/office/officeart/2005/8/layout/hList2"/>
    <dgm:cxn modelId="{3B4E72D3-524D-4474-8493-1ACFF649359D}" type="presParOf" srcId="{5C2E0D49-35E2-4106-B204-A02F4B61AA44}" destId="{C17F5055-7E49-4863-8B5F-63BCF9AA1AB1}" srcOrd="0" destOrd="0" presId="urn:microsoft.com/office/officeart/2005/8/layout/hList2"/>
    <dgm:cxn modelId="{5D795CE1-C032-4A75-B8AE-4928884BA0DA}" type="presParOf" srcId="{C17F5055-7E49-4863-8B5F-63BCF9AA1AB1}" destId="{CBE4C797-B59B-4AF8-8EA6-283C2C300B83}" srcOrd="0" destOrd="0" presId="urn:microsoft.com/office/officeart/2005/8/layout/hList2"/>
    <dgm:cxn modelId="{B691655C-71A6-4270-A1F4-0175C4166E56}" type="presParOf" srcId="{C17F5055-7E49-4863-8B5F-63BCF9AA1AB1}" destId="{D4A7363A-D8D6-451C-AF87-E4641166D7F5}" srcOrd="1" destOrd="0" presId="urn:microsoft.com/office/officeart/2005/8/layout/hList2"/>
    <dgm:cxn modelId="{26B97A4A-8EA6-4AC1-B34C-C926C15318DB}" type="presParOf" srcId="{C17F5055-7E49-4863-8B5F-63BCF9AA1AB1}" destId="{DA4DD2A5-2276-4724-A261-6FCF4C5583C2}" srcOrd="2" destOrd="0" presId="urn:microsoft.com/office/officeart/2005/8/layout/hList2"/>
    <dgm:cxn modelId="{586A36F2-4EDA-4F42-84F1-AA4691797BA4}" type="presParOf" srcId="{5C2E0D49-35E2-4106-B204-A02F4B61AA44}" destId="{8F0F02D9-B06E-441A-8F3E-50CC2279B9A3}" srcOrd="1" destOrd="0" presId="urn:microsoft.com/office/officeart/2005/8/layout/hList2"/>
    <dgm:cxn modelId="{5729AA39-1177-4263-9FC1-66FF66EDC9FB}" type="presParOf" srcId="{5C2E0D49-35E2-4106-B204-A02F4B61AA44}" destId="{F5F40AFA-574E-4C32-8607-1EAB9A489A32}" srcOrd="2" destOrd="0" presId="urn:microsoft.com/office/officeart/2005/8/layout/hList2"/>
    <dgm:cxn modelId="{B1EF23FE-C827-4E52-B38D-24945AF01E3C}" type="presParOf" srcId="{F5F40AFA-574E-4C32-8607-1EAB9A489A32}" destId="{2A8CEC3A-01FC-450F-84E2-F3BD1C2A147E}" srcOrd="0" destOrd="0" presId="urn:microsoft.com/office/officeart/2005/8/layout/hList2"/>
    <dgm:cxn modelId="{361EF5C9-ABE7-4104-8387-2FD976E8A3AD}" type="presParOf" srcId="{F5F40AFA-574E-4C32-8607-1EAB9A489A32}" destId="{496D4ADA-C1EF-4038-9646-D61386DBED49}" srcOrd="1" destOrd="0" presId="urn:microsoft.com/office/officeart/2005/8/layout/hList2"/>
    <dgm:cxn modelId="{FE8DDAA3-2043-431F-8737-7F4440E433BE}" type="presParOf" srcId="{F5F40AFA-574E-4C32-8607-1EAB9A489A32}" destId="{FDEF6E3C-BD37-4D8F-A4A6-162E210E2B7E}" srcOrd="2" destOrd="0" presId="urn:microsoft.com/office/officeart/2005/8/layout/hList2"/>
    <dgm:cxn modelId="{6B976FE5-0EC5-4253-A654-A5C8C157FCE7}" type="presParOf" srcId="{5C2E0D49-35E2-4106-B204-A02F4B61AA44}" destId="{D030DB6E-DBC9-465E-9BAF-8D8CA9D9702E}" srcOrd="3" destOrd="0" presId="urn:microsoft.com/office/officeart/2005/8/layout/hList2"/>
    <dgm:cxn modelId="{73599AE9-582E-44F7-91BC-391970C508D1}" type="presParOf" srcId="{5C2E0D49-35E2-4106-B204-A02F4B61AA44}" destId="{CD30A391-0DFF-40E4-9CB7-A4F29F1BB3F1}" srcOrd="4" destOrd="0" presId="urn:microsoft.com/office/officeart/2005/8/layout/hList2"/>
    <dgm:cxn modelId="{262186A4-237B-4A77-8AAC-7B9F1DE15AAD}" type="presParOf" srcId="{CD30A391-0DFF-40E4-9CB7-A4F29F1BB3F1}" destId="{374A7159-7C24-47D9-998F-E3D6A66C933A}" srcOrd="0" destOrd="0" presId="urn:microsoft.com/office/officeart/2005/8/layout/hList2"/>
    <dgm:cxn modelId="{F7E73B85-2D01-4A4B-A770-5FEA89C6AC88}" type="presParOf" srcId="{CD30A391-0DFF-40E4-9CB7-A4F29F1BB3F1}" destId="{B0DC69B1-D576-4F91-833E-1B27F01AAD63}" srcOrd="1" destOrd="0" presId="urn:microsoft.com/office/officeart/2005/8/layout/hList2"/>
    <dgm:cxn modelId="{42901B01-6B80-4368-84E2-6812CFF66A5A}" type="presParOf" srcId="{CD30A391-0DFF-40E4-9CB7-A4F29F1BB3F1}" destId="{1B12CE44-23CC-4EF9-A983-D7F7E3BC47FA}" srcOrd="2" destOrd="0" presId="urn:microsoft.com/office/officeart/2005/8/layout/hList2"/>
    <dgm:cxn modelId="{EDD5481E-D148-410A-978C-C76B5DE9BDB2}" type="presParOf" srcId="{5C2E0D49-35E2-4106-B204-A02F4B61AA44}" destId="{2E0AEA60-A602-49C6-B2E9-BEA8556336AC}" srcOrd="5" destOrd="0" presId="urn:microsoft.com/office/officeart/2005/8/layout/hList2"/>
    <dgm:cxn modelId="{997EFD04-2811-4E7E-86C5-77A48FF8AC1D}" type="presParOf" srcId="{5C2E0D49-35E2-4106-B204-A02F4B61AA44}" destId="{3F35C492-8174-4673-A0F6-6FD281FEEFA2}" srcOrd="6" destOrd="0" presId="urn:microsoft.com/office/officeart/2005/8/layout/hList2"/>
    <dgm:cxn modelId="{E11D4020-BAC7-4688-BEAB-3CD557B0C6D7}" type="presParOf" srcId="{3F35C492-8174-4673-A0F6-6FD281FEEFA2}" destId="{C64757ED-6195-4224-B624-D57398C81E64}" srcOrd="0" destOrd="0" presId="urn:microsoft.com/office/officeart/2005/8/layout/hList2"/>
    <dgm:cxn modelId="{0EDE89A6-0217-43BB-8850-A70805A3FBD3}" type="presParOf" srcId="{3F35C492-8174-4673-A0F6-6FD281FEEFA2}" destId="{B9242766-B7E6-4CC0-A321-43394EFEDE29}" srcOrd="1" destOrd="0" presId="urn:microsoft.com/office/officeart/2005/8/layout/hList2"/>
    <dgm:cxn modelId="{65CB63F0-1577-4C97-BF9B-2887E7389061}" type="presParOf" srcId="{3F35C492-8174-4673-A0F6-6FD281FEEFA2}" destId="{897FC450-7D6F-4549-81ED-3EAF3C0728DF}" srcOrd="2" destOrd="0" presId="urn:microsoft.com/office/officeart/2005/8/layout/hList2"/>
    <dgm:cxn modelId="{32DA70F4-4B6E-4442-8D1C-C6FD923FF2C9}" type="presParOf" srcId="{5C2E0D49-35E2-4106-B204-A02F4B61AA44}" destId="{50712178-089E-42A8-9D8A-BF1A180B5B81}" srcOrd="7" destOrd="0" presId="urn:microsoft.com/office/officeart/2005/8/layout/hList2"/>
    <dgm:cxn modelId="{B7BCB775-920C-47C6-A429-3F124E1C98F7}" type="presParOf" srcId="{5C2E0D49-35E2-4106-B204-A02F4B61AA44}" destId="{60C8B0F0-6DDE-4484-BAE7-C2A7ACCD50E2}" srcOrd="8" destOrd="0" presId="urn:microsoft.com/office/officeart/2005/8/layout/hList2"/>
    <dgm:cxn modelId="{668320C6-43B4-4688-A88F-51F2A96AB487}" type="presParOf" srcId="{60C8B0F0-6DDE-4484-BAE7-C2A7ACCD50E2}" destId="{0ABE9205-A04E-4F2C-98E8-BE9362AA2A78}" srcOrd="0" destOrd="0" presId="urn:microsoft.com/office/officeart/2005/8/layout/hList2"/>
    <dgm:cxn modelId="{8C5BD33F-DE96-48FC-96DC-4F3985973465}" type="presParOf" srcId="{60C8B0F0-6DDE-4484-BAE7-C2A7ACCD50E2}" destId="{07A45F47-3B87-4E07-A2AF-2D775AD873E3}" srcOrd="1" destOrd="0" presId="urn:microsoft.com/office/officeart/2005/8/layout/hList2"/>
    <dgm:cxn modelId="{79CDFE23-B6A7-4AD3-B023-8DB717345447}" type="presParOf" srcId="{60C8B0F0-6DDE-4484-BAE7-C2A7ACCD50E2}" destId="{1FDD9CEA-090A-4E7C-896D-70990C445010}" srcOrd="2" destOrd="0" presId="urn:microsoft.com/office/officeart/2005/8/layout/h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1B867-189B-4E8D-92C8-B66F0E1C3C7C}">
      <dsp:nvSpPr>
        <dsp:cNvPr id="0" name=""/>
        <dsp:cNvSpPr/>
      </dsp:nvSpPr>
      <dsp:spPr>
        <a:xfrm>
          <a:off x="0" y="0"/>
          <a:ext cx="3408534" cy="1132811"/>
        </a:xfrm>
        <a:prstGeom prst="homePlate">
          <a:avLst/>
        </a:prstGeom>
        <a:solidFill>
          <a:srgbClr val="D26400"/>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674" tIns="29337" rIns="14669" bIns="29337" numCol="1" spcCol="1270" anchor="t" anchorCtr="0">
          <a:noAutofit/>
        </a:bodyPr>
        <a:lstStyle/>
        <a:p>
          <a:pPr lvl="0" algn="l" defTabSz="488950">
            <a:lnSpc>
              <a:spcPct val="90000"/>
            </a:lnSpc>
            <a:spcBef>
              <a:spcPct val="0"/>
            </a:spcBef>
            <a:spcAft>
              <a:spcPct val="35000"/>
            </a:spcAft>
          </a:pPr>
          <a:r>
            <a:rPr lang="en-US" sz="1100" b="1" kern="1200" dirty="0">
              <a:solidFill>
                <a:schemeClr val="tx1"/>
              </a:solidFill>
              <a:effectLst>
                <a:outerShdw blurRad="38100" dist="38100" dir="2700000" algn="tl">
                  <a:srgbClr val="000000">
                    <a:alpha val="43137"/>
                  </a:srgbClr>
                </a:outerShdw>
              </a:effectLst>
              <a:latin typeface="Times New Roman" charset="0"/>
            </a:rPr>
            <a:t>1348 - 1530+ AD</a:t>
          </a:r>
        </a:p>
        <a:p>
          <a:pPr lvl="0" algn="l" defTabSz="488950">
            <a:lnSpc>
              <a:spcPct val="90000"/>
            </a:lnSpc>
            <a:spcBef>
              <a:spcPct val="0"/>
            </a:spcBef>
            <a:spcAft>
              <a:spcPct val="35000"/>
            </a:spcAft>
          </a:pPr>
          <a:r>
            <a:rPr lang="en-US" sz="1100" kern="1200" dirty="0">
              <a:solidFill>
                <a:schemeClr val="tx1"/>
              </a:solidFill>
              <a:latin typeface="Times New Roman" charset="0"/>
            </a:rPr>
            <a:t>The </a:t>
          </a:r>
          <a:r>
            <a:rPr lang="en-US" sz="1100" b="1" u="none" kern="1200" dirty="0">
              <a:solidFill>
                <a:schemeClr val="tx1"/>
              </a:solidFill>
              <a:effectLst/>
              <a:latin typeface="Times New Roman" charset="0"/>
            </a:rPr>
            <a:t>PLAGUE </a:t>
          </a:r>
          <a:r>
            <a:rPr lang="en-US" sz="1100" kern="1200" dirty="0">
              <a:solidFill>
                <a:schemeClr val="tx1"/>
              </a:solidFill>
              <a:latin typeface="Times New Roman" charset="0"/>
            </a:rPr>
            <a:t>(The Black Death)</a:t>
          </a:r>
        </a:p>
        <a:p>
          <a:pPr lvl="0" algn="l" defTabSz="488950">
            <a:lnSpc>
              <a:spcPct val="90000"/>
            </a:lnSpc>
            <a:spcBef>
              <a:spcPct val="0"/>
            </a:spcBef>
            <a:spcAft>
              <a:spcPct val="35000"/>
            </a:spcAft>
          </a:pPr>
          <a:r>
            <a:rPr lang="en-US" sz="1100" kern="1200" dirty="0">
              <a:solidFill>
                <a:schemeClr val="tx1"/>
              </a:solidFill>
              <a:latin typeface="Times New Roman" charset="0"/>
            </a:rPr>
            <a:t>-Worst from 1348-1352</a:t>
          </a:r>
        </a:p>
        <a:p>
          <a:pPr lvl="0" algn="l" defTabSz="488950">
            <a:lnSpc>
              <a:spcPct val="90000"/>
            </a:lnSpc>
            <a:spcBef>
              <a:spcPct val="0"/>
            </a:spcBef>
            <a:spcAft>
              <a:spcPct val="35000"/>
            </a:spcAft>
            <a:buFont typeface="Arial" panose="020B0604020202020204" pitchFamily="34" charset="0"/>
            <a:buChar char="•"/>
          </a:pPr>
          <a:r>
            <a:rPr lang="en-US" sz="1100" kern="1200" dirty="0">
              <a:solidFill>
                <a:schemeClr val="tx1"/>
              </a:solidFill>
              <a:latin typeface="Times New Roman" charset="0"/>
            </a:rPr>
            <a:t>Killed at least 25 million people in Europe (1/3 of the population)</a:t>
          </a:r>
          <a:r>
            <a:rPr lang="en-US" sz="1100" kern="1200" dirty="0" err="1">
              <a:solidFill>
                <a:schemeClr val="tx1"/>
              </a:solidFill>
              <a:latin typeface="Times New Roman" charset="0"/>
            </a:rPr>
            <a:t>i.e</a:t>
          </a:r>
          <a:r>
            <a:rPr lang="en-US" sz="1100" kern="1200" dirty="0">
              <a:solidFill>
                <a:schemeClr val="tx1"/>
              </a:solidFill>
              <a:latin typeface="Times New Roman" charset="0"/>
            </a:rPr>
            <a:t>, </a:t>
          </a:r>
          <a:r>
            <a:rPr lang="en-US" sz="1100" kern="1200" dirty="0">
              <a:solidFill>
                <a:schemeClr val="tx1"/>
              </a:solidFill>
              <a:latin typeface="Arial" charset="0"/>
            </a:rPr>
            <a:t>Death of  25% to 50% of population</a:t>
          </a:r>
          <a:r>
            <a:rPr lang="en-US" sz="1100" b="1" kern="1200" dirty="0">
              <a:solidFill>
                <a:schemeClr val="tx1"/>
              </a:solidFill>
              <a:latin typeface="Arial" charset="0"/>
            </a:rPr>
            <a:t> </a:t>
          </a:r>
        </a:p>
        <a:p>
          <a:pPr lvl="0" algn="l" defTabSz="488950">
            <a:lnSpc>
              <a:spcPct val="90000"/>
            </a:lnSpc>
            <a:spcBef>
              <a:spcPct val="0"/>
            </a:spcBef>
            <a:spcAft>
              <a:spcPct val="35000"/>
            </a:spcAft>
            <a:buFont typeface="Arial" panose="020B0604020202020204" pitchFamily="34" charset="0"/>
            <a:buChar char="•"/>
          </a:pPr>
          <a:r>
            <a:rPr lang="en-US" sz="1100" kern="1200" dirty="0">
              <a:solidFill>
                <a:schemeClr val="tx1"/>
              </a:solidFill>
              <a:latin typeface="Times New Roman" charset="0"/>
            </a:rPr>
            <a:t>Killed more than 60 million worldwide.</a:t>
          </a:r>
          <a:endParaRPr lang="en-IN" sz="1100" kern="1200" dirty="0">
            <a:solidFill>
              <a:schemeClr val="tx1"/>
            </a:solidFill>
          </a:endParaRPr>
        </a:p>
      </dsp:txBody>
      <dsp:txXfrm>
        <a:off x="0" y="0"/>
        <a:ext cx="3125331" cy="11328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DD2A5-2276-4724-A261-6FCF4C5583C2}">
      <dsp:nvSpPr>
        <dsp:cNvPr id="0" name=""/>
        <dsp:cNvSpPr/>
      </dsp:nvSpPr>
      <dsp:spPr>
        <a:xfrm rot="16200000">
          <a:off x="-2012053" y="2967389"/>
          <a:ext cx="4326417" cy="274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433" bIns="0" numCol="1" spcCol="1270" anchor="t" anchorCtr="0">
          <a:noAutofit/>
        </a:bodyPr>
        <a:lstStyle/>
        <a:p>
          <a:pPr lvl="0" algn="r" defTabSz="844550">
            <a:lnSpc>
              <a:spcPct val="90000"/>
            </a:lnSpc>
            <a:spcBef>
              <a:spcPct val="0"/>
            </a:spcBef>
            <a:spcAft>
              <a:spcPct val="35000"/>
            </a:spcAft>
          </a:pPr>
          <a:r>
            <a:rPr lang="en-IN" sz="1900" kern="1200" dirty="0"/>
            <a:t> </a:t>
          </a:r>
        </a:p>
      </dsp:txBody>
      <dsp:txXfrm>
        <a:off x="-2012053" y="2967389"/>
        <a:ext cx="4326417" cy="274884"/>
      </dsp:txXfrm>
    </dsp:sp>
    <dsp:sp modelId="{D4A7363A-D8D6-451C-AF87-E4641166D7F5}">
      <dsp:nvSpPr>
        <dsp:cNvPr id="0" name=""/>
        <dsp:cNvSpPr/>
      </dsp:nvSpPr>
      <dsp:spPr>
        <a:xfrm>
          <a:off x="270859" y="1382939"/>
          <a:ext cx="1426188" cy="387781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42433" rIns="85344" bIns="85344"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solidFill>
                <a:schemeClr val="bg1"/>
              </a:solidFill>
              <a:latin typeface="+mn-lt"/>
              <a:cs typeface="Arial" charset="0"/>
            </a:rPr>
            <a:t>Dr. John Snow  </a:t>
          </a:r>
          <a:r>
            <a:rPr lang="en-US" sz="1200" kern="1200" dirty="0">
              <a:solidFill>
                <a:schemeClr val="bg1"/>
              </a:solidFill>
              <a:latin typeface="+mn-lt"/>
              <a:cs typeface="Arial" charset="0"/>
            </a:rPr>
            <a:t>(1813-1858)</a:t>
          </a:r>
          <a:endParaRPr lang="en-IN" sz="1200" kern="1200" dirty="0">
            <a:solidFill>
              <a:schemeClr val="bg1"/>
            </a:solidFill>
            <a:latin typeface="+mn-lt"/>
          </a:endParaRPr>
        </a:p>
        <a:p>
          <a:pPr marL="114300" lvl="1" indent="-114300" algn="l" defTabSz="533400">
            <a:lnSpc>
              <a:spcPct val="90000"/>
            </a:lnSpc>
            <a:spcBef>
              <a:spcPct val="0"/>
            </a:spcBef>
            <a:spcAft>
              <a:spcPct val="15000"/>
            </a:spcAft>
            <a:buChar char="••"/>
          </a:pPr>
          <a:r>
            <a:rPr lang="en-US" sz="1200" kern="1200" dirty="0">
              <a:solidFill>
                <a:schemeClr val="bg1"/>
              </a:solidFill>
              <a:latin typeface="+mn-lt"/>
            </a:rPr>
            <a:t>Epidemiology  (1854)-</a:t>
          </a:r>
          <a:r>
            <a:rPr lang="en-US" sz="1200" kern="1200" dirty="0">
              <a:latin typeface="+mn-lt"/>
            </a:rPr>
            <a:t>with the discovery of source of cholera outbreak</a:t>
          </a:r>
          <a:endParaRPr lang="en-US" sz="1200" kern="1200" dirty="0">
            <a:solidFill>
              <a:schemeClr val="bg1"/>
            </a:solidFill>
            <a:latin typeface="+mn-lt"/>
          </a:endParaRPr>
        </a:p>
      </dsp:txBody>
      <dsp:txXfrm>
        <a:off x="270859" y="1382939"/>
        <a:ext cx="1426188" cy="3877811"/>
      </dsp:txXfrm>
    </dsp:sp>
    <dsp:sp modelId="{CBE4C797-B59B-4AF8-8EA6-283C2C300B83}">
      <dsp:nvSpPr>
        <dsp:cNvPr id="0" name=""/>
        <dsp:cNvSpPr/>
      </dsp:nvSpPr>
      <dsp:spPr>
        <a:xfrm>
          <a:off x="48681" y="324180"/>
          <a:ext cx="1303529" cy="1150022"/>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EF6E3C-BD37-4D8F-A4A6-162E210E2B7E}">
      <dsp:nvSpPr>
        <dsp:cNvPr id="0" name=""/>
        <dsp:cNvSpPr/>
      </dsp:nvSpPr>
      <dsp:spPr>
        <a:xfrm rot="16200000">
          <a:off x="657434" y="2992635"/>
          <a:ext cx="3492803" cy="18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433" bIns="0" numCol="1" spcCol="1270" anchor="t" anchorCtr="0">
          <a:noAutofit/>
        </a:bodyPr>
        <a:lstStyle/>
        <a:p>
          <a:pPr lvl="0" algn="r" defTabSz="711200">
            <a:lnSpc>
              <a:spcPct val="90000"/>
            </a:lnSpc>
            <a:spcBef>
              <a:spcPct val="0"/>
            </a:spcBef>
            <a:spcAft>
              <a:spcPct val="35000"/>
            </a:spcAft>
          </a:pPr>
          <a:r>
            <a:rPr lang="en-US" sz="1600" b="1" kern="1200" dirty="0"/>
            <a:t>GROWTH IN SCIENTIFIC KNOWLEDGE</a:t>
          </a:r>
          <a:endParaRPr lang="en-IN" sz="1600" kern="1200" dirty="0"/>
        </a:p>
      </dsp:txBody>
      <dsp:txXfrm>
        <a:off x="657434" y="2992635"/>
        <a:ext cx="3492803" cy="188570"/>
      </dsp:txXfrm>
    </dsp:sp>
    <dsp:sp modelId="{496D4ADA-C1EF-4038-9646-D61386DBED49}">
      <dsp:nvSpPr>
        <dsp:cNvPr id="0" name=""/>
        <dsp:cNvSpPr/>
      </dsp:nvSpPr>
      <dsp:spPr>
        <a:xfrm>
          <a:off x="2543560" y="1450474"/>
          <a:ext cx="1591261" cy="387781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42433" rIns="85344" bIns="85344"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solidFill>
                <a:schemeClr val="bg1"/>
              </a:solidFill>
              <a:latin typeface="+mn-lt"/>
            </a:rPr>
            <a:t>Louis Pasteur </a:t>
          </a:r>
          <a:r>
            <a:rPr lang="en-US" sz="1200" kern="1200" dirty="0">
              <a:solidFill>
                <a:schemeClr val="bg1"/>
              </a:solidFill>
              <a:latin typeface="+mn-lt"/>
            </a:rPr>
            <a:t>(1822-1895)</a:t>
          </a:r>
          <a:endParaRPr lang="en-IN" sz="1200" kern="1200" dirty="0">
            <a:solidFill>
              <a:schemeClr val="bg1"/>
            </a:solidFill>
            <a:latin typeface="+mn-lt"/>
          </a:endParaRP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1862--</a:t>
          </a:r>
          <a:r>
            <a:rPr lang="en-US" sz="1200" kern="1200" dirty="0">
              <a:latin typeface="+mn-lt"/>
            </a:rPr>
            <a:t>Development leading to the germ theory of infection</a:t>
          </a:r>
          <a:endParaRPr lang="en-US" sz="1200" kern="1200" dirty="0">
            <a:solidFill>
              <a:schemeClr val="bg1"/>
            </a:solidFill>
            <a:latin typeface="+mn-lt"/>
          </a:endParaRP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1888 first public health lab </a:t>
          </a:r>
        </a:p>
      </dsp:txBody>
      <dsp:txXfrm>
        <a:off x="2543560" y="1450474"/>
        <a:ext cx="1591261" cy="3877811"/>
      </dsp:txXfrm>
    </dsp:sp>
    <dsp:sp modelId="{2A8CEC3A-01FC-450F-84E2-F3BD1C2A147E}">
      <dsp:nvSpPr>
        <dsp:cNvPr id="0" name=""/>
        <dsp:cNvSpPr/>
      </dsp:nvSpPr>
      <dsp:spPr>
        <a:xfrm>
          <a:off x="2456072" y="324180"/>
          <a:ext cx="1303529" cy="1150022"/>
        </a:xfrm>
        <a:prstGeom prst="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7000" b="-1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12CE44-23CC-4EF9-A983-D7F7E3BC47FA}">
      <dsp:nvSpPr>
        <dsp:cNvPr id="0" name=""/>
        <dsp:cNvSpPr/>
      </dsp:nvSpPr>
      <dsp:spPr>
        <a:xfrm rot="16200000">
          <a:off x="3237535" y="3010546"/>
          <a:ext cx="3492803" cy="18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433" bIns="0" numCol="1" spcCol="1270" anchor="t" anchorCtr="0">
          <a:noAutofit/>
        </a:bodyPr>
        <a:lstStyle/>
        <a:p>
          <a:pPr lvl="0" algn="r" defTabSz="711200">
            <a:lnSpc>
              <a:spcPct val="90000"/>
            </a:lnSpc>
            <a:spcBef>
              <a:spcPct val="0"/>
            </a:spcBef>
            <a:spcAft>
              <a:spcPct val="35000"/>
            </a:spcAft>
          </a:pPr>
          <a:r>
            <a:rPr lang="en-US" sz="1600" b="1" kern="1200" dirty="0"/>
            <a:t>GROWTH IN SCIENTIFIC KNOWLEDGE</a:t>
          </a:r>
          <a:endParaRPr lang="en-IN" sz="1600" kern="1200" dirty="0"/>
        </a:p>
      </dsp:txBody>
      <dsp:txXfrm>
        <a:off x="3237535" y="3010546"/>
        <a:ext cx="3492803" cy="188570"/>
      </dsp:txXfrm>
    </dsp:sp>
    <dsp:sp modelId="{B0DC69B1-D576-4F91-833E-1B27F01AAD63}">
      <dsp:nvSpPr>
        <dsp:cNvPr id="0" name=""/>
        <dsp:cNvSpPr/>
      </dsp:nvSpPr>
      <dsp:spPr>
        <a:xfrm>
          <a:off x="5092351" y="1443119"/>
          <a:ext cx="1591261" cy="387781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42433" rIns="85344" bIns="85344" numCol="1" spcCol="1270" anchor="ctr"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en-US" sz="1200" b="1" kern="1200" dirty="0">
              <a:solidFill>
                <a:schemeClr val="bg1"/>
              </a:solidFill>
              <a:latin typeface="+mn-lt"/>
            </a:rPr>
            <a:t>Robert Koch </a:t>
          </a:r>
          <a:r>
            <a:rPr lang="en-IN" sz="1200" i="0" kern="1200" dirty="0">
              <a:solidFill>
                <a:schemeClr val="bg1"/>
              </a:solidFill>
              <a:effectLst/>
              <a:latin typeface="+mn-lt"/>
            </a:rPr>
            <a:t>(1843 –1910)</a:t>
          </a:r>
          <a:endParaRPr lang="en-IN" sz="1200" kern="1200" dirty="0">
            <a:solidFill>
              <a:schemeClr val="bg1"/>
            </a:solidFill>
            <a:latin typeface="+mn-lt"/>
          </a:endParaRP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1883 identified the vibrio (water bacteria) that causes cholera, 20 years after Snow</a:t>
          </a:r>
          <a:r>
            <a:rPr lang="ja-JP" altLang="en-US" sz="1200" kern="1200" dirty="0">
              <a:solidFill>
                <a:schemeClr val="bg1"/>
              </a:solidFill>
              <a:latin typeface="+mn-lt"/>
            </a:rPr>
            <a:t>’</a:t>
          </a:r>
          <a:r>
            <a:rPr lang="en-US" sz="1200" kern="1200" dirty="0">
              <a:solidFill>
                <a:schemeClr val="bg1"/>
              </a:solidFill>
              <a:latin typeface="+mn-lt"/>
            </a:rPr>
            <a:t>s discovery</a:t>
          </a: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Discovered the tuberculosis bacterium</a:t>
          </a:r>
        </a:p>
        <a:p>
          <a:pPr marL="228600" lvl="2" indent="-114300" algn="l" defTabSz="533400">
            <a:lnSpc>
              <a:spcPct val="90000"/>
            </a:lnSpc>
            <a:spcBef>
              <a:spcPct val="0"/>
            </a:spcBef>
            <a:spcAft>
              <a:spcPct val="15000"/>
            </a:spcAft>
            <a:buFontTx/>
            <a:buChar char="••"/>
          </a:pPr>
          <a:r>
            <a:rPr lang="en-US" sz="1200" kern="1200" dirty="0">
              <a:latin typeface="+mn-lt"/>
            </a:rPr>
            <a:t>showed that anthrax is caused by a specific organism.</a:t>
          </a:r>
          <a:endParaRPr lang="en-US" sz="1200" kern="1200" dirty="0">
            <a:solidFill>
              <a:schemeClr val="bg1"/>
            </a:solidFill>
            <a:latin typeface="+mn-lt"/>
          </a:endParaRPr>
        </a:p>
      </dsp:txBody>
      <dsp:txXfrm>
        <a:off x="5092351" y="1443119"/>
        <a:ext cx="1591261" cy="3877811"/>
      </dsp:txXfrm>
    </dsp:sp>
    <dsp:sp modelId="{374A7159-7C24-47D9-998F-E3D6A66C933A}">
      <dsp:nvSpPr>
        <dsp:cNvPr id="0" name=""/>
        <dsp:cNvSpPr/>
      </dsp:nvSpPr>
      <dsp:spPr>
        <a:xfrm>
          <a:off x="4946000" y="324180"/>
          <a:ext cx="1303529" cy="1150022"/>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val="0"/>
              </a:ext>
            </a:extLst>
          </a:blip>
          <a:srcRect/>
          <a:stretch>
            <a:fillRect t="-12000" b="-3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7FC450-7D6F-4549-81ED-3EAF3C0728DF}">
      <dsp:nvSpPr>
        <dsp:cNvPr id="0" name=""/>
        <dsp:cNvSpPr/>
      </dsp:nvSpPr>
      <dsp:spPr>
        <a:xfrm rot="16200000">
          <a:off x="5756089" y="3086848"/>
          <a:ext cx="3492803" cy="18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433" bIns="0" numCol="1" spcCol="1270" anchor="t" anchorCtr="0">
          <a:noAutofit/>
        </a:bodyPr>
        <a:lstStyle/>
        <a:p>
          <a:pPr lvl="0" algn="r" defTabSz="711200">
            <a:lnSpc>
              <a:spcPct val="90000"/>
            </a:lnSpc>
            <a:spcBef>
              <a:spcPct val="0"/>
            </a:spcBef>
            <a:spcAft>
              <a:spcPct val="35000"/>
            </a:spcAft>
          </a:pPr>
          <a:r>
            <a:rPr lang="en-US" sz="1600" b="1" kern="1200" dirty="0"/>
            <a:t>SANITARY REFORM</a:t>
          </a:r>
          <a:endParaRPr lang="en-IN" sz="1600" kern="1200" dirty="0"/>
        </a:p>
      </dsp:txBody>
      <dsp:txXfrm>
        <a:off x="5756089" y="3086848"/>
        <a:ext cx="3492803" cy="188570"/>
      </dsp:txXfrm>
    </dsp:sp>
    <dsp:sp modelId="{B9242766-B7E6-4CC0-A321-43394EFEDE29}">
      <dsp:nvSpPr>
        <dsp:cNvPr id="0" name=""/>
        <dsp:cNvSpPr/>
      </dsp:nvSpPr>
      <dsp:spPr>
        <a:xfrm>
          <a:off x="7615512" y="1574778"/>
          <a:ext cx="1603844" cy="378959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42433" rIns="85344" bIns="85344"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bg1"/>
              </a:solidFill>
              <a:effectLst>
                <a:outerShdw blurRad="38100" dist="38100" dir="2700000" algn="tl">
                  <a:srgbClr val="000000">
                    <a:alpha val="43137"/>
                  </a:srgbClr>
                </a:outerShdw>
              </a:effectLst>
              <a:latin typeface="+mn-lt"/>
            </a:rPr>
            <a:t>ENGLAND</a:t>
          </a:r>
          <a:endParaRPr lang="en-IN" sz="1200" kern="1200" dirty="0">
            <a:solidFill>
              <a:schemeClr val="bg1"/>
            </a:solidFill>
            <a:latin typeface="+mn-lt"/>
          </a:endParaRPr>
        </a:p>
        <a:p>
          <a:pPr marL="228600" lvl="2"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bg1"/>
              </a:solidFill>
              <a:latin typeface="+mn-lt"/>
            </a:rPr>
            <a:t>1842 </a:t>
          </a:r>
          <a:r>
            <a:rPr lang="en-US" sz="1200" b="1" kern="1200" dirty="0">
              <a:solidFill>
                <a:schemeClr val="bg1"/>
              </a:solidFill>
              <a:latin typeface="+mn-lt"/>
            </a:rPr>
            <a:t>Edwin Chadwick</a:t>
          </a:r>
          <a:r>
            <a:rPr lang="ja-JP" altLang="en-US" sz="1200" kern="1200" dirty="0">
              <a:solidFill>
                <a:schemeClr val="bg1"/>
              </a:solidFill>
              <a:latin typeface="+mn-lt"/>
            </a:rPr>
            <a:t>’</a:t>
          </a:r>
          <a:r>
            <a:rPr lang="en-US" sz="1200" kern="1200" dirty="0">
              <a:solidFill>
                <a:schemeClr val="bg1"/>
              </a:solidFill>
              <a:latin typeface="+mn-lt"/>
            </a:rPr>
            <a:t>s researched and published</a:t>
          </a:r>
          <a:r>
            <a:rPr lang="en-IN" sz="1200" i="0" kern="1200" dirty="0">
              <a:solidFill>
                <a:schemeClr val="bg1"/>
              </a:solidFill>
              <a:effectLst/>
              <a:latin typeface="+mn-lt"/>
            </a:rPr>
            <a:t> </a:t>
          </a:r>
          <a:r>
            <a:rPr lang="ja-JP" altLang="en-US" sz="1200" kern="1200" dirty="0">
              <a:solidFill>
                <a:schemeClr val="bg1"/>
              </a:solidFill>
              <a:latin typeface="+mn-lt"/>
            </a:rPr>
            <a:t>“</a:t>
          </a:r>
          <a:r>
            <a:rPr lang="en-US" sz="1200" kern="1200" dirty="0">
              <a:solidFill>
                <a:schemeClr val="bg1"/>
              </a:solidFill>
              <a:latin typeface="+mn-lt"/>
            </a:rPr>
            <a:t>Survey into the Sanitary Condition of the </a:t>
          </a:r>
          <a:r>
            <a:rPr lang="en-US" sz="1200" kern="1200" dirty="0" err="1">
              <a:solidFill>
                <a:schemeClr val="bg1"/>
              </a:solidFill>
              <a:latin typeface="+mn-lt"/>
            </a:rPr>
            <a:t>Labouring</a:t>
          </a:r>
          <a:r>
            <a:rPr lang="en-US" sz="1200" kern="1200" dirty="0">
              <a:solidFill>
                <a:schemeClr val="bg1"/>
              </a:solidFill>
              <a:latin typeface="+mn-lt"/>
            </a:rPr>
            <a:t> Classes in Great Britain</a:t>
          </a:r>
          <a:r>
            <a:rPr lang="ja-JP" altLang="en-US" sz="1200" kern="1200" dirty="0">
              <a:solidFill>
                <a:schemeClr val="bg1"/>
              </a:solidFill>
              <a:latin typeface="+mn-lt"/>
            </a:rPr>
            <a:t>”</a:t>
          </a:r>
          <a:endParaRPr lang="en-US" sz="1200" kern="1200" dirty="0">
            <a:solidFill>
              <a:schemeClr val="bg1"/>
            </a:solidFill>
            <a:latin typeface="+mn-lt"/>
          </a:endParaRPr>
        </a:p>
        <a:p>
          <a:pPr marL="228600" lvl="2"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bg1"/>
              </a:solidFill>
              <a:latin typeface="+mn-lt"/>
            </a:rPr>
            <a:t>Landmark research</a:t>
          </a:r>
        </a:p>
        <a:p>
          <a:pPr marL="228600" lvl="2"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bg1"/>
              </a:solidFill>
              <a:latin typeface="+mn-lt"/>
            </a:rPr>
            <a:t>Graphic descriptions of filth and disease spread in urban areas</a:t>
          </a:r>
        </a:p>
        <a:p>
          <a:pPr marL="228600" lvl="2" indent="-114300" algn="l" defTabSz="533400">
            <a:lnSpc>
              <a:spcPct val="90000"/>
            </a:lnSpc>
            <a:spcBef>
              <a:spcPct val="0"/>
            </a:spcBef>
            <a:spcAft>
              <a:spcPct val="15000"/>
            </a:spcAft>
            <a:buFont typeface="Arial" panose="020B0604020202020204" pitchFamily="34" charset="0"/>
            <a:buChar char="••"/>
          </a:pPr>
          <a:r>
            <a:rPr lang="en-US" sz="1200" kern="1200" dirty="0">
              <a:solidFill>
                <a:schemeClr val="bg1"/>
              </a:solidFill>
              <a:latin typeface="+mn-lt"/>
            </a:rPr>
            <a:t>1848-Establishment of General Board of Health</a:t>
          </a:r>
        </a:p>
      </dsp:txBody>
      <dsp:txXfrm>
        <a:off x="7615512" y="1574778"/>
        <a:ext cx="1603844" cy="3789595"/>
      </dsp:txXfrm>
    </dsp:sp>
    <dsp:sp modelId="{C64757ED-6195-4224-B624-D57398C81E64}">
      <dsp:nvSpPr>
        <dsp:cNvPr id="0" name=""/>
        <dsp:cNvSpPr/>
      </dsp:nvSpPr>
      <dsp:spPr>
        <a:xfrm>
          <a:off x="7494549" y="324180"/>
          <a:ext cx="1360782" cy="1302627"/>
        </a:xfrm>
        <a:prstGeom prst="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t="-6000" b="-7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DD9CEA-090A-4E7C-896D-70990C445010}">
      <dsp:nvSpPr>
        <dsp:cNvPr id="0" name=""/>
        <dsp:cNvSpPr/>
      </dsp:nvSpPr>
      <dsp:spPr>
        <a:xfrm rot="16200000">
          <a:off x="8246720" y="3064742"/>
          <a:ext cx="3492803" cy="18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42433" bIns="0" numCol="1" spcCol="1270" anchor="t" anchorCtr="0">
          <a:noAutofit/>
        </a:bodyPr>
        <a:lstStyle/>
        <a:p>
          <a:pPr lvl="0" algn="r" defTabSz="711200">
            <a:lnSpc>
              <a:spcPct val="90000"/>
            </a:lnSpc>
            <a:spcBef>
              <a:spcPct val="0"/>
            </a:spcBef>
            <a:spcAft>
              <a:spcPct val="35000"/>
            </a:spcAft>
          </a:pPr>
          <a:r>
            <a:rPr lang="en-US" sz="1600" b="1" kern="1200" dirty="0"/>
            <a:t>SANITARY REFORM</a:t>
          </a:r>
          <a:endParaRPr lang="en-IN" sz="1600" kern="1200" dirty="0"/>
        </a:p>
      </dsp:txBody>
      <dsp:txXfrm>
        <a:off x="8246720" y="3064742"/>
        <a:ext cx="3492803" cy="188570"/>
      </dsp:txXfrm>
    </dsp:sp>
    <dsp:sp modelId="{07A45F47-3B87-4E07-A2AF-2D775AD873E3}">
      <dsp:nvSpPr>
        <dsp:cNvPr id="0" name=""/>
        <dsp:cNvSpPr/>
      </dsp:nvSpPr>
      <dsp:spPr>
        <a:xfrm>
          <a:off x="10084078" y="1500214"/>
          <a:ext cx="1591261" cy="3877811"/>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242433" rIns="85344" bIns="85344" numCol="1" spcCol="1270" anchor="ctr" anchorCtr="0">
          <a:noAutofit/>
        </a:bodyPr>
        <a:lstStyle/>
        <a:p>
          <a:pPr marL="114300" lvl="1" indent="-114300" algn="l" defTabSz="533400">
            <a:lnSpc>
              <a:spcPct val="90000"/>
            </a:lnSpc>
            <a:spcBef>
              <a:spcPct val="0"/>
            </a:spcBef>
            <a:spcAft>
              <a:spcPct val="15000"/>
            </a:spcAft>
            <a:buChar char="••"/>
          </a:pPr>
          <a:r>
            <a:rPr lang="en-US" sz="1200" b="1" kern="1200" dirty="0">
              <a:solidFill>
                <a:schemeClr val="bg1"/>
              </a:solidFill>
              <a:effectLst>
                <a:outerShdw blurRad="38100" dist="38100" dir="2700000" algn="tl">
                  <a:srgbClr val="000000">
                    <a:alpha val="43137"/>
                  </a:srgbClr>
                </a:outerShdw>
              </a:effectLst>
              <a:latin typeface="+mn-lt"/>
            </a:rPr>
            <a:t>U.S.</a:t>
          </a:r>
          <a:endParaRPr lang="en-IN" sz="1200" kern="1200" dirty="0">
            <a:solidFill>
              <a:schemeClr val="bg1"/>
            </a:solidFill>
            <a:latin typeface="+mn-lt"/>
          </a:endParaRP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1850 </a:t>
          </a:r>
          <a:r>
            <a:rPr lang="en-US" sz="1200" b="1" kern="1200" dirty="0">
              <a:solidFill>
                <a:schemeClr val="bg1"/>
              </a:solidFill>
              <a:latin typeface="+mn-lt"/>
            </a:rPr>
            <a:t>Lemuel Shattuck</a:t>
          </a:r>
          <a:r>
            <a:rPr lang="ja-JP" altLang="en-US" sz="1200" kern="1200" dirty="0">
              <a:solidFill>
                <a:schemeClr val="bg1"/>
              </a:solidFill>
              <a:latin typeface="+mn-lt"/>
            </a:rPr>
            <a:t>’</a:t>
          </a:r>
          <a:r>
            <a:rPr lang="en-US" sz="1200" kern="1200" dirty="0">
              <a:solidFill>
                <a:schemeClr val="bg1"/>
              </a:solidFill>
              <a:latin typeface="+mn-lt"/>
            </a:rPr>
            <a:t>s </a:t>
          </a:r>
          <a:r>
            <a:rPr lang="en-IN" sz="1200" i="0" kern="1200" dirty="0">
              <a:solidFill>
                <a:schemeClr val="bg1"/>
              </a:solidFill>
              <a:effectLst/>
              <a:latin typeface="+mn-lt"/>
            </a:rPr>
            <a:t>(1793-1859</a:t>
          </a:r>
          <a:r>
            <a:rPr lang="en-IN" sz="1200" kern="1200" dirty="0">
              <a:solidFill>
                <a:schemeClr val="bg1"/>
              </a:solidFill>
              <a:latin typeface="+mn-lt"/>
            </a:rPr>
            <a:t>) Had published</a:t>
          </a:r>
          <a:r>
            <a:rPr lang="en-US" sz="1200" kern="1200" dirty="0">
              <a:solidFill>
                <a:schemeClr val="bg1"/>
              </a:solidFill>
              <a:latin typeface="+mn-lt"/>
            </a:rPr>
            <a:t>  </a:t>
          </a:r>
          <a:r>
            <a:rPr lang="ja-JP" altLang="en-US" sz="1200" kern="1200" dirty="0">
              <a:solidFill>
                <a:schemeClr val="bg1"/>
              </a:solidFill>
              <a:latin typeface="+mn-lt"/>
            </a:rPr>
            <a:t>“</a:t>
          </a:r>
          <a:r>
            <a:rPr lang="en-US" sz="1200" kern="1200" dirty="0">
              <a:solidFill>
                <a:schemeClr val="bg1"/>
              </a:solidFill>
              <a:latin typeface="+mn-lt"/>
            </a:rPr>
            <a:t>Report of the Sanitary Commission of Massachusetts</a:t>
          </a:r>
          <a:r>
            <a:rPr lang="ja-JP" altLang="en-US" sz="1200" kern="1200" dirty="0">
              <a:solidFill>
                <a:schemeClr val="bg1"/>
              </a:solidFill>
              <a:latin typeface="+mn-lt"/>
            </a:rPr>
            <a:t>”</a:t>
          </a:r>
          <a:endParaRPr lang="en-US" sz="1200" kern="1200" dirty="0">
            <a:solidFill>
              <a:schemeClr val="bg1"/>
            </a:solidFill>
            <a:latin typeface="+mn-lt"/>
          </a:endParaRPr>
        </a:p>
        <a:p>
          <a:pPr marL="228600" lvl="2" indent="-114300" algn="l" defTabSz="533400">
            <a:lnSpc>
              <a:spcPct val="90000"/>
            </a:lnSpc>
            <a:spcBef>
              <a:spcPct val="0"/>
            </a:spcBef>
            <a:spcAft>
              <a:spcPct val="15000"/>
            </a:spcAft>
            <a:buChar char="••"/>
          </a:pPr>
          <a:r>
            <a:rPr lang="en-US" sz="1200" kern="1200" dirty="0">
              <a:solidFill>
                <a:schemeClr val="bg1"/>
              </a:solidFill>
              <a:latin typeface="+mn-lt"/>
            </a:rPr>
            <a:t>1869 –establishment of State Board of Health</a:t>
          </a:r>
        </a:p>
        <a:p>
          <a:pPr marL="228600" lvl="2" indent="-114300" algn="l" defTabSz="533400">
            <a:lnSpc>
              <a:spcPct val="90000"/>
            </a:lnSpc>
            <a:spcBef>
              <a:spcPct val="0"/>
            </a:spcBef>
            <a:spcAft>
              <a:spcPct val="15000"/>
            </a:spcAft>
            <a:buChar char="••"/>
          </a:pPr>
          <a:r>
            <a:rPr lang="en-US" sz="1200" kern="1200" dirty="0">
              <a:latin typeface="+mn-lt"/>
            </a:rPr>
            <a:t>First to identify major public health issues like the development of a vaccination program, the study of tuberculosis and many more.</a:t>
          </a:r>
          <a:endParaRPr lang="en-US" sz="1200" kern="1200" dirty="0">
            <a:solidFill>
              <a:schemeClr val="bg1"/>
            </a:solidFill>
            <a:latin typeface="+mn-lt"/>
          </a:endParaRPr>
        </a:p>
      </dsp:txBody>
      <dsp:txXfrm>
        <a:off x="10084078" y="1500214"/>
        <a:ext cx="1591261" cy="3877811"/>
      </dsp:txXfrm>
    </dsp:sp>
    <dsp:sp modelId="{0ABE9205-A04E-4F2C-98E8-BE9362AA2A78}">
      <dsp:nvSpPr>
        <dsp:cNvPr id="0" name=""/>
        <dsp:cNvSpPr/>
      </dsp:nvSpPr>
      <dsp:spPr>
        <a:xfrm>
          <a:off x="9682265" y="299495"/>
          <a:ext cx="1292352" cy="1258415"/>
        </a:xfrm>
        <a:prstGeom prst="rect">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t="-8000" b="-5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549B2C5-779C-4B5F-B202-68520FAC3AF0}" type="datetimeFigureOut">
              <a:rPr lang="en-US" smtClean="0"/>
              <a:t>9/15/2024</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83336B9D-20C9-4ADC-B592-E938AE7CFC80}" type="slidenum">
              <a:rPr lang="en-US" smtClean="0"/>
              <a:t>‹#›</a:t>
            </a:fld>
            <a:endParaRPr lang="en-US"/>
          </a:p>
        </p:txBody>
      </p:sp>
    </p:spTree>
    <p:extLst>
      <p:ext uri="{BB962C8B-B14F-4D97-AF65-F5344CB8AC3E}">
        <p14:creationId xmlns:p14="http://schemas.microsoft.com/office/powerpoint/2010/main" val="407203867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15215"/>
            <a:ext cx="5367130" cy="3122221"/>
          </a:xfrm>
        </p:spPr>
        <p:txBody>
          <a:bodyPr/>
          <a:lstStyle/>
          <a:p>
            <a:pPr defTabSz="902239">
              <a:defRPr/>
            </a:pPr>
            <a:r>
              <a:rPr lang="en-US" b="1" dirty="0" smtClean="0"/>
              <a:t>SAY:</a:t>
            </a:r>
          </a:p>
          <a:p>
            <a:pPr defTabSz="902239">
              <a:defRPr/>
            </a:pPr>
            <a:endParaRPr lang="en-US" b="1" dirty="0" smtClean="0"/>
          </a:p>
          <a:p>
            <a:r>
              <a:rPr lang="en-US" sz="1100" dirty="0"/>
              <a:t>Charles-Edward Armory Winslow is a leading figure in the development of the modern study of public health. His definition of public health, developed almost a century ago, is as follows: </a:t>
            </a:r>
          </a:p>
          <a:p>
            <a:endParaRPr lang="en-US" sz="1100" dirty="0"/>
          </a:p>
          <a:p>
            <a:r>
              <a:rPr lang="en-US" sz="1100" dirty="0"/>
              <a:t>“Public health is the science and art of preventing disease, prolonging life and promoting health through the organized efforts and informed choices of society, organizations, public and private communities, and individuals.”</a:t>
            </a:r>
          </a:p>
          <a:p>
            <a:endParaRPr lang="en-US" sz="1100" dirty="0"/>
          </a:p>
          <a:p>
            <a:r>
              <a:rPr lang="en-US" sz="1100" dirty="0"/>
              <a:t>Note the influences at the broader, societal, and community levels as well as the individual levels. You will see examples of public health at each of these levels throughout this course.</a:t>
            </a:r>
          </a:p>
          <a:p>
            <a:endParaRPr lang="en-US" sz="1100" dirty="0"/>
          </a:p>
          <a:p>
            <a:pPr defTabSz="914333">
              <a:defRPr/>
            </a:pPr>
            <a:r>
              <a:rPr lang="en-US" sz="1100" b="1" dirty="0"/>
              <a:t>GO</a:t>
            </a:r>
            <a:r>
              <a:rPr lang="en-US" sz="1100" dirty="0"/>
              <a:t> to next slide.</a:t>
            </a:r>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a:t>
            </a:fld>
            <a:endParaRPr lang="en-US" dirty="0"/>
          </a:p>
        </p:txBody>
      </p:sp>
    </p:spTree>
    <p:extLst>
      <p:ext uri="{BB962C8B-B14F-4D97-AF65-F5344CB8AC3E}">
        <p14:creationId xmlns:p14="http://schemas.microsoft.com/office/powerpoint/2010/main" val="2232167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19</a:t>
            </a:fld>
            <a:endParaRPr lang="en-US" altLang="en-US"/>
          </a:p>
        </p:txBody>
      </p:sp>
    </p:spTree>
    <p:extLst>
      <p:ext uri="{BB962C8B-B14F-4D97-AF65-F5344CB8AC3E}">
        <p14:creationId xmlns:p14="http://schemas.microsoft.com/office/powerpoint/2010/main" val="110982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20</a:t>
            </a:fld>
            <a:endParaRPr lang="en-US" altLang="en-US"/>
          </a:p>
        </p:txBody>
      </p:sp>
    </p:spTree>
    <p:extLst>
      <p:ext uri="{BB962C8B-B14F-4D97-AF65-F5344CB8AC3E}">
        <p14:creationId xmlns:p14="http://schemas.microsoft.com/office/powerpoint/2010/main" val="587483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21</a:t>
            </a:fld>
            <a:endParaRPr lang="en-US" altLang="en-US"/>
          </a:p>
        </p:txBody>
      </p:sp>
    </p:spTree>
    <p:extLst>
      <p:ext uri="{BB962C8B-B14F-4D97-AF65-F5344CB8AC3E}">
        <p14:creationId xmlns:p14="http://schemas.microsoft.com/office/powerpoint/2010/main" val="94911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22</a:t>
            </a:fld>
            <a:endParaRPr lang="en-US" altLang="en-US"/>
          </a:p>
        </p:txBody>
      </p:sp>
    </p:spTree>
    <p:extLst>
      <p:ext uri="{BB962C8B-B14F-4D97-AF65-F5344CB8AC3E}">
        <p14:creationId xmlns:p14="http://schemas.microsoft.com/office/powerpoint/2010/main" val="9321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5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129715-BE5E-4467-A698-264588A01C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2902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129715-BE5E-4467-A698-264588A01C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8880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129715-BE5E-4467-A698-264588A01CE8}"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451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87136"/>
            <a:ext cx="5486400" cy="3964701"/>
          </a:xfrm>
        </p:spPr>
        <p:txBody>
          <a:bodyPr/>
          <a:lstStyle/>
          <a:p>
            <a:pPr defTabSz="902289">
              <a:defRPr/>
            </a:pPr>
            <a:r>
              <a:rPr lang="en-US" b="1" baseline="0" dirty="0" smtClean="0"/>
              <a:t>SAY:</a:t>
            </a:r>
          </a:p>
          <a:p>
            <a:endParaRPr lang="en-US" b="1" baseline="0" dirty="0" smtClean="0"/>
          </a:p>
          <a:p>
            <a:r>
              <a:rPr lang="en-US" dirty="0" smtClean="0"/>
              <a:t>The </a:t>
            </a:r>
            <a:r>
              <a:rPr lang="en-US" dirty="0"/>
              <a:t>first lens we look through </a:t>
            </a:r>
            <a:r>
              <a:rPr lang="en-US" dirty="0" smtClean="0"/>
              <a:t>encompasses</a:t>
            </a:r>
            <a:r>
              <a:rPr lang="en-US" baseline="0" dirty="0" smtClean="0"/>
              <a:t> </a:t>
            </a:r>
            <a:r>
              <a:rPr lang="en-US" dirty="0" smtClean="0"/>
              <a:t>the</a:t>
            </a:r>
            <a:r>
              <a:rPr lang="en-US" baseline="0" dirty="0" smtClean="0"/>
              <a:t> </a:t>
            </a:r>
            <a:r>
              <a:rPr lang="en-US" dirty="0" smtClean="0"/>
              <a:t>control </a:t>
            </a:r>
            <a:r>
              <a:rPr lang="en-US" dirty="0"/>
              <a:t>of disease and promotion of health through sanitation </a:t>
            </a:r>
            <a:r>
              <a:rPr lang="en-US" dirty="0" smtClean="0"/>
              <a:t>to</a:t>
            </a:r>
            <a:r>
              <a:rPr lang="en-US" baseline="0" dirty="0" smtClean="0"/>
              <a:t> ensure </a:t>
            </a:r>
            <a:r>
              <a:rPr lang="en-US" dirty="0" smtClean="0"/>
              <a:t>a </a:t>
            </a:r>
            <a:r>
              <a:rPr lang="en-US" dirty="0"/>
              <a:t>healthy environment. Here are three examples of how </a:t>
            </a:r>
            <a:r>
              <a:rPr lang="en-US" dirty="0" smtClean="0"/>
              <a:t>public health </a:t>
            </a:r>
            <a:r>
              <a:rPr lang="en-US" dirty="0"/>
              <a:t>has worked to contain infectious disease through environmental measures.</a:t>
            </a:r>
          </a:p>
          <a:p>
            <a:endParaRPr lang="en-US" dirty="0"/>
          </a:p>
          <a:p>
            <a:pPr marL="169178" indent="-169178">
              <a:buFont typeface="Arial" pitchFamily="34" charset="0"/>
              <a:buChar char="•"/>
            </a:pPr>
            <a:r>
              <a:rPr lang="en-US" dirty="0"/>
              <a:t>Around 500 BCE, the ancient Greeks and Romans actively practiced </a:t>
            </a:r>
            <a:r>
              <a:rPr lang="en-US" dirty="0">
                <a:ea typeface="ＭＳ Ｐゴシック" pitchFamily="-109" charset="-128"/>
              </a:rPr>
              <a:t>community sanitation measures</a:t>
            </a:r>
            <a:r>
              <a:rPr lang="en-US" dirty="0" smtClean="0">
                <a:ea typeface="ＭＳ Ｐゴシック" pitchFamily="-109" charset="-128"/>
              </a:rPr>
              <a:t>. </a:t>
            </a:r>
          </a:p>
          <a:p>
            <a:endParaRPr lang="en-US" b="1" dirty="0"/>
          </a:p>
          <a:p>
            <a:pPr marL="169178" indent="-169178">
              <a:buFont typeface="Arial" pitchFamily="34" charset="0"/>
              <a:buChar char="•"/>
            </a:pPr>
            <a:r>
              <a:rPr lang="en-US" dirty="0" smtClean="0"/>
              <a:t>Approximately 2 millennia later</a:t>
            </a:r>
            <a:r>
              <a:rPr lang="en-US" baseline="0" dirty="0" smtClean="0"/>
              <a:t>, </a:t>
            </a:r>
            <a:r>
              <a:rPr lang="en-US" dirty="0" smtClean="0"/>
              <a:t>the Public</a:t>
            </a:r>
            <a:r>
              <a:rPr lang="en-US" baseline="0" dirty="0" smtClean="0"/>
              <a:t> H</a:t>
            </a:r>
            <a:r>
              <a:rPr lang="en-US" dirty="0" smtClean="0"/>
              <a:t>ealth </a:t>
            </a:r>
            <a:r>
              <a:rPr lang="en-US" dirty="0"/>
              <a:t>Act of </a:t>
            </a:r>
            <a:r>
              <a:rPr lang="en-US" dirty="0" smtClean="0"/>
              <a:t>1848</a:t>
            </a:r>
            <a:r>
              <a:rPr lang="en-US" baseline="0" dirty="0" smtClean="0"/>
              <a:t> was</a:t>
            </a:r>
            <a:r>
              <a:rPr lang="en-US" dirty="0" smtClean="0"/>
              <a:t> established</a:t>
            </a:r>
            <a:r>
              <a:rPr lang="en-US" baseline="0" dirty="0" smtClean="0"/>
              <a:t>. It p</a:t>
            </a:r>
            <a:r>
              <a:rPr lang="en-US" dirty="0" smtClean="0"/>
              <a:t>rovided a </a:t>
            </a:r>
            <a:r>
              <a:rPr lang="en-US" dirty="0"/>
              <a:t>central board of health and placed responsibilities for sanitation in the hands of boroughs</a:t>
            </a:r>
            <a:r>
              <a:rPr lang="en-US" dirty="0" smtClean="0"/>
              <a:t>.</a:t>
            </a:r>
          </a:p>
          <a:p>
            <a:endParaRPr lang="en-US" dirty="0"/>
          </a:p>
          <a:p>
            <a:pPr marL="169178" indent="-169178" defTabSz="902289">
              <a:buFont typeface="Arial" pitchFamily="34" charset="0"/>
              <a:buChar char="•"/>
              <a:defRPr/>
            </a:pPr>
            <a:r>
              <a:rPr lang="en-US" dirty="0" smtClean="0"/>
              <a:t>In </a:t>
            </a:r>
            <a:r>
              <a:rPr lang="en-US" dirty="0"/>
              <a:t>1970, t</a:t>
            </a:r>
            <a:r>
              <a:rPr lang="en-US" dirty="0" smtClean="0"/>
              <a:t>he Nixon Administration established </a:t>
            </a:r>
            <a:r>
              <a:rPr lang="en-US" b="0" dirty="0" smtClean="0"/>
              <a:t>the Environmental Protection Agency</a:t>
            </a:r>
            <a:r>
              <a:rPr lang="en-US" dirty="0" smtClean="0"/>
              <a:t>, which protects</a:t>
            </a:r>
            <a:r>
              <a:rPr lang="en-US" baseline="0" dirty="0" smtClean="0"/>
              <a:t> </a:t>
            </a:r>
            <a:r>
              <a:rPr lang="en-US" dirty="0" smtClean="0"/>
              <a:t>human health by</a:t>
            </a:r>
            <a:r>
              <a:rPr lang="en-US" baseline="0" dirty="0" smtClean="0"/>
              <a:t> </a:t>
            </a:r>
            <a:r>
              <a:rPr lang="en-US" dirty="0" smtClean="0"/>
              <a:t>safeguarding air, water, and land. </a:t>
            </a:r>
          </a:p>
          <a:p>
            <a:pPr marL="169178" indent="-169178" defTabSz="902289">
              <a:buFont typeface="Arial" pitchFamily="34" charset="0"/>
              <a:buChar char="•"/>
              <a:defRPr/>
            </a:pPr>
            <a:endParaRPr lang="en-US" dirty="0" smtClean="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9</a:t>
            </a:fld>
            <a:endParaRPr lang="en-US" dirty="0"/>
          </a:p>
        </p:txBody>
      </p:sp>
    </p:spTree>
    <p:extLst>
      <p:ext uri="{BB962C8B-B14F-4D97-AF65-F5344CB8AC3E}">
        <p14:creationId xmlns:p14="http://schemas.microsoft.com/office/powerpoint/2010/main" val="351175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5435" y="4387138"/>
            <a:ext cx="5367130" cy="5793499"/>
          </a:xfrm>
        </p:spPr>
        <p:txBody>
          <a:bodyPr/>
          <a:lstStyle/>
          <a:p>
            <a:pPr defTabSz="902289">
              <a:defRPr/>
            </a:pPr>
            <a:r>
              <a:rPr lang="en-US" b="1" dirty="0" smtClean="0"/>
              <a:t>SAY:</a:t>
            </a:r>
          </a:p>
          <a:p>
            <a:pPr defTabSz="902289">
              <a:defRPr/>
            </a:pPr>
            <a:endParaRPr lang="en-US" b="1" dirty="0" smtClean="0"/>
          </a:p>
          <a:p>
            <a:r>
              <a:rPr lang="en-US" dirty="0" smtClean="0"/>
              <a:t>Next,</a:t>
            </a:r>
            <a:r>
              <a:rPr lang="en-US" baseline="0" dirty="0" smtClean="0"/>
              <a:t> we will explore p</a:t>
            </a:r>
            <a:r>
              <a:rPr lang="en-US" dirty="0" smtClean="0"/>
              <a:t>andemics</a:t>
            </a:r>
            <a:r>
              <a:rPr lang="en-US" baseline="0" dirty="0" smtClean="0"/>
              <a:t>. Pandemics </a:t>
            </a:r>
            <a:r>
              <a:rPr lang="en-US" dirty="0" smtClean="0"/>
              <a:t>are epidemics</a:t>
            </a:r>
            <a:r>
              <a:rPr lang="en-US" baseline="0" dirty="0" smtClean="0"/>
              <a:t> or </a:t>
            </a:r>
            <a:r>
              <a:rPr lang="en-US" dirty="0" smtClean="0"/>
              <a:t>outbreaks </a:t>
            </a:r>
            <a:r>
              <a:rPr lang="en-US" dirty="0"/>
              <a:t>of disease that spread far and wide, affecting the </a:t>
            </a:r>
            <a:r>
              <a:rPr lang="en-US" dirty="0" smtClean="0"/>
              <a:t>populations </a:t>
            </a:r>
            <a:r>
              <a:rPr lang="en-US" dirty="0"/>
              <a:t>of multiple </a:t>
            </a:r>
            <a:r>
              <a:rPr lang="en-US" dirty="0" smtClean="0"/>
              <a:t>continents. </a:t>
            </a:r>
            <a:endParaRPr lang="en-US" dirty="0"/>
          </a:p>
          <a:p>
            <a:r>
              <a:rPr lang="en-US" dirty="0"/>
              <a:t> </a:t>
            </a:r>
          </a:p>
          <a:p>
            <a:r>
              <a:rPr lang="en-US" dirty="0" smtClean="0"/>
              <a:t>Influenza,</a:t>
            </a:r>
            <a:r>
              <a:rPr lang="en-US" baseline="0" dirty="0" smtClean="0"/>
              <a:t> or the flu, has </a:t>
            </a:r>
            <a:r>
              <a:rPr lang="en-US" dirty="0" smtClean="0"/>
              <a:t>caused pandemics </a:t>
            </a:r>
            <a:r>
              <a:rPr lang="en-US" dirty="0"/>
              <a:t>many times </a:t>
            </a:r>
            <a:r>
              <a:rPr lang="en-US" dirty="0" smtClean="0"/>
              <a:t>during both</a:t>
            </a:r>
            <a:r>
              <a:rPr lang="en-US" baseline="0" dirty="0" smtClean="0"/>
              <a:t> the distant </a:t>
            </a:r>
            <a:r>
              <a:rPr lang="en-US" dirty="0" smtClean="0"/>
              <a:t>past </a:t>
            </a:r>
            <a:r>
              <a:rPr lang="en-US" dirty="0"/>
              <a:t>and recent history. Almost a century ago, the Spanish flu infected 500 million </a:t>
            </a:r>
            <a:r>
              <a:rPr lang="en-US" dirty="0" smtClean="0"/>
              <a:t>people </a:t>
            </a:r>
            <a:r>
              <a:rPr lang="en-US" dirty="0"/>
              <a:t>across the world, including remote Pacific islands and the Arctic, killing 20 to 50 million persons. More recently, the influenza pandemic in 2009 </a:t>
            </a:r>
            <a:r>
              <a:rPr lang="en-US" dirty="0" smtClean="0"/>
              <a:t>infected </a:t>
            </a:r>
            <a:r>
              <a:rPr lang="en-US" dirty="0"/>
              <a:t>persons </a:t>
            </a:r>
            <a:r>
              <a:rPr lang="en-US" dirty="0" smtClean="0"/>
              <a:t>in </a:t>
            </a:r>
            <a:r>
              <a:rPr lang="en-US" dirty="0"/>
              <a:t>214 </a:t>
            </a:r>
            <a:r>
              <a:rPr lang="en-US" dirty="0" smtClean="0"/>
              <a:t>countries,</a:t>
            </a:r>
            <a:r>
              <a:rPr lang="en-US" baseline="0" dirty="0" smtClean="0"/>
              <a:t> causing </a:t>
            </a:r>
            <a:r>
              <a:rPr lang="en-US" dirty="0" smtClean="0"/>
              <a:t>almost </a:t>
            </a:r>
            <a:r>
              <a:rPr lang="en-US" dirty="0"/>
              <a:t>19,000 confirmed deaths. Preparing for and controlling the effects of </a:t>
            </a:r>
            <a:r>
              <a:rPr lang="en-US" dirty="0" smtClean="0"/>
              <a:t>influenza </a:t>
            </a:r>
            <a:r>
              <a:rPr lang="en-US" dirty="0"/>
              <a:t>will likely </a:t>
            </a:r>
            <a:r>
              <a:rPr lang="en-US" dirty="0" smtClean="0"/>
              <a:t>remain</a:t>
            </a:r>
            <a:r>
              <a:rPr lang="en-US" baseline="0" dirty="0" smtClean="0"/>
              <a:t> top priorities</a:t>
            </a:r>
            <a:r>
              <a:rPr lang="en-US" dirty="0" smtClean="0"/>
              <a:t> for public health.</a:t>
            </a:r>
            <a:endParaRPr lang="en-US" dirty="0"/>
          </a:p>
          <a:p>
            <a:endParaRPr lang="en-US" dirty="0"/>
          </a:p>
          <a:p>
            <a:r>
              <a:rPr lang="en-US" dirty="0" smtClean="0"/>
              <a:t>Historically,</a:t>
            </a:r>
            <a:r>
              <a:rPr lang="en-US" baseline="0" dirty="0" smtClean="0"/>
              <a:t> p</a:t>
            </a:r>
            <a:r>
              <a:rPr lang="en-US" dirty="0" smtClean="0"/>
              <a:t>olio </a:t>
            </a:r>
            <a:r>
              <a:rPr lang="en-US" dirty="0"/>
              <a:t>was a common and highly feared disease that caused severe </a:t>
            </a:r>
            <a:r>
              <a:rPr lang="en-US" dirty="0" smtClean="0"/>
              <a:t>illness,</a:t>
            </a:r>
            <a:r>
              <a:rPr lang="en-US" baseline="0" dirty="0" smtClean="0"/>
              <a:t> including paralysis, </a:t>
            </a:r>
            <a:r>
              <a:rPr lang="en-US" dirty="0" smtClean="0"/>
              <a:t>and </a:t>
            </a:r>
            <a:r>
              <a:rPr lang="en-US" dirty="0"/>
              <a:t>death among thousands of </a:t>
            </a:r>
            <a:r>
              <a:rPr lang="en-US" dirty="0" smtClean="0"/>
              <a:t>people </a:t>
            </a:r>
            <a:r>
              <a:rPr lang="en-US" dirty="0"/>
              <a:t>each year. </a:t>
            </a:r>
            <a:r>
              <a:rPr lang="en-US" dirty="0" smtClean="0"/>
              <a:t>Thousands of people lined up to receive</a:t>
            </a:r>
            <a:r>
              <a:rPr lang="en-US" baseline="0" dirty="0" smtClean="0"/>
              <a:t> the polio vaccine after it was introduced in 1955. A</a:t>
            </a:r>
            <a:r>
              <a:rPr lang="en-US" dirty="0" smtClean="0"/>
              <a:t>n </a:t>
            </a:r>
            <a:r>
              <a:rPr lang="en-US" dirty="0"/>
              <a:t>initiative to eradicate polio was </a:t>
            </a:r>
            <a:r>
              <a:rPr lang="en-US" dirty="0" smtClean="0"/>
              <a:t>launched</a:t>
            </a:r>
            <a:r>
              <a:rPr lang="en-US" baseline="0" dirty="0" smtClean="0"/>
              <a:t> in 1988 because of outbreaks in </a:t>
            </a:r>
            <a:r>
              <a:rPr lang="en-US" dirty="0" smtClean="0"/>
              <a:t>more than </a:t>
            </a:r>
            <a:r>
              <a:rPr lang="en-US" dirty="0"/>
              <a:t>125 countries. </a:t>
            </a:r>
            <a:r>
              <a:rPr lang="en-US" dirty="0" smtClean="0"/>
              <a:t>Today,</a:t>
            </a:r>
            <a:r>
              <a:rPr lang="en-US" baseline="0" dirty="0" smtClean="0"/>
              <a:t> </a:t>
            </a:r>
            <a:r>
              <a:rPr lang="en-US" dirty="0" smtClean="0"/>
              <a:t>polio </a:t>
            </a:r>
            <a:r>
              <a:rPr lang="en-US" dirty="0"/>
              <a:t>exists </a:t>
            </a:r>
            <a:r>
              <a:rPr lang="en-US" dirty="0" smtClean="0"/>
              <a:t>in only a few countries.</a:t>
            </a:r>
            <a:endParaRPr lang="en-US" dirty="0"/>
          </a:p>
          <a:p>
            <a:endParaRPr lang="en-US" dirty="0"/>
          </a:p>
          <a:p>
            <a:r>
              <a:rPr lang="en-US" dirty="0"/>
              <a:t>During the 1980s, human immunodeficiency virus, or HIV, emerged and spread rapidly </a:t>
            </a:r>
            <a:r>
              <a:rPr lang="en-US" dirty="0" smtClean="0"/>
              <a:t>across </a:t>
            </a:r>
            <a:r>
              <a:rPr lang="en-US" dirty="0"/>
              <a:t>the </a:t>
            </a:r>
            <a:r>
              <a:rPr lang="en-US" dirty="0" smtClean="0"/>
              <a:t>globe.</a:t>
            </a:r>
            <a:r>
              <a:rPr lang="en-US" baseline="0" dirty="0" smtClean="0"/>
              <a:t> P</a:t>
            </a:r>
            <a:r>
              <a:rPr lang="en-US" dirty="0" smtClean="0"/>
              <a:t>ublic health </a:t>
            </a:r>
            <a:r>
              <a:rPr lang="en-US" dirty="0"/>
              <a:t>has responded to this pandemic by developing new </a:t>
            </a:r>
            <a:r>
              <a:rPr lang="en-US" dirty="0" smtClean="0"/>
              <a:t>ways </a:t>
            </a:r>
            <a:r>
              <a:rPr lang="en-US" dirty="0"/>
              <a:t>to diagnose </a:t>
            </a:r>
            <a:r>
              <a:rPr lang="en-US" dirty="0" smtClean="0"/>
              <a:t>and treat those</a:t>
            </a:r>
            <a:r>
              <a:rPr lang="en-US" baseline="0" dirty="0" smtClean="0"/>
              <a:t> who are infected. </a:t>
            </a:r>
            <a:r>
              <a:rPr lang="en-US" dirty="0" smtClean="0"/>
              <a:t>New </a:t>
            </a:r>
            <a:r>
              <a:rPr lang="en-US" dirty="0"/>
              <a:t>infections of HIV are down 20% </a:t>
            </a:r>
            <a:r>
              <a:rPr lang="en-US" dirty="0" smtClean="0"/>
              <a:t>over</a:t>
            </a:r>
            <a:r>
              <a:rPr lang="en-US" baseline="0" dirty="0" smtClean="0"/>
              <a:t> </a:t>
            </a:r>
            <a:r>
              <a:rPr lang="en-US" dirty="0" smtClean="0"/>
              <a:t>the </a:t>
            </a:r>
            <a:r>
              <a:rPr lang="en-US" dirty="0"/>
              <a:t>past 10 years, which is a sign that </a:t>
            </a:r>
            <a:r>
              <a:rPr lang="en-US" dirty="0" smtClean="0"/>
              <a:t>public health </a:t>
            </a:r>
            <a:r>
              <a:rPr lang="en-US" dirty="0"/>
              <a:t>interventions </a:t>
            </a:r>
            <a:r>
              <a:rPr lang="en-US" dirty="0" smtClean="0"/>
              <a:t>are</a:t>
            </a:r>
            <a:r>
              <a:rPr lang="en-US" baseline="0" dirty="0" smtClean="0"/>
              <a:t> successful</a:t>
            </a:r>
            <a:r>
              <a:rPr lang="en-US" dirty="0" smtClean="0"/>
              <a:t>.</a:t>
            </a:r>
            <a:endParaRPr lang="en-US" dirty="0"/>
          </a:p>
          <a:p>
            <a:endParaRPr lang="en-US" dirty="0"/>
          </a:p>
          <a:p>
            <a:r>
              <a:rPr lang="en-US" b="1" dirty="0" smtClean="0"/>
              <a:t>GO</a:t>
            </a:r>
            <a:r>
              <a:rPr lang="en-US" b="0" dirty="0" smtClean="0"/>
              <a:t> t</a:t>
            </a:r>
            <a:r>
              <a:rPr lang="en-US" baseline="0" dirty="0" smtClean="0"/>
              <a:t>o next slide.</a:t>
            </a: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3212936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675" y="4416425"/>
            <a:ext cx="5607050" cy="853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first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A, e</a:t>
            </a:r>
            <a:r>
              <a:rPr lang="en-US" altLang="en-US" smtClean="0">
                <a:latin typeface="Arial" charset="0"/>
                <a:cs typeface="Arial" charset="0"/>
              </a:rPr>
              <a:t>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second knowledge check question and wait for participant responses.&gt;</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C, epidemic.</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READ</a:t>
            </a:r>
            <a:r>
              <a:rPr lang="en-US" altLang="en-US" smtClean="0">
                <a:latin typeface="Arial" charset="0"/>
                <a:cs typeface="Arial" charset="0"/>
              </a:rPr>
              <a:t> the third knowledge check question and wait for participant responses.&gt;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B, pandemic.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GO</a:t>
            </a:r>
            <a:r>
              <a:rPr lang="en-US" altLang="en-US" smtClean="0">
                <a:latin typeface="Arial" charset="0"/>
                <a:cs typeface="Arial" charset="0"/>
              </a:rPr>
              <a:t> to next slide.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lnSpc>
                <a:spcPct val="150000"/>
              </a:lnSpc>
              <a:spcBef>
                <a:spcPct val="0"/>
              </a:spcBef>
            </a:pPr>
            <a:fld id="{47439D0A-A661-4614-BCF6-1DF06AA8397C}" type="slidenum">
              <a:rPr lang="en-US" altLang="en-US" smtClean="0">
                <a:latin typeface="Arial" charset="0"/>
              </a:rPr>
              <a:pPr>
                <a:lnSpc>
                  <a:spcPct val="150000"/>
                </a:lnSpc>
                <a:spcBef>
                  <a:spcPct val="0"/>
                </a:spcBef>
              </a:pPr>
              <a:t>16</a:t>
            </a:fld>
            <a:endParaRPr lang="en-US" altLang="en-US" smtClean="0">
              <a:latin typeface="Arial" charset="0"/>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55650" indent="-290513">
              <a:defRPr>
                <a:solidFill>
                  <a:schemeClr val="tx1"/>
                </a:solidFill>
                <a:latin typeface="Calibri" pitchFamily="34" charset="0"/>
                <a:cs typeface="Arial" charset="0"/>
              </a:defRPr>
            </a:lvl2pPr>
            <a:lvl3pPr marL="1163638" indent="-231775">
              <a:defRPr>
                <a:solidFill>
                  <a:schemeClr val="tx1"/>
                </a:solidFill>
                <a:latin typeface="Calibri" pitchFamily="34" charset="0"/>
                <a:cs typeface="Arial" charset="0"/>
              </a:defRPr>
            </a:lvl3pPr>
            <a:lvl4pPr marL="1630363" indent="-231775">
              <a:defRPr>
                <a:solidFill>
                  <a:schemeClr val="tx1"/>
                </a:solidFill>
                <a:latin typeface="Calibri" pitchFamily="34" charset="0"/>
                <a:cs typeface="Arial" charset="0"/>
              </a:defRPr>
            </a:lvl4pPr>
            <a:lvl5pPr marL="2095500" indent="-231775">
              <a:defRPr>
                <a:solidFill>
                  <a:schemeClr val="tx1"/>
                </a:solidFill>
                <a:latin typeface="Calibri" pitchFamily="34" charset="0"/>
                <a:cs typeface="Arial" charset="0"/>
              </a:defRPr>
            </a:lvl5pPr>
            <a:lvl6pPr marL="2552700" indent="-231775" eaLnBrk="0" fontAlgn="base" hangingPunct="0">
              <a:spcBef>
                <a:spcPct val="0"/>
              </a:spcBef>
              <a:spcAft>
                <a:spcPct val="0"/>
              </a:spcAft>
              <a:defRPr>
                <a:solidFill>
                  <a:schemeClr val="tx1"/>
                </a:solidFill>
                <a:latin typeface="Calibri" pitchFamily="34" charset="0"/>
                <a:cs typeface="Arial" charset="0"/>
              </a:defRPr>
            </a:lvl6pPr>
            <a:lvl7pPr marL="3009900" indent="-231775" eaLnBrk="0" fontAlgn="base" hangingPunct="0">
              <a:spcBef>
                <a:spcPct val="0"/>
              </a:spcBef>
              <a:spcAft>
                <a:spcPct val="0"/>
              </a:spcAft>
              <a:defRPr>
                <a:solidFill>
                  <a:schemeClr val="tx1"/>
                </a:solidFill>
                <a:latin typeface="Calibri" pitchFamily="34" charset="0"/>
                <a:cs typeface="Arial" charset="0"/>
              </a:defRPr>
            </a:lvl7pPr>
            <a:lvl8pPr marL="3467100" indent="-231775" eaLnBrk="0" fontAlgn="base" hangingPunct="0">
              <a:spcBef>
                <a:spcPct val="0"/>
              </a:spcBef>
              <a:spcAft>
                <a:spcPct val="0"/>
              </a:spcAft>
              <a:defRPr>
                <a:solidFill>
                  <a:schemeClr val="tx1"/>
                </a:solidFill>
                <a:latin typeface="Calibri" pitchFamily="34" charset="0"/>
                <a:cs typeface="Arial" charset="0"/>
              </a:defRPr>
            </a:lvl8pPr>
            <a:lvl9pPr marL="3924300" indent="-231775" eaLnBrk="0" fontAlgn="base" hangingPunct="0">
              <a:spcBef>
                <a:spcPct val="0"/>
              </a:spcBef>
              <a:spcAft>
                <a:spcPct val="0"/>
              </a:spcAft>
              <a:defRPr>
                <a:solidFill>
                  <a:schemeClr val="tx1"/>
                </a:solidFill>
                <a:latin typeface="Calibri" pitchFamily="34" charset="0"/>
                <a:cs typeface="Arial" charset="0"/>
              </a:defRPr>
            </a:lvl9pPr>
          </a:lstStyle>
          <a:p>
            <a:pPr fontAlgn="base">
              <a:lnSpc>
                <a:spcPct val="150000"/>
              </a:lnSpc>
              <a:spcBef>
                <a:spcPct val="0"/>
              </a:spcBef>
              <a:spcAft>
                <a:spcPct val="0"/>
              </a:spcAft>
            </a:pPr>
            <a:fld id="{20648F53-FE81-4FCF-A90F-5339D5D628A1}" type="datetime1">
              <a:rPr lang="en-US" altLang="en-US" smtClean="0">
                <a:latin typeface="Arial" charset="0"/>
              </a:rPr>
              <a:pPr fontAlgn="base">
                <a:lnSpc>
                  <a:spcPct val="150000"/>
                </a:lnSpc>
                <a:spcBef>
                  <a:spcPct val="0"/>
                </a:spcBef>
                <a:spcAft>
                  <a:spcPct val="0"/>
                </a:spcAft>
              </a:pPr>
              <a:t>9/15/2024</a:t>
            </a:fld>
            <a:endParaRPr lang="en-US" altLang="en-US" smtClean="0">
              <a:latin typeface="Arial" charset="0"/>
            </a:endParaRPr>
          </a:p>
        </p:txBody>
      </p:sp>
    </p:spTree>
    <p:extLst>
      <p:ext uri="{BB962C8B-B14F-4D97-AF65-F5344CB8AC3E}">
        <p14:creationId xmlns:p14="http://schemas.microsoft.com/office/powerpoint/2010/main" val="1455932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17</a:t>
            </a:fld>
            <a:endParaRPr lang="en-US" altLang="en-US"/>
          </a:p>
        </p:txBody>
      </p:sp>
    </p:spTree>
    <p:extLst>
      <p:ext uri="{BB962C8B-B14F-4D97-AF65-F5344CB8AC3E}">
        <p14:creationId xmlns:p14="http://schemas.microsoft.com/office/powerpoint/2010/main" val="994215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SA" altLang="en-US"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fld id="{EC0F8E6B-EC82-4736-82E8-D5050207E57A}" type="slidenum">
              <a:rPr lang="en-US" altLang="en-US"/>
              <a:pPr/>
              <a:t>18</a:t>
            </a:fld>
            <a:endParaRPr lang="en-US" altLang="en-US"/>
          </a:p>
        </p:txBody>
      </p:sp>
    </p:spTree>
    <p:extLst>
      <p:ext uri="{BB962C8B-B14F-4D97-AF65-F5344CB8AC3E}">
        <p14:creationId xmlns:p14="http://schemas.microsoft.com/office/powerpoint/2010/main" val="90643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11766A-C2C2-4C6A-A8D5-76E7A5C3495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a16="http://schemas.microsoft.com/office/drawing/2014/main" id="{8B6FBEF4-ED2A-4619-B7C5-2894A71B01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a16="http://schemas.microsoft.com/office/drawing/2014/main" id="{DA2EAAA1-4D64-4DEF-A806-7FFFDBEACB3A}"/>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30CF358F-BD1D-49DA-948C-21E2A67EBDCB}"/>
              </a:ext>
            </a:extLst>
          </p:cNvPr>
          <p:cNvSpPr>
            <a:spLocks noGrp="1"/>
          </p:cNvSpPr>
          <p:nvPr>
            <p:ph type="ftr" sz="quarter" idx="11"/>
          </p:nvPr>
        </p:nvSpPr>
        <p:spPr/>
        <p:txBody>
          <a:bodyPr/>
          <a:lstStyle/>
          <a:p>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A6ACD923-A666-49A0-8059-51B49C048E16}"/>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2554773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C08AE31-DC4A-481B-94F7-020D7F2D37B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232BD55D-FB26-488E-A3BC-E0B0D646F76D}"/>
              </a:ext>
            </a:extLst>
          </p:cNvPr>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2B73E56A-B276-4A39-BE5E-E6597B7BE913}"/>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30718706-7E33-4884-B0C9-D3EC4AF68ACB}"/>
              </a:ext>
            </a:extLst>
          </p:cNvPr>
          <p:cNvSpPr>
            <a:spLocks noGrp="1"/>
          </p:cNvSpPr>
          <p:nvPr>
            <p:ph type="ftr" sz="quarter" idx="11"/>
          </p:nvPr>
        </p:nvSpPr>
        <p:spPr/>
        <p:txBody>
          <a:bodyPr/>
          <a:lstStyle/>
          <a:p>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260FC677-AE39-4ACD-BD60-ACF4FF21480F}"/>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404767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E8A8CC19-6601-4639-8B6F-111F051AC137}"/>
              </a:ext>
            </a:extLst>
          </p:cNvPr>
          <p:cNvSpPr>
            <a:spLocks noGrp="1"/>
          </p:cNvSpPr>
          <p:nvPr>
            <p:ph type="title" orient="vert"/>
          </p:nvPr>
        </p:nvSpPr>
        <p:spPr>
          <a:xfrm>
            <a:off x="8724902"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a16="http://schemas.microsoft.com/office/drawing/2014/main" id="{E328CAFA-84BC-4A26-825B-B053A2936DB2}"/>
              </a:ext>
            </a:extLst>
          </p:cNvPr>
          <p:cNvSpPr>
            <a:spLocks noGrp="1"/>
          </p:cNvSpPr>
          <p:nvPr>
            <p:ph type="body" orient="vert" idx="1"/>
          </p:nvPr>
        </p:nvSpPr>
        <p:spPr>
          <a:xfrm>
            <a:off x="838203" y="365125"/>
            <a:ext cx="7734300" cy="5811838"/>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91093A91-EEBA-4DDC-BF25-924338F4A9CD}"/>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5B538C46-EF2E-44BD-9259-942B94884DD7}"/>
              </a:ext>
            </a:extLst>
          </p:cNvPr>
          <p:cNvSpPr>
            <a:spLocks noGrp="1"/>
          </p:cNvSpPr>
          <p:nvPr>
            <p:ph type="ftr" sz="quarter" idx="11"/>
          </p:nvPr>
        </p:nvSpPr>
        <p:spPr/>
        <p:txBody>
          <a:bodyPr/>
          <a:lstStyle/>
          <a:p>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06223176-2357-402A-B3D8-758BA51CCA59}"/>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402315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027934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450337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510986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497453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8"/>
          <p:cNvSpPr>
            <a:spLocks noGrp="1" noChangeArrowheads="1"/>
          </p:cNvSpPr>
          <p:nvPr>
            <p:ph type="sldNum" sz="quarter" idx="11"/>
          </p:nvPr>
        </p:nvSpPr>
        <p:spPr/>
        <p:txBody>
          <a:bodyPr/>
          <a:lstStyle>
            <a:lvl1pPr algn="l">
              <a:defRPr/>
            </a:lvl1pPr>
          </a:lstStyle>
          <a:p>
            <a:pPr>
              <a:defRPr/>
            </a:pPr>
            <a:fld id="{78ACC45E-EF68-4CE1-B244-F13B3AECA83B}" type="slidenum">
              <a:rPr lang="en-US" smtClean="0"/>
              <a:pPr>
                <a:defRPr/>
              </a:pPr>
              <a:t>‹#›</a:t>
            </a:fld>
            <a:endParaRPr lang="en-US"/>
          </a:p>
        </p:txBody>
      </p:sp>
      <p:sp>
        <p:nvSpPr>
          <p:cNvPr id="4" name="Rectangle 10"/>
          <p:cNvSpPr>
            <a:spLocks noGrp="1" noChangeArrowheads="1"/>
          </p:cNvSpPr>
          <p:nvPr>
            <p:ph type="ftr" sz="quarter" idx="12"/>
          </p:nvPr>
        </p:nvSpPr>
        <p:spPr/>
        <p:txBody>
          <a:bodyPr/>
          <a:lstStyle>
            <a:lvl1pPr>
              <a:defRPr/>
            </a:lvl1pPr>
          </a:lstStyle>
          <a:p>
            <a:pPr>
              <a:defRPr/>
            </a:pPr>
            <a:endParaRPr lang="en-US"/>
          </a:p>
        </p:txBody>
      </p:sp>
      <p:sp>
        <p:nvSpPr>
          <p:cNvPr id="5" name="Google Shape;50;p9">
            <a:extLst>
              <a:ext uri="{FF2B5EF4-FFF2-40B4-BE49-F238E27FC236}">
                <a16:creationId xmlns:a16="http://schemas.microsoft.com/office/drawing/2014/main" id="{42D551F2-6023-CC4E-8847-037DC4844CFC}"/>
              </a:ext>
            </a:extLst>
          </p:cNvPr>
          <p:cNvSpPr/>
          <p:nvPr userDrawn="1"/>
        </p:nvSpPr>
        <p:spPr>
          <a:xfrm rot="5400000">
            <a:off x="-57433" y="6101901"/>
            <a:ext cx="468600" cy="357200"/>
          </a:xfrm>
          <a:prstGeom prst="triangle">
            <a:avLst>
              <a:gd name="adj" fmla="val 50000"/>
            </a:avLst>
          </a:prstGeom>
          <a:solidFill>
            <a:srgbClr val="2657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 name="Title 1">
            <a:extLst>
              <a:ext uri="{FF2B5EF4-FFF2-40B4-BE49-F238E27FC236}">
                <a16:creationId xmlns:a16="http://schemas.microsoft.com/office/drawing/2014/main" id="{A09162A9-89B7-E341-931E-91A4D78C7DDF}"/>
              </a:ext>
            </a:extLst>
          </p:cNvPr>
          <p:cNvSpPr>
            <a:spLocks noGrp="1"/>
          </p:cNvSpPr>
          <p:nvPr>
            <p:ph type="title"/>
          </p:nvPr>
        </p:nvSpPr>
        <p:spPr>
          <a:xfrm>
            <a:off x="609600" y="358667"/>
            <a:ext cx="10972800" cy="563562"/>
          </a:xfrm>
        </p:spPr>
        <p:txBody>
          <a:bodyPr/>
          <a:lstStyle>
            <a:lvl1pPr>
              <a:defRPr sz="3200">
                <a:solidFill>
                  <a:srgbClr val="265787"/>
                </a:solidFill>
              </a:defRPr>
            </a:lvl1pPr>
          </a:lstStyle>
          <a:p>
            <a:r>
              <a:rPr lang="en-US" dirty="0"/>
              <a:t>Click to edit Master title style</a:t>
            </a:r>
          </a:p>
        </p:txBody>
      </p:sp>
    </p:spTree>
    <p:extLst>
      <p:ext uri="{BB962C8B-B14F-4D97-AF65-F5344CB8AC3E}">
        <p14:creationId xmlns:p14="http://schemas.microsoft.com/office/powerpoint/2010/main" val="34287126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009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2460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5311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31286DE-973D-4D8E-A435-61BB0F3E024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A37B976B-5601-4C18-8F00-4D0C389762C9}"/>
              </a:ext>
            </a:extLst>
          </p:cNvPr>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1A29B6D2-069A-46FF-945A-E5F575694AB6}"/>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FDEF6B17-4526-4789-9CCB-25D386E70D40}"/>
              </a:ext>
            </a:extLst>
          </p:cNvPr>
          <p:cNvSpPr>
            <a:spLocks noGrp="1"/>
          </p:cNvSpPr>
          <p:nvPr>
            <p:ph type="ftr" sz="quarter" idx="11"/>
          </p:nvPr>
        </p:nvSpPr>
        <p:spPr/>
        <p:txBody>
          <a:bodyPr/>
          <a:lstStyle/>
          <a:p>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EF672BB7-DF51-4936-A7B7-A44D9CB6B485}"/>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4012269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328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6430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050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9994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9402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8191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58968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379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609600" y="1600201"/>
            <a:ext cx="109728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609600" y="5791200"/>
            <a:ext cx="109728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1553071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FBCB70AC-5ECC-4C33-8456-D404F6EE6328}"/>
              </a:ext>
            </a:extLst>
          </p:cNvPr>
          <p:cNvSpPr>
            <a:spLocks noGrp="1"/>
          </p:cNvSpPr>
          <p:nvPr>
            <p:ph type="title"/>
          </p:nvPr>
        </p:nvSpPr>
        <p:spPr>
          <a:xfrm>
            <a:off x="831851" y="1709814"/>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80A9B9A9-FD04-4ADA-94BA-570F6C389A18}"/>
              </a:ext>
            </a:extLst>
          </p:cNvPr>
          <p:cNvSpPr>
            <a:spLocks noGrp="1"/>
          </p:cNvSpPr>
          <p:nvPr>
            <p:ph type="body" idx="1"/>
          </p:nvPr>
        </p:nvSpPr>
        <p:spPr>
          <a:xfrm>
            <a:off x="831851" y="458953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حرر أنماط نص الشكل الرئيسي</a:t>
            </a:r>
          </a:p>
        </p:txBody>
      </p:sp>
      <p:sp>
        <p:nvSpPr>
          <p:cNvPr id="4" name="عنصر نائب للتاريخ 3">
            <a:extLst>
              <a:ext uri="{FF2B5EF4-FFF2-40B4-BE49-F238E27FC236}">
                <a16:creationId xmlns:a16="http://schemas.microsoft.com/office/drawing/2014/main" id="{1FC7BE41-B2FE-4AF3-B600-E6A78A3AF5E5}"/>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E7D78925-BA56-4F0D-A462-BD43BFBBF426}"/>
              </a:ext>
            </a:extLst>
          </p:cNvPr>
          <p:cNvSpPr>
            <a:spLocks noGrp="1"/>
          </p:cNvSpPr>
          <p:nvPr>
            <p:ph type="ftr" sz="quarter" idx="11"/>
          </p:nvPr>
        </p:nvSpPr>
        <p:spPr/>
        <p:txBody>
          <a:bodyPr/>
          <a:lstStyle/>
          <a:p>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AC0B9BBC-7335-4544-A692-C30599108A34}"/>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2810940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2077C5-2B05-40F9-8251-2394176CAD18}"/>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29C2E45E-7117-4463-9F90-4A7AD61A842E}"/>
              </a:ext>
            </a:extLst>
          </p:cNvPr>
          <p:cNvSpPr>
            <a:spLocks noGrp="1"/>
          </p:cNvSpPr>
          <p:nvPr>
            <p:ph sz="half" idx="1"/>
          </p:nvPr>
        </p:nvSpPr>
        <p:spPr>
          <a:xfrm>
            <a:off x="838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a16="http://schemas.microsoft.com/office/drawing/2014/main" id="{D6474638-ECC9-4360-B012-9B76F5A55732}"/>
              </a:ext>
            </a:extLst>
          </p:cNvPr>
          <p:cNvSpPr>
            <a:spLocks noGrp="1"/>
          </p:cNvSpPr>
          <p:nvPr>
            <p:ph sz="half" idx="2"/>
          </p:nvPr>
        </p:nvSpPr>
        <p:spPr>
          <a:xfrm>
            <a:off x="6172200" y="1825625"/>
            <a:ext cx="5181600" cy="435133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a16="http://schemas.microsoft.com/office/drawing/2014/main" id="{EA9F807F-0976-42F1-BA86-EB4DACBA0042}"/>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6" name="عنصر نائب للتذييل 5">
            <a:extLst>
              <a:ext uri="{FF2B5EF4-FFF2-40B4-BE49-F238E27FC236}">
                <a16:creationId xmlns:a16="http://schemas.microsoft.com/office/drawing/2014/main" id="{1CEDCBD2-F649-4C88-9F27-D2875CFBCEA4}"/>
              </a:ext>
            </a:extLst>
          </p:cNvPr>
          <p:cNvSpPr>
            <a:spLocks noGrp="1"/>
          </p:cNvSpPr>
          <p:nvPr>
            <p:ph type="ftr" sz="quarter" idx="11"/>
          </p:nvPr>
        </p:nvSpPr>
        <p:spPr/>
        <p:txBody>
          <a:bodyPr/>
          <a:lstStyle/>
          <a:p>
            <a:endParaRPr lang="ar-IQ"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E499DE59-1834-41DE-A2AD-CB77E9EFFCD7}"/>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3240614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97FC84E-F79D-46DC-8AD2-AB37E066FE89}"/>
              </a:ext>
            </a:extLst>
          </p:cNvPr>
          <p:cNvSpPr>
            <a:spLocks noGrp="1"/>
          </p:cNvSpPr>
          <p:nvPr>
            <p:ph type="title"/>
          </p:nvPr>
        </p:nvSpPr>
        <p:spPr>
          <a:xfrm>
            <a:off x="839788" y="365129"/>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09615792-12FA-46E0-A526-BEC9AD1AF7F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عنصر نائب للمحتوى 3">
            <a:extLst>
              <a:ext uri="{FF2B5EF4-FFF2-40B4-BE49-F238E27FC236}">
                <a16:creationId xmlns:a16="http://schemas.microsoft.com/office/drawing/2014/main" id="{1F0A4EF8-6C35-46AA-8100-EE7F4D3AEBB9}"/>
              </a:ext>
            </a:extLst>
          </p:cNvPr>
          <p:cNvSpPr>
            <a:spLocks noGrp="1"/>
          </p:cNvSpPr>
          <p:nvPr>
            <p:ph sz="half" idx="2"/>
          </p:nvPr>
        </p:nvSpPr>
        <p:spPr>
          <a:xfrm>
            <a:off x="839789" y="2505075"/>
            <a:ext cx="5157787"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a16="http://schemas.microsoft.com/office/drawing/2014/main" id="{AF330F43-D25A-42F0-AE88-82362B8AC38A}"/>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عنصر نائب للمحتوى 5">
            <a:extLst>
              <a:ext uri="{FF2B5EF4-FFF2-40B4-BE49-F238E27FC236}">
                <a16:creationId xmlns:a16="http://schemas.microsoft.com/office/drawing/2014/main" id="{757A47C6-9191-4D62-AA22-0FF3CE3E3F41}"/>
              </a:ext>
            </a:extLst>
          </p:cNvPr>
          <p:cNvSpPr>
            <a:spLocks noGrp="1"/>
          </p:cNvSpPr>
          <p:nvPr>
            <p:ph sz="quarter" idx="4"/>
          </p:nvPr>
        </p:nvSpPr>
        <p:spPr>
          <a:xfrm>
            <a:off x="6172203" y="2505075"/>
            <a:ext cx="5183188" cy="3684588"/>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a16="http://schemas.microsoft.com/office/drawing/2014/main" id="{DE573BE8-A31E-469A-842E-6713C0B7369A}"/>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8" name="عنصر نائب للتذييل 7">
            <a:extLst>
              <a:ext uri="{FF2B5EF4-FFF2-40B4-BE49-F238E27FC236}">
                <a16:creationId xmlns:a16="http://schemas.microsoft.com/office/drawing/2014/main" id="{18EFB6C9-B713-4351-87A9-F02CFE944F53}"/>
              </a:ext>
            </a:extLst>
          </p:cNvPr>
          <p:cNvSpPr>
            <a:spLocks noGrp="1"/>
          </p:cNvSpPr>
          <p:nvPr>
            <p:ph type="ftr" sz="quarter" idx="11"/>
          </p:nvPr>
        </p:nvSpPr>
        <p:spPr/>
        <p:txBody>
          <a:bodyPr/>
          <a:lstStyle/>
          <a:p>
            <a:endParaRPr lang="ar-IQ" dirty="0">
              <a:solidFill>
                <a:prstClr val="black">
                  <a:tint val="75000"/>
                </a:prstClr>
              </a:solidFill>
            </a:endParaRPr>
          </a:p>
        </p:txBody>
      </p:sp>
      <p:sp>
        <p:nvSpPr>
          <p:cNvPr id="9" name="عنصر نائب لرقم الشريحة 8">
            <a:extLst>
              <a:ext uri="{FF2B5EF4-FFF2-40B4-BE49-F238E27FC236}">
                <a16:creationId xmlns:a16="http://schemas.microsoft.com/office/drawing/2014/main" id="{238A5686-8DEE-4287-A60F-3057E5837EAA}"/>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2956192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A5F1FE-2A33-4E89-A69A-952DDE2420DC}"/>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a16="http://schemas.microsoft.com/office/drawing/2014/main" id="{BA242F21-3BB0-4C59-BD30-676D5AD8CACC}"/>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4" name="عنصر نائب للتذييل 3">
            <a:extLst>
              <a:ext uri="{FF2B5EF4-FFF2-40B4-BE49-F238E27FC236}">
                <a16:creationId xmlns:a16="http://schemas.microsoft.com/office/drawing/2014/main" id="{C78E285C-677D-45E5-95A8-852B7C2BFBFD}"/>
              </a:ext>
            </a:extLst>
          </p:cNvPr>
          <p:cNvSpPr>
            <a:spLocks noGrp="1"/>
          </p:cNvSpPr>
          <p:nvPr>
            <p:ph type="ftr" sz="quarter" idx="11"/>
          </p:nvPr>
        </p:nvSpPr>
        <p:spPr/>
        <p:txBody>
          <a:bodyPr/>
          <a:lstStyle/>
          <a:p>
            <a:endParaRPr lang="ar-IQ" dirty="0">
              <a:solidFill>
                <a:prstClr val="black">
                  <a:tint val="75000"/>
                </a:prstClr>
              </a:solidFill>
            </a:endParaRPr>
          </a:p>
        </p:txBody>
      </p:sp>
      <p:sp>
        <p:nvSpPr>
          <p:cNvPr id="5" name="عنصر نائب لرقم الشريحة 4">
            <a:extLst>
              <a:ext uri="{FF2B5EF4-FFF2-40B4-BE49-F238E27FC236}">
                <a16:creationId xmlns:a16="http://schemas.microsoft.com/office/drawing/2014/main" id="{3301B4C1-A1F5-40DE-BF65-17644F14C06D}"/>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750390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CD73FF50-6FF2-4271-A314-1FBAC4AE9AEE}"/>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3" name="عنصر نائب للتذييل 2">
            <a:extLst>
              <a:ext uri="{FF2B5EF4-FFF2-40B4-BE49-F238E27FC236}">
                <a16:creationId xmlns:a16="http://schemas.microsoft.com/office/drawing/2014/main" id="{B10E62D9-C7C1-4594-94F8-A013AC31B03D}"/>
              </a:ext>
            </a:extLst>
          </p:cNvPr>
          <p:cNvSpPr>
            <a:spLocks noGrp="1"/>
          </p:cNvSpPr>
          <p:nvPr>
            <p:ph type="ftr" sz="quarter" idx="11"/>
          </p:nvPr>
        </p:nvSpPr>
        <p:spPr/>
        <p:txBody>
          <a:bodyPr/>
          <a:lstStyle/>
          <a:p>
            <a:endParaRPr lang="ar-IQ" dirty="0">
              <a:solidFill>
                <a:prstClr val="black">
                  <a:tint val="75000"/>
                </a:prstClr>
              </a:solidFill>
            </a:endParaRPr>
          </a:p>
        </p:txBody>
      </p:sp>
      <p:sp>
        <p:nvSpPr>
          <p:cNvPr id="4" name="عنصر نائب لرقم الشريحة 3">
            <a:extLst>
              <a:ext uri="{FF2B5EF4-FFF2-40B4-BE49-F238E27FC236}">
                <a16:creationId xmlns:a16="http://schemas.microsoft.com/office/drawing/2014/main" id="{859292C1-B9CC-421A-A480-D1FD780C384E}"/>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3281031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CEAAD57-8022-4ABF-9990-EF7B1F17B4F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a16="http://schemas.microsoft.com/office/drawing/2014/main" id="{8B51FFBE-A3EF-4176-9CBB-28B34D27E29F}"/>
              </a:ext>
            </a:extLst>
          </p:cNvPr>
          <p:cNvSpPr>
            <a:spLocks noGrp="1"/>
          </p:cNvSpPr>
          <p:nvPr>
            <p:ph idx="1"/>
          </p:nvPr>
        </p:nvSpPr>
        <p:spPr>
          <a:xfrm>
            <a:off x="5183188" y="98750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a16="http://schemas.microsoft.com/office/drawing/2014/main" id="{5E5219A7-CCF3-446C-87D8-EDB6AD2729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41306EFB-BA3C-41C9-8138-F6A5FA21CC38}"/>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6" name="عنصر نائب للتذييل 5">
            <a:extLst>
              <a:ext uri="{FF2B5EF4-FFF2-40B4-BE49-F238E27FC236}">
                <a16:creationId xmlns:a16="http://schemas.microsoft.com/office/drawing/2014/main" id="{DA9F66E9-6ACB-4F89-94CF-6D1BEED70B9B}"/>
              </a:ext>
            </a:extLst>
          </p:cNvPr>
          <p:cNvSpPr>
            <a:spLocks noGrp="1"/>
          </p:cNvSpPr>
          <p:nvPr>
            <p:ph type="ftr" sz="quarter" idx="11"/>
          </p:nvPr>
        </p:nvSpPr>
        <p:spPr/>
        <p:txBody>
          <a:bodyPr/>
          <a:lstStyle/>
          <a:p>
            <a:endParaRPr lang="ar-IQ"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C64DA020-79EF-4F37-9AD7-EDE808E66D15}"/>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946938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A7524F4-1F3A-4423-A758-9EBD81E4FCE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a16="http://schemas.microsoft.com/office/drawing/2014/main" id="{FF1B1F8B-190F-4170-860C-5419A0B7B328}"/>
              </a:ext>
            </a:extLst>
          </p:cNvPr>
          <p:cNvSpPr>
            <a:spLocks noGrp="1"/>
          </p:cNvSpPr>
          <p:nvPr>
            <p:ph type="pic" idx="1"/>
          </p:nvPr>
        </p:nvSpPr>
        <p:spPr>
          <a:xfrm>
            <a:off x="5183188" y="98750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dirty="0"/>
          </a:p>
        </p:txBody>
      </p:sp>
      <p:sp>
        <p:nvSpPr>
          <p:cNvPr id="4" name="عنصر نائب للنص 3">
            <a:extLst>
              <a:ext uri="{FF2B5EF4-FFF2-40B4-BE49-F238E27FC236}">
                <a16:creationId xmlns:a16="http://schemas.microsoft.com/office/drawing/2014/main" id="{396B0D70-8C60-4FB0-851C-B105CA5BB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حرر أنماط نص الشكل الرئيسي</a:t>
            </a:r>
          </a:p>
        </p:txBody>
      </p:sp>
      <p:sp>
        <p:nvSpPr>
          <p:cNvPr id="5" name="عنصر نائب للتاريخ 4">
            <a:extLst>
              <a:ext uri="{FF2B5EF4-FFF2-40B4-BE49-F238E27FC236}">
                <a16:creationId xmlns:a16="http://schemas.microsoft.com/office/drawing/2014/main" id="{F22BC2EA-2437-4E8A-AF1A-0E4FC9C1C02B}"/>
              </a:ext>
            </a:extLst>
          </p:cNvPr>
          <p:cNvSpPr>
            <a:spLocks noGrp="1"/>
          </p:cNvSpPr>
          <p:nvPr>
            <p:ph type="dt" sz="half" idx="10"/>
          </p:nvPr>
        </p:nvSpPr>
        <p:spPr/>
        <p:txBody>
          <a:bodyPr/>
          <a:lstStyle/>
          <a:p>
            <a:fld id="{10F9A529-8874-469A-95A8-60138309BCBF}" type="datetimeFigureOut">
              <a:rPr lang="ar-IQ" smtClean="0">
                <a:solidFill>
                  <a:prstClr val="black">
                    <a:tint val="75000"/>
                  </a:prstClr>
                </a:solidFill>
              </a:rPr>
              <a:pPr/>
              <a:t>12/03/1446</a:t>
            </a:fld>
            <a:endParaRPr lang="ar-IQ" dirty="0">
              <a:solidFill>
                <a:prstClr val="black">
                  <a:tint val="75000"/>
                </a:prstClr>
              </a:solidFill>
            </a:endParaRPr>
          </a:p>
        </p:txBody>
      </p:sp>
      <p:sp>
        <p:nvSpPr>
          <p:cNvPr id="6" name="عنصر نائب للتذييل 5">
            <a:extLst>
              <a:ext uri="{FF2B5EF4-FFF2-40B4-BE49-F238E27FC236}">
                <a16:creationId xmlns:a16="http://schemas.microsoft.com/office/drawing/2014/main" id="{7F9D3EF2-5F21-4D95-BEF8-E2CC7C4D2E5C}"/>
              </a:ext>
            </a:extLst>
          </p:cNvPr>
          <p:cNvSpPr>
            <a:spLocks noGrp="1"/>
          </p:cNvSpPr>
          <p:nvPr>
            <p:ph type="ftr" sz="quarter" idx="11"/>
          </p:nvPr>
        </p:nvSpPr>
        <p:spPr/>
        <p:txBody>
          <a:bodyPr/>
          <a:lstStyle/>
          <a:p>
            <a:endParaRPr lang="ar-IQ" dirty="0">
              <a:solidFill>
                <a:prstClr val="black">
                  <a:tint val="75000"/>
                </a:prstClr>
              </a:solidFill>
            </a:endParaRPr>
          </a:p>
        </p:txBody>
      </p:sp>
      <p:sp>
        <p:nvSpPr>
          <p:cNvPr id="7" name="عنصر نائب لرقم الشريحة 6">
            <a:extLst>
              <a:ext uri="{FF2B5EF4-FFF2-40B4-BE49-F238E27FC236}">
                <a16:creationId xmlns:a16="http://schemas.microsoft.com/office/drawing/2014/main" id="{A57BA58F-F3AC-4EF0-B827-E49E285F1C33}"/>
              </a:ext>
            </a:extLst>
          </p:cNvPr>
          <p:cNvSpPr>
            <a:spLocks noGrp="1"/>
          </p:cNvSpPr>
          <p:nvPr>
            <p:ph type="sldNum" sz="quarter" idx="12"/>
          </p:nvPr>
        </p:nvSpPr>
        <p:spPr/>
        <p:txBody>
          <a:bodyPr/>
          <a:lstStyle/>
          <a:p>
            <a:fld id="{EC0E026F-E010-4251-A2D7-BBC636D71C0D}" type="slidenum">
              <a:rPr lang="ar-IQ" smtClean="0">
                <a:solidFill>
                  <a:prstClr val="black">
                    <a:tint val="75000"/>
                  </a:prstClr>
                </a:solidFill>
              </a:rPr>
              <a:pPr/>
              <a:t>‹#›</a:t>
            </a:fld>
            <a:endParaRPr lang="ar-IQ" dirty="0">
              <a:solidFill>
                <a:prstClr val="black">
                  <a:tint val="75000"/>
                </a:prstClr>
              </a:solidFill>
            </a:endParaRPr>
          </a:p>
        </p:txBody>
      </p:sp>
    </p:spTree>
    <p:extLst>
      <p:ext uri="{BB962C8B-B14F-4D97-AF65-F5344CB8AC3E}">
        <p14:creationId xmlns:p14="http://schemas.microsoft.com/office/powerpoint/2010/main" val="680222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4C53CDF9-0000-4256-8EE1-205599344787}"/>
              </a:ext>
            </a:extLst>
          </p:cNvPr>
          <p:cNvSpPr>
            <a:spLocks noGrp="1"/>
          </p:cNvSpPr>
          <p:nvPr>
            <p:ph type="title"/>
          </p:nvPr>
        </p:nvSpPr>
        <p:spPr>
          <a:xfrm>
            <a:off x="838200" y="365129"/>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a16="http://schemas.microsoft.com/office/drawing/2014/main" id="{C2C7628D-54A4-40E5-9CCE-D365D0074E7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a16="http://schemas.microsoft.com/office/drawing/2014/main" id="{2EC124BB-8F50-40C7-9880-6F1AAABCF536}"/>
              </a:ext>
            </a:extLst>
          </p:cNvPr>
          <p:cNvSpPr>
            <a:spLocks noGrp="1"/>
          </p:cNvSpPr>
          <p:nvPr>
            <p:ph type="dt" sz="half" idx="2"/>
          </p:nvPr>
        </p:nvSpPr>
        <p:spPr>
          <a:xfrm>
            <a:off x="8610600" y="6356426"/>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0F9A529-8874-469A-95A8-60138309BCBF}" type="datetimeFigureOut">
              <a:rPr lang="ar-IQ" smtClean="0">
                <a:solidFill>
                  <a:prstClr val="black">
                    <a:tint val="75000"/>
                  </a:prstClr>
                </a:solidFill>
              </a:rPr>
              <a:pPr rtl="1"/>
              <a:t>12/03/1446</a:t>
            </a:fld>
            <a:endParaRPr lang="ar-IQ" dirty="0">
              <a:solidFill>
                <a:prstClr val="black">
                  <a:tint val="75000"/>
                </a:prstClr>
              </a:solidFill>
            </a:endParaRPr>
          </a:p>
        </p:txBody>
      </p:sp>
      <p:sp>
        <p:nvSpPr>
          <p:cNvPr id="5" name="عنصر نائب للتذييل 4">
            <a:extLst>
              <a:ext uri="{FF2B5EF4-FFF2-40B4-BE49-F238E27FC236}">
                <a16:creationId xmlns:a16="http://schemas.microsoft.com/office/drawing/2014/main" id="{E7E48DEF-0DDA-4AB7-B745-D2133E1BC588}"/>
              </a:ext>
            </a:extLst>
          </p:cNvPr>
          <p:cNvSpPr>
            <a:spLocks noGrp="1"/>
          </p:cNvSpPr>
          <p:nvPr>
            <p:ph type="ftr" sz="quarter" idx="3"/>
          </p:nvPr>
        </p:nvSpPr>
        <p:spPr>
          <a:xfrm>
            <a:off x="4038600" y="6356426"/>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IQ" dirty="0">
              <a:solidFill>
                <a:prstClr val="black">
                  <a:tint val="75000"/>
                </a:prstClr>
              </a:solidFill>
            </a:endParaRPr>
          </a:p>
        </p:txBody>
      </p:sp>
      <p:sp>
        <p:nvSpPr>
          <p:cNvPr id="6" name="عنصر نائب لرقم الشريحة 5">
            <a:extLst>
              <a:ext uri="{FF2B5EF4-FFF2-40B4-BE49-F238E27FC236}">
                <a16:creationId xmlns:a16="http://schemas.microsoft.com/office/drawing/2014/main" id="{54E64D66-50A5-4735-A5CD-35D9D9C4957E}"/>
              </a:ext>
            </a:extLst>
          </p:cNvPr>
          <p:cNvSpPr>
            <a:spLocks noGrp="1"/>
          </p:cNvSpPr>
          <p:nvPr>
            <p:ph type="sldNum" sz="quarter" idx="4"/>
          </p:nvPr>
        </p:nvSpPr>
        <p:spPr>
          <a:xfrm>
            <a:off x="838200" y="6356426"/>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EC0E026F-E010-4251-A2D7-BBC636D71C0D}" type="slidenum">
              <a:rPr lang="ar-IQ" smtClean="0">
                <a:solidFill>
                  <a:prstClr val="black">
                    <a:tint val="75000"/>
                  </a:prstClr>
                </a:solidFill>
              </a:rPr>
              <a:pPr rtl="1"/>
              <a:t>‹#›</a:t>
            </a:fld>
            <a:endParaRPr lang="ar-IQ" dirty="0">
              <a:solidFill>
                <a:prstClr val="black">
                  <a:tint val="75000"/>
                </a:prstClr>
              </a:solidFill>
            </a:endParaRPr>
          </a:p>
        </p:txBody>
      </p:sp>
    </p:spTree>
    <p:extLst>
      <p:ext uri="{BB962C8B-B14F-4D97-AF65-F5344CB8AC3E}">
        <p14:creationId xmlns:p14="http://schemas.microsoft.com/office/powerpoint/2010/main" val="3268657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71" r:id="rId12"/>
    <p:sldLayoutId id="2147483772" r:id="rId13"/>
    <p:sldLayoutId id="2147483773" r:id="rId14"/>
    <p:sldLayoutId id="2147483774" r:id="rId15"/>
    <p:sldLayoutId id="2147483775" r:id="rId16"/>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3E99F71-0940-49E1-BCAC-6DC48219CB8B}" type="datetimeFigureOut">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18-09-2024</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19574A2-E199-479A-98B9-AB465D60461E}" type="slidenum">
              <a:rPr kumimoji="0" lang="en-IN"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IN"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54262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23.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gif"/><Relationship Id="rId4" Type="http://schemas.openxmlformats.org/officeDocument/2006/relationships/image" Target="../media/image7.jp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gif"/><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256" y="505364"/>
            <a:ext cx="12018764" cy="5648726"/>
          </a:xfrm>
          <a:prstGeom prst="rect">
            <a:avLst/>
          </a:prstGeom>
        </p:spPr>
        <p:txBody>
          <a:bodyPr wrap="square">
            <a:spAutoFit/>
          </a:bodyPr>
          <a:lstStyle/>
          <a:p>
            <a:pPr rtl="1">
              <a:lnSpc>
                <a:spcPct val="115000"/>
              </a:lnSpc>
              <a:spcAft>
                <a:spcPts val="1000"/>
              </a:spcAft>
            </a:pPr>
            <a:r>
              <a:rPr lang="en-US" sz="2800" b="1" dirty="0" smtClean="0">
                <a:solidFill>
                  <a:srgbClr val="00B050"/>
                </a:solidFill>
                <a:latin typeface="Times New Roman"/>
                <a:ea typeface="Calibri"/>
                <a:cs typeface="Arial"/>
              </a:rPr>
              <a:t>AL MUSTAQBAL UNIVERSITY</a:t>
            </a:r>
          </a:p>
          <a:p>
            <a:pPr rtl="1">
              <a:lnSpc>
                <a:spcPct val="115000"/>
              </a:lnSpc>
              <a:spcAft>
                <a:spcPts val="1000"/>
              </a:spcAft>
            </a:pPr>
            <a:r>
              <a:rPr lang="en-US" sz="2800" b="1" dirty="0" smtClean="0">
                <a:solidFill>
                  <a:srgbClr val="00B050"/>
                </a:solidFill>
                <a:latin typeface="Times New Roman"/>
                <a:ea typeface="Calibri"/>
                <a:cs typeface="Arial"/>
              </a:rPr>
              <a:t>College of Pharmacy / Fourth Stage</a:t>
            </a:r>
          </a:p>
          <a:p>
            <a:pPr rtl="1">
              <a:lnSpc>
                <a:spcPct val="115000"/>
              </a:lnSpc>
              <a:spcAft>
                <a:spcPts val="1000"/>
              </a:spcAft>
            </a:pPr>
            <a:endParaRPr lang="en-US" sz="2800" b="1" dirty="0" smtClean="0">
              <a:solidFill>
                <a:srgbClr val="FF0000"/>
              </a:solidFill>
              <a:latin typeface="Times New Roman"/>
              <a:ea typeface="Calibri"/>
              <a:cs typeface="Arial"/>
            </a:endParaRPr>
          </a:p>
          <a:p>
            <a:pPr marL="508635" marR="465455" algn="ctr">
              <a:lnSpc>
                <a:spcPts val="7940"/>
              </a:lnSpc>
              <a:spcBef>
                <a:spcPts val="0"/>
              </a:spcBef>
              <a:spcAft>
                <a:spcPts val="0"/>
              </a:spcAft>
            </a:pPr>
            <a:r>
              <a:rPr lang="en-US" sz="5400" b="1" dirty="0">
                <a:latin typeface="Calibri" panose="020F0502020204030204" pitchFamily="34" charset="0"/>
                <a:ea typeface="Calibri" panose="020F0502020204030204" pitchFamily="34" charset="0"/>
              </a:rPr>
              <a:t>Public</a:t>
            </a:r>
            <a:r>
              <a:rPr lang="en-US" sz="5400" b="1" spc="-15" dirty="0">
                <a:latin typeface="Calibri" panose="020F0502020204030204" pitchFamily="34" charset="0"/>
                <a:ea typeface="Calibri" panose="020F0502020204030204" pitchFamily="34" charset="0"/>
              </a:rPr>
              <a:t> </a:t>
            </a:r>
            <a:r>
              <a:rPr lang="en-US" sz="5400" b="1" spc="-10" dirty="0" smtClean="0">
                <a:latin typeface="Calibri" panose="020F0502020204030204" pitchFamily="34" charset="0"/>
                <a:ea typeface="Calibri" panose="020F0502020204030204" pitchFamily="34" charset="0"/>
              </a:rPr>
              <a:t>Health</a:t>
            </a:r>
            <a:endParaRPr lang="en-US" sz="5400" b="1" dirty="0">
              <a:latin typeface="Calibri" panose="020F0502020204030204" pitchFamily="34" charset="0"/>
              <a:ea typeface="Calibri" panose="020F0502020204030204" pitchFamily="34" charset="0"/>
            </a:endParaRPr>
          </a:p>
          <a:p>
            <a:pPr marL="508635" marR="465455" algn="ctr">
              <a:lnSpc>
                <a:spcPts val="7940"/>
              </a:lnSpc>
              <a:spcBef>
                <a:spcPts val="0"/>
              </a:spcBef>
              <a:spcAft>
                <a:spcPts val="0"/>
              </a:spcAft>
            </a:pPr>
            <a:r>
              <a:rPr lang="en-US" sz="4000" b="1" spc="-10" dirty="0" smtClean="0">
                <a:solidFill>
                  <a:srgbClr val="FF0000"/>
                </a:solidFill>
                <a:latin typeface="Calibri" panose="020F0502020204030204" pitchFamily="34" charset="0"/>
                <a:ea typeface="Calibri" panose="020F0502020204030204" pitchFamily="34" charset="0"/>
              </a:rPr>
              <a:t>(L 1)</a:t>
            </a:r>
            <a:r>
              <a:rPr lang="en-US" sz="1100" dirty="0" smtClean="0">
                <a:solidFill>
                  <a:srgbClr val="FF0000"/>
                </a:solidFill>
                <a:latin typeface="Calibri" panose="020F0502020204030204" pitchFamily="34" charset="0"/>
                <a:ea typeface="Calibri" panose="020F0502020204030204" pitchFamily="34" charset="0"/>
              </a:rPr>
              <a:t>       </a:t>
            </a:r>
            <a:r>
              <a:rPr lang="en-US" sz="4000" b="1" spc="-10" dirty="0" smtClean="0">
                <a:solidFill>
                  <a:srgbClr val="FF0000"/>
                </a:solidFill>
                <a:latin typeface="Calibri" panose="020F0502020204030204" pitchFamily="34" charset="0"/>
                <a:ea typeface="Calibri" panose="020F0502020204030204" pitchFamily="34" charset="0"/>
              </a:rPr>
              <a:t>INTRODUCTION</a:t>
            </a:r>
            <a:endParaRPr lang="en-US" sz="2800" b="1" dirty="0" smtClean="0">
              <a:solidFill>
                <a:srgbClr val="FF0000"/>
              </a:solidFill>
              <a:latin typeface="Times New Roman"/>
              <a:ea typeface="Calibri"/>
              <a:cs typeface="Arial"/>
            </a:endParaRPr>
          </a:p>
          <a:p>
            <a:pPr rtl="1">
              <a:lnSpc>
                <a:spcPct val="115000"/>
              </a:lnSpc>
              <a:spcAft>
                <a:spcPts val="1000"/>
              </a:spcAft>
            </a:pPr>
            <a:endParaRPr lang="en-US" sz="1400" b="1" dirty="0">
              <a:solidFill>
                <a:srgbClr val="00B050"/>
              </a:solidFill>
              <a:latin typeface="Times New Roman"/>
              <a:ea typeface="Calibri"/>
              <a:cs typeface="Arial"/>
            </a:endParaRPr>
          </a:p>
          <a:p>
            <a:pPr rtl="1">
              <a:lnSpc>
                <a:spcPct val="115000"/>
              </a:lnSpc>
              <a:spcAft>
                <a:spcPts val="1000"/>
              </a:spcAft>
            </a:pPr>
            <a:endParaRPr lang="en-US" sz="2000" b="1" dirty="0" smtClean="0">
              <a:solidFill>
                <a:prstClr val="black"/>
              </a:solidFill>
              <a:latin typeface="Times New Roman"/>
              <a:ea typeface="Calibri"/>
              <a:cs typeface="Arial"/>
            </a:endParaRPr>
          </a:p>
          <a:p>
            <a:pPr rtl="1">
              <a:lnSpc>
                <a:spcPct val="115000"/>
              </a:lnSpc>
              <a:spcAft>
                <a:spcPts val="1000"/>
              </a:spcAft>
            </a:pPr>
            <a:r>
              <a:rPr lang="en-US" sz="2400" b="1" dirty="0" smtClean="0">
                <a:solidFill>
                  <a:prstClr val="black"/>
                </a:solidFill>
                <a:latin typeface="Times New Roman"/>
                <a:ea typeface="Calibri"/>
                <a:cs typeface="Arial"/>
              </a:rPr>
              <a:t>Dr. </a:t>
            </a:r>
            <a:r>
              <a:rPr lang="en-US" sz="2400" b="1" dirty="0" err="1" smtClean="0">
                <a:solidFill>
                  <a:prstClr val="black"/>
                </a:solidFill>
                <a:latin typeface="Times New Roman"/>
                <a:ea typeface="Calibri"/>
                <a:cs typeface="Arial"/>
              </a:rPr>
              <a:t>Abdulhusein</a:t>
            </a:r>
            <a:r>
              <a:rPr lang="en-US" sz="2400" b="1" dirty="0" smtClean="0">
                <a:solidFill>
                  <a:prstClr val="black"/>
                </a:solidFill>
                <a:latin typeface="Times New Roman"/>
                <a:ea typeface="Calibri"/>
                <a:cs typeface="Arial"/>
              </a:rPr>
              <a:t> </a:t>
            </a:r>
            <a:r>
              <a:rPr lang="en-US" sz="2400" b="1" dirty="0" err="1">
                <a:solidFill>
                  <a:prstClr val="black"/>
                </a:solidFill>
                <a:latin typeface="Times New Roman"/>
                <a:ea typeface="Calibri"/>
                <a:cs typeface="Arial"/>
              </a:rPr>
              <a:t>Mizhir</a:t>
            </a:r>
            <a:r>
              <a:rPr lang="en-US" sz="2400" b="1" dirty="0">
                <a:solidFill>
                  <a:prstClr val="black"/>
                </a:solidFill>
                <a:latin typeface="Times New Roman"/>
                <a:ea typeface="Calibri"/>
                <a:cs typeface="Arial"/>
              </a:rPr>
              <a:t> </a:t>
            </a:r>
            <a:r>
              <a:rPr lang="en-US" sz="2400" b="1" dirty="0" err="1">
                <a:solidFill>
                  <a:prstClr val="black"/>
                </a:solidFill>
                <a:latin typeface="Times New Roman"/>
                <a:ea typeface="Calibri"/>
                <a:cs typeface="Arial"/>
              </a:rPr>
              <a:t>Almaamuri</a:t>
            </a:r>
            <a:r>
              <a:rPr lang="en-US" sz="2400" b="1" dirty="0">
                <a:solidFill>
                  <a:prstClr val="black"/>
                </a:solidFill>
                <a:latin typeface="Times New Roman"/>
                <a:ea typeface="Calibri"/>
                <a:cs typeface="Arial"/>
              </a:rPr>
              <a:t> </a:t>
            </a:r>
            <a:endParaRPr lang="en-US" b="1" dirty="0">
              <a:solidFill>
                <a:prstClr val="black"/>
              </a:solidFill>
              <a:ea typeface="Calibri"/>
              <a:cs typeface="Arial"/>
            </a:endParaRPr>
          </a:p>
          <a:p>
            <a:pPr rtl="1">
              <a:lnSpc>
                <a:spcPct val="115000"/>
              </a:lnSpc>
              <a:spcAft>
                <a:spcPts val="1000"/>
              </a:spcAft>
            </a:pPr>
            <a:endParaRPr lang="en-US" sz="1400" dirty="0">
              <a:solidFill>
                <a:srgbClr val="00B050"/>
              </a:solidFill>
              <a:ea typeface="Calibri"/>
              <a:cs typeface="Arial"/>
            </a:endParaRPr>
          </a:p>
        </p:txBody>
      </p:sp>
      <p:pic>
        <p:nvPicPr>
          <p:cNvPr id="4" name="صورة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63100" y="-16971"/>
            <a:ext cx="262731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7432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09199" y="263383"/>
            <a:ext cx="11694694" cy="6740307"/>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The Difference Between Health and Public Health</a:t>
            </a:r>
          </a:p>
          <a:p>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While </a:t>
            </a:r>
            <a:r>
              <a:rPr lang="en-US" sz="2400" dirty="0">
                <a:latin typeface="Times New Roman" panose="02020603050405020304" pitchFamily="18" charset="0"/>
                <a:cs typeface="Times New Roman" panose="02020603050405020304" pitchFamily="18" charset="0"/>
              </a:rPr>
              <a:t>health refers to an </a:t>
            </a:r>
            <a:r>
              <a:rPr lang="en-US" sz="2400" b="1" dirty="0">
                <a:latin typeface="Times New Roman" panose="02020603050405020304" pitchFamily="18" charset="0"/>
                <a:cs typeface="Times New Roman" panose="02020603050405020304" pitchFamily="18" charset="0"/>
              </a:rPr>
              <a:t>individual's</a:t>
            </a:r>
            <a:r>
              <a:rPr lang="en-US" sz="2400" dirty="0">
                <a:latin typeface="Times New Roman" panose="02020603050405020304" pitchFamily="18" charset="0"/>
                <a:cs typeface="Times New Roman" panose="02020603050405020304" pitchFamily="18" charset="0"/>
              </a:rPr>
              <a:t> physical, mental, and social well-being, public health is concerned with the health of </a:t>
            </a:r>
            <a:r>
              <a:rPr lang="en-US" sz="2400" b="1" dirty="0">
                <a:latin typeface="Times New Roman" panose="02020603050405020304" pitchFamily="18" charset="0"/>
                <a:cs typeface="Times New Roman" panose="02020603050405020304" pitchFamily="18" charset="0"/>
              </a:rPr>
              <a:t>entire populations. </a:t>
            </a:r>
            <a:endParaRPr lang="en-US" sz="2400" b="1" dirty="0" smtClean="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Public </a:t>
            </a:r>
            <a:r>
              <a:rPr lang="en-US" sz="2400" dirty="0">
                <a:latin typeface="Times New Roman" panose="02020603050405020304" pitchFamily="18" charset="0"/>
                <a:cs typeface="Times New Roman" panose="02020603050405020304" pitchFamily="18" charset="0"/>
              </a:rPr>
              <a:t>health focuses on </a:t>
            </a:r>
            <a:r>
              <a:rPr lang="en-US" sz="2400" b="1" dirty="0">
                <a:latin typeface="Times New Roman" panose="02020603050405020304" pitchFamily="18" charset="0"/>
                <a:cs typeface="Times New Roman" panose="02020603050405020304" pitchFamily="18" charset="0"/>
              </a:rPr>
              <a:t>preventing disease</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promoting healthy behaviors</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improving the overall health of communities.</a:t>
            </a: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a doctor may focus on treating a patient's illness or injury, while a public health professional may work to prevent the spread of that same illness throughout a community. Public health interventions can include things like vaccination campaigns, health education programs, and policy changes to promote healthier environments</a:t>
            </a:r>
            <a:r>
              <a:rPr lang="en-US" sz="2400" dirty="0" smtClean="0">
                <a:latin typeface="Times New Roman" panose="02020603050405020304" pitchFamily="18" charset="0"/>
                <a:cs typeface="Times New Roman" panose="02020603050405020304" pitchFamily="18" charset="0"/>
              </a:rPr>
              <a:t>.</a:t>
            </a:r>
          </a:p>
          <a:p>
            <a:pPr algn="justLow"/>
            <a:endParaRPr lang="en-US" sz="2400" dirty="0">
              <a:latin typeface="Times New Roman" panose="02020603050405020304" pitchFamily="18" charset="0"/>
              <a:cs typeface="Times New Roman" panose="02020603050405020304" pitchFamily="18" charset="0"/>
            </a:endParaRPr>
          </a:p>
          <a:p>
            <a:pPr algn="justLow"/>
            <a:r>
              <a:rPr lang="en-US" sz="2400" dirty="0"/>
              <a:t>For example, </a:t>
            </a:r>
            <a:r>
              <a:rPr lang="en-US" sz="2400" b="1" dirty="0" smtClean="0"/>
              <a:t>vaccination </a:t>
            </a:r>
            <a:r>
              <a:rPr lang="en-US" sz="2400" b="1" dirty="0"/>
              <a:t>campaigns </a:t>
            </a:r>
            <a:r>
              <a:rPr lang="en-US" sz="2400" dirty="0"/>
              <a:t>have eradicated diseases like </a:t>
            </a:r>
            <a:r>
              <a:rPr lang="en-US" sz="2400" b="1" dirty="0"/>
              <a:t>smallpox</a:t>
            </a:r>
            <a:r>
              <a:rPr lang="en-US" sz="2400" dirty="0"/>
              <a:t> and drastically reduced the incidence of others like </a:t>
            </a:r>
            <a:r>
              <a:rPr lang="en-US" sz="2400" b="1" dirty="0"/>
              <a:t>polio</a:t>
            </a:r>
            <a:r>
              <a:rPr lang="en-US" sz="2400" dirty="0"/>
              <a:t>. Additionally, public health programs that promote healthy lifestyles, such as </a:t>
            </a:r>
            <a:r>
              <a:rPr lang="en-US" sz="2400" b="1" dirty="0"/>
              <a:t>smoking cessation </a:t>
            </a:r>
            <a:r>
              <a:rPr lang="en-US" sz="2400" dirty="0"/>
              <a:t>programs and </a:t>
            </a:r>
            <a:r>
              <a:rPr lang="en-US" sz="2400" b="1" dirty="0"/>
              <a:t>safe sex education</a:t>
            </a:r>
            <a:r>
              <a:rPr lang="en-US" sz="2400" dirty="0"/>
              <a:t>, can prevent chronic diseases and improve overall health outcomes.</a:t>
            </a:r>
            <a:endParaRPr lang="en-US" sz="2400" dirty="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9613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206671" y="72898"/>
            <a:ext cx="10515600" cy="1325563"/>
          </a:xfrm>
        </p:spPr>
        <p:txBody>
          <a:bodyPr/>
          <a:lstStyle/>
          <a:p>
            <a:pPr eaLnBrk="1" hangingPunct="1">
              <a:defRPr/>
            </a:pPr>
            <a:r>
              <a:rPr lang="en-US" sz="2800" b="1" dirty="0"/>
              <a:t>	Comparison of Clinical Medicine and Public Health </a:t>
            </a:r>
            <a:r>
              <a:rPr lang="en-US" sz="2800" b="1" dirty="0" smtClean="0"/>
              <a:t>Practice     </a:t>
            </a:r>
            <a:r>
              <a:rPr lang="en-US" sz="4000" dirty="0"/>
              <a:t/>
            </a:r>
            <a:br>
              <a:rPr lang="en-US" sz="4000" dirty="0"/>
            </a:br>
            <a:endParaRPr lang="en-US" sz="4000" dirty="0"/>
          </a:p>
        </p:txBody>
      </p:sp>
      <p:graphicFrame>
        <p:nvGraphicFramePr>
          <p:cNvPr id="54275" name="Group 3"/>
          <p:cNvGraphicFramePr>
            <a:graphicFrameLocks noGrp="1"/>
          </p:cNvGraphicFramePr>
          <p:nvPr/>
        </p:nvGraphicFramePr>
        <p:xfrm>
          <a:off x="616017" y="1183907"/>
          <a:ext cx="10472285" cy="5034331"/>
        </p:xfrm>
        <a:graphic>
          <a:graphicData uri="http://schemas.openxmlformats.org/drawingml/2006/table">
            <a:tbl>
              <a:tblPr/>
              <a:tblGrid>
                <a:gridCol w="5238182">
                  <a:extLst>
                    <a:ext uri="{9D8B030D-6E8A-4147-A177-3AD203B41FA5}">
                      <a16:colId xmlns:a16="http://schemas.microsoft.com/office/drawing/2014/main" val="20000"/>
                    </a:ext>
                  </a:extLst>
                </a:gridCol>
                <a:gridCol w="5234103">
                  <a:extLst>
                    <a:ext uri="{9D8B030D-6E8A-4147-A177-3AD203B41FA5}">
                      <a16:colId xmlns:a16="http://schemas.microsoft.com/office/drawing/2014/main" val="20001"/>
                    </a:ext>
                  </a:extLst>
                </a:gridCol>
              </a:tblGrid>
              <a:tr h="379950">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Clinical Medicine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8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Public Health- Population Medicine</a:t>
                      </a:r>
                      <a:endParaRPr kumimoji="0" lang="en-US" sz="18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5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Take a history of the current illness</a:t>
                      </a:r>
                    </a:p>
                    <a:p>
                      <a:pPr marL="0" marR="0" lvl="0" indent="0" algn="l" defTabSz="914400" rtl="0" eaLnBrk="0" fontAlgn="base" latinLnBrk="0" hangingPunct="0">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    Ask directed questions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Problem identification; anecdotes, focus groups, basic population health indicators,</a:t>
                      </a: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482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Review of symptoms</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Surveillance statistics, Disease registries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5488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Physical examination of the patient</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Behavioral risk studies, NHANES, observational studies; cross sectional studies, case control</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482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Develop a single or differential diagnosis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Develop a hypothesis</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015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Conduct tests to confirm the diagnosis or reduce the number in the differential</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Case control studies,  prospective cohort studies,  </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54886">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Evaluates possible modes of treatment-</a:t>
                      </a:r>
                    </a:p>
                    <a:p>
                      <a:pPr marL="0" marR="0" lvl="0" indent="0" algn="l" defTabSz="914400" rtl="0" eaLnBrk="0" fontAlgn="base" latinLnBrk="0" hangingPunct="0">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      Clinical studies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Evaluates modes of treatment-</a:t>
                      </a:r>
                    </a:p>
                    <a:p>
                      <a:pPr marL="0" marR="0" lvl="0" indent="0" algn="l" defTabSz="914400" rtl="0" eaLnBrk="0" fontAlgn="base" latinLnBrk="0" hangingPunct="0">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     Outcome evaluation</a:t>
                      </a:r>
                    </a:p>
                    <a:p>
                      <a:pPr marL="0" marR="0" lvl="0" indent="0" algn="l" defTabSz="914400" rtl="0" eaLnBrk="0" fontAlgn="base" latinLnBrk="0" hangingPunct="0">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      Cost-benefit analysis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482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Treat the problem</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Select, modify and implement programs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482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Monitor results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Monitor outcome indicators</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48287">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smtClean="0">
                          <a:ln>
                            <a:noFill/>
                          </a:ln>
                          <a:solidFill>
                            <a:schemeClr val="tx1"/>
                          </a:solidFill>
                          <a:effectLst>
                            <a:outerShdw blurRad="38100" dist="38100" dir="2700000" algn="tl">
                              <a:srgbClr val="000000"/>
                            </a:outerShdw>
                          </a:effectLst>
                          <a:latin typeface="Times New Roman" charset="0"/>
                          <a:cs typeface="Times New Roman" charset="0"/>
                        </a:rPr>
                        <a:t>Adjust treatment plan as necessary</a:t>
                      </a:r>
                      <a:endParaRPr kumimoji="0" lang="en-US" sz="1600" b="0" i="0" u="none" strike="noStrike" cap="none" normalizeH="0" baseline="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hlink"/>
                        </a:buClr>
                        <a:buSzPct val="80000"/>
                        <a:buFont typeface="Arial" charset="0"/>
                        <a:buNone/>
                        <a:tabLst/>
                      </a:pPr>
                      <a:r>
                        <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imes New Roman" charset="0"/>
                          <a:cs typeface="Times New Roman" charset="0"/>
                        </a:rPr>
                        <a:t>Revise programs as necessary</a:t>
                      </a:r>
                      <a:endParaRPr kumimoji="0" lang="en-US" sz="1600" b="0" i="0" u="none" strike="noStrike" cap="none" normalizeH="0" baseline="0" dirty="0" smtClean="0">
                        <a:ln>
                          <a:noFill/>
                        </a:ln>
                        <a:solidFill>
                          <a:schemeClr val="tx1"/>
                        </a:solidFill>
                        <a:effectLst>
                          <a:outerShdw blurRad="38100" dist="38100" dir="2700000" algn="tl">
                            <a:srgbClr val="000000"/>
                          </a:outerShdw>
                        </a:effectLst>
                        <a:latin typeface="Tahoma" charset="0"/>
                      </a:endParaRPr>
                    </a:p>
                  </a:txBody>
                  <a:tcPr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2" name="صورة 1"/>
          <p:cNvPicPr>
            <a:picLocks noChangeAspect="1"/>
          </p:cNvPicPr>
          <p:nvPr/>
        </p:nvPicPr>
        <p:blipFill>
          <a:blip r:embed="rId2"/>
          <a:stretch>
            <a:fillRect/>
          </a:stretch>
        </p:blipFill>
        <p:spPr>
          <a:xfrm>
            <a:off x="6303522" y="990203"/>
            <a:ext cx="5888478" cy="5867797"/>
          </a:xfrm>
          <a:prstGeom prst="rect">
            <a:avLst/>
          </a:prstGeom>
        </p:spPr>
      </p:pic>
      <p:pic>
        <p:nvPicPr>
          <p:cNvPr id="5" name="صورة 4"/>
          <p:cNvPicPr>
            <a:picLocks noChangeAspect="1"/>
          </p:cNvPicPr>
          <p:nvPr/>
        </p:nvPicPr>
        <p:blipFill>
          <a:blip r:embed="rId3"/>
          <a:stretch>
            <a:fillRect/>
          </a:stretch>
        </p:blipFill>
        <p:spPr>
          <a:xfrm>
            <a:off x="77904" y="855971"/>
            <a:ext cx="6354385" cy="5903047"/>
          </a:xfrm>
          <a:prstGeom prst="rect">
            <a:avLst/>
          </a:prstGeom>
        </p:spPr>
      </p:pic>
    </p:spTree>
    <p:extLst>
      <p:ext uri="{BB962C8B-B14F-4D97-AF65-F5344CB8AC3E}">
        <p14:creationId xmlns:p14="http://schemas.microsoft.com/office/powerpoint/2010/main" val="29621488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760" y="451919"/>
            <a:ext cx="11694694" cy="637097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PUBLIC HEALTH TERMS</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clinical care</a:t>
            </a:r>
            <a:r>
              <a:rPr lang="en-US" sz="2400" dirty="0">
                <a:latin typeface="Times New Roman" panose="02020603050405020304" pitchFamily="18" charset="0"/>
                <a:cs typeface="Times New Roman" panose="02020603050405020304" pitchFamily="18" charset="0"/>
              </a:rPr>
              <a:t>?</a:t>
            </a:r>
          </a:p>
          <a:p>
            <a:pPr algn="justLow"/>
            <a:r>
              <a:rPr lang="en-US" sz="2400" dirty="0">
                <a:latin typeface="Times New Roman" panose="02020603050405020304" pitchFamily="18" charset="0"/>
                <a:cs typeface="Times New Roman" panose="02020603050405020304" pitchFamily="18" charset="0"/>
              </a:rPr>
              <a:t>The prevention, treatment and management of illness and the preservation of mental and physical well-being through the services offered by medical and allied health professions; also known as </a:t>
            </a:r>
            <a:r>
              <a:rPr lang="en-US" sz="2400" b="1" dirty="0">
                <a:latin typeface="Times New Roman" panose="02020603050405020304" pitchFamily="18" charset="0"/>
                <a:cs typeface="Times New Roman" panose="02020603050405020304" pitchFamily="18" charset="0"/>
              </a:rPr>
              <a:t>health care</a:t>
            </a:r>
            <a:r>
              <a:rPr lang="en-US" sz="2400" dirty="0">
                <a:latin typeface="Times New Roman" panose="02020603050405020304" pitchFamily="18" charset="0"/>
                <a:cs typeface="Times New Roman" panose="02020603050405020304" pitchFamily="18" charset="0"/>
              </a:rPr>
              <a:t>.</a:t>
            </a:r>
          </a:p>
          <a:p>
            <a:pPr algn="justLow"/>
            <a:endParaRPr lang="en-US" sz="2400" dirty="0" smtClean="0">
              <a:latin typeface="Times New Roman" panose="02020603050405020304" pitchFamily="18" charset="0"/>
              <a:cs typeface="Times New Roman" panose="02020603050405020304" pitchFamily="18" charset="0"/>
            </a:endParaRP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a:t>
            </a:r>
            <a:r>
              <a:rPr lang="en-US" sz="2400" b="1" dirty="0">
                <a:latin typeface="Times New Roman" panose="02020603050405020304" pitchFamily="18" charset="0"/>
                <a:cs typeface="Times New Roman" panose="02020603050405020304" pitchFamily="18" charset="0"/>
              </a:rPr>
              <a:t>epidemiology?</a:t>
            </a:r>
          </a:p>
          <a:p>
            <a:pPr algn="justLow"/>
            <a:r>
              <a:rPr lang="en-US" sz="2400" dirty="0">
                <a:latin typeface="Times New Roman" panose="02020603050405020304" pitchFamily="18" charset="0"/>
                <a:cs typeface="Times New Roman" panose="02020603050405020304" pitchFamily="18" charset="0"/>
              </a:rPr>
              <a:t>Epidemiology is the method used to find the causes of health outcomes and diseases in populations. In epidemiology, the patient is the community and individuals are viewed collectively. By definition, epidemiology is the study (scientific, systematic, and data-driven) of the distribution (frequency, pattern) and determinants (causes, risk factors) of health-related states and events (not just diseases) in specified populations (neighborhood, school, city, state, country, global). It is also the application of this study to the control of health problems</a:t>
            </a:r>
            <a:r>
              <a:rPr lang="en-US" sz="2400" dirty="0" smtClean="0">
                <a:latin typeface="Times New Roman" panose="02020603050405020304" pitchFamily="18" charset="0"/>
                <a:cs typeface="Times New Roman" panose="02020603050405020304" pitchFamily="18" charset="0"/>
              </a:rPr>
              <a:t>.</a:t>
            </a:r>
          </a:p>
          <a:p>
            <a:pPr algn="justLow"/>
            <a:r>
              <a:rPr lang="en-US" sz="2400" dirty="0" smtClean="0">
                <a:latin typeface="Times New Roman" panose="02020603050405020304" pitchFamily="18" charset="0"/>
                <a:cs typeface="Times New Roman" panose="02020603050405020304" pitchFamily="18" charset="0"/>
              </a:rPr>
              <a:t>So it </a:t>
            </a:r>
            <a:r>
              <a:rPr lang="en-US" sz="2400" dirty="0">
                <a:latin typeface="Times New Roman" panose="02020603050405020304" pitchFamily="18" charset="0"/>
                <a:cs typeface="Times New Roman" panose="02020603050405020304" pitchFamily="18" charset="0"/>
              </a:rPr>
              <a:t>encompasses studying disease </a:t>
            </a:r>
            <a:r>
              <a:rPr lang="en-US" sz="2400" b="1" dirty="0">
                <a:latin typeface="Times New Roman" panose="02020603050405020304" pitchFamily="18" charset="0"/>
                <a:cs typeface="Times New Roman" panose="02020603050405020304" pitchFamily="18" charset="0"/>
              </a:rPr>
              <a:t>frequency</a:t>
            </a:r>
            <a:r>
              <a:rPr lang="en-US" sz="2400" dirty="0">
                <a:latin typeface="Times New Roman" panose="02020603050405020304" pitchFamily="18" charset="0"/>
                <a:cs typeface="Times New Roman" panose="02020603050405020304" pitchFamily="18" charset="0"/>
              </a:rPr>
              <a:t>, its </a:t>
            </a:r>
            <a:r>
              <a:rPr lang="en-US" sz="2400" b="1" dirty="0">
                <a:latin typeface="Times New Roman" panose="02020603050405020304" pitchFamily="18" charset="0"/>
                <a:cs typeface="Times New Roman" panose="02020603050405020304" pitchFamily="18" charset="0"/>
              </a:rPr>
              <a:t>distribution</a:t>
            </a:r>
            <a:r>
              <a:rPr lang="en-US" sz="2400" dirty="0">
                <a:latin typeface="Times New Roman" panose="02020603050405020304" pitchFamily="18" charset="0"/>
                <a:cs typeface="Times New Roman" panose="02020603050405020304" pitchFamily="18" charset="0"/>
              </a:rPr>
              <a:t> and </a:t>
            </a:r>
            <a:r>
              <a:rPr lang="en-US" sz="2400" b="1" dirty="0" smtClean="0">
                <a:latin typeface="Times New Roman" panose="02020603050405020304" pitchFamily="18" charset="0"/>
                <a:cs typeface="Times New Roman" panose="02020603050405020304" pitchFamily="18" charset="0"/>
              </a:rPr>
              <a:t>determinants.</a:t>
            </a:r>
            <a:endParaRPr lang="en-US" sz="2400" b="1" dirty="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6233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760" y="442293"/>
            <a:ext cx="11694694"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PUBLIC HEALTH TERMS</a:t>
            </a: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is an </a:t>
            </a:r>
            <a:r>
              <a:rPr lang="en-US" sz="2400" b="1" dirty="0">
                <a:latin typeface="Times New Roman" panose="02020603050405020304" pitchFamily="18" charset="0"/>
                <a:cs typeface="Times New Roman" panose="02020603050405020304" pitchFamily="18" charset="0"/>
              </a:rPr>
              <a:t>outbreak</a:t>
            </a:r>
            <a:r>
              <a:rPr lang="en-US" sz="2400" dirty="0">
                <a:latin typeface="Times New Roman" panose="02020603050405020304" pitchFamily="18" charset="0"/>
                <a:cs typeface="Times New Roman" panose="02020603050405020304" pitchFamily="18" charset="0"/>
              </a:rPr>
              <a:t>?</a:t>
            </a:r>
          </a:p>
          <a:p>
            <a:pPr algn="just"/>
            <a:r>
              <a:rPr lang="en-US" sz="2400" dirty="0">
                <a:latin typeface="Times New Roman" panose="02020603050405020304" pitchFamily="18" charset="0"/>
                <a:cs typeface="Times New Roman" panose="02020603050405020304" pitchFamily="18" charset="0"/>
              </a:rPr>
              <a:t>Occurrence in a community or region of cases of an illness, specific health-related behavior, or other health-related event clearly in excess of normal expectancy. Both terms are used interchangeably; however, </a:t>
            </a:r>
            <a:r>
              <a:rPr lang="en-US" sz="2400" b="1" dirty="0">
                <a:latin typeface="Times New Roman" panose="02020603050405020304" pitchFamily="18" charset="0"/>
                <a:cs typeface="Times New Roman" panose="02020603050405020304" pitchFamily="18" charset="0"/>
              </a:rPr>
              <a:t>epidemic</a:t>
            </a:r>
            <a:r>
              <a:rPr lang="en-US" sz="2400" dirty="0">
                <a:latin typeface="Times New Roman" panose="02020603050405020304" pitchFamily="18" charset="0"/>
                <a:cs typeface="Times New Roman" panose="02020603050405020304" pitchFamily="18" charset="0"/>
              </a:rPr>
              <a:t> usually refers to a larger geographic distribution of illness or health-related events.</a:t>
            </a:r>
          </a:p>
          <a:p>
            <a:pPr algn="justLow"/>
            <a:endParaRPr lang="en-US" sz="2400" dirty="0" smtClean="0">
              <a:latin typeface="Times New Roman" panose="02020603050405020304" pitchFamily="18" charset="0"/>
              <a:cs typeface="Times New Roman" panose="02020603050405020304" pitchFamily="18" charset="0"/>
            </a:endParaRPr>
          </a:p>
          <a:p>
            <a:pPr algn="justLow"/>
            <a:endParaRPr lang="en-US" sz="2400" b="1" dirty="0" smtClean="0">
              <a:latin typeface="Times New Roman" panose="02020603050405020304" pitchFamily="18" charset="0"/>
              <a:cs typeface="Times New Roman" panose="02020603050405020304" pitchFamily="18" charset="0"/>
            </a:endParaRPr>
          </a:p>
          <a:p>
            <a:pPr algn="justLow"/>
            <a:r>
              <a:rPr lang="en-US" sz="2400" b="1" dirty="0" smtClean="0">
                <a:latin typeface="Times New Roman" panose="02020603050405020304" pitchFamily="18" charset="0"/>
                <a:cs typeface="Times New Roman" panose="02020603050405020304" pitchFamily="18" charset="0"/>
              </a:rPr>
              <a:t>cluster</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group of cases in a specific time and place that might be more than expected</a:t>
            </a:r>
            <a:r>
              <a:rPr lang="en-US" sz="2400" dirty="0" smtClean="0">
                <a:latin typeface="Times New Roman" panose="02020603050405020304" pitchFamily="18" charset="0"/>
                <a:cs typeface="Times New Roman" panose="02020603050405020304" pitchFamily="18" charset="0"/>
              </a:rPr>
              <a:t>.</a:t>
            </a:r>
          </a:p>
          <a:p>
            <a:pPr algn="justLow"/>
            <a:endParaRPr lang="en-US" sz="2400" dirty="0">
              <a:latin typeface="Times New Roman" panose="02020603050405020304" pitchFamily="18" charset="0"/>
              <a:cs typeface="Times New Roman" panose="02020603050405020304" pitchFamily="18" charset="0"/>
            </a:endParaRPr>
          </a:p>
          <a:p>
            <a:pPr algn="justLow"/>
            <a:r>
              <a:rPr lang="en-US" sz="2400" b="1" dirty="0" smtClean="0">
                <a:latin typeface="Times New Roman" panose="02020603050405020304" pitchFamily="18" charset="0"/>
                <a:cs typeface="Times New Roman" panose="02020603050405020304" pitchFamily="18" charset="0"/>
              </a:rPr>
              <a:t>endemic</a:t>
            </a:r>
            <a:r>
              <a:rPr lang="en-US" sz="2400" b="1" dirty="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disease or condition present among a population at all times</a:t>
            </a:r>
            <a:r>
              <a:rPr lang="en-US" sz="2400" dirty="0" smtClean="0">
                <a:latin typeface="Times New Roman" panose="02020603050405020304" pitchFamily="18" charset="0"/>
                <a:cs typeface="Times New Roman" panose="02020603050405020304" pitchFamily="18" charset="0"/>
              </a:rPr>
              <a:t>.</a:t>
            </a:r>
          </a:p>
          <a:p>
            <a:pPr algn="justLow"/>
            <a:endParaRPr lang="en-US" sz="2400" dirty="0">
              <a:latin typeface="Times New Roman" panose="02020603050405020304" pitchFamily="18" charset="0"/>
              <a:cs typeface="Times New Roman" panose="02020603050405020304" pitchFamily="18" charset="0"/>
            </a:endParaRPr>
          </a:p>
          <a:p>
            <a:pPr algn="justLow"/>
            <a:r>
              <a:rPr lang="en-US" sz="2400" b="1" dirty="0">
                <a:latin typeface="Times New Roman" panose="02020603050405020304" pitchFamily="18" charset="0"/>
                <a:cs typeface="Times New Roman" panose="02020603050405020304" pitchFamily="18" charset="0"/>
              </a:rPr>
              <a:t>pandemic: </a:t>
            </a:r>
            <a:r>
              <a:rPr lang="en-US" sz="2400" dirty="0">
                <a:latin typeface="Times New Roman" panose="02020603050405020304" pitchFamily="18" charset="0"/>
                <a:cs typeface="Times New Roman" panose="02020603050405020304" pitchFamily="18" charset="0"/>
              </a:rPr>
              <a:t>a disease or condition that spreads across regions.</a:t>
            </a:r>
          </a:p>
          <a:p>
            <a:pPr algn="justLow"/>
            <a:endParaRPr lang="en-US" sz="2400" dirty="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8950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395099" y="582118"/>
            <a:ext cx="8082096" cy="553998"/>
          </a:xfrm>
          <a:prstGeom prst="rect">
            <a:avLst/>
          </a:prstGeom>
          <a:noFill/>
          <a:ln w="19050">
            <a:noFill/>
          </a:ln>
        </p:spPr>
        <p:txBody>
          <a:bodyPr wrap="square" rtlCol="0">
            <a:spAutoFit/>
          </a:bodyPr>
          <a:lstStyle/>
          <a:p>
            <a:pPr algn="ctr"/>
            <a:r>
              <a:rPr lang="en-US" sz="3000" dirty="0">
                <a:solidFill>
                  <a:srgbClr val="003AA6"/>
                </a:solidFill>
                <a:latin typeface="Century Gothic" panose="020B0502020202020204" pitchFamily="34" charset="0"/>
              </a:rPr>
              <a:t>Pandemics</a:t>
            </a:r>
          </a:p>
        </p:txBody>
      </p:sp>
      <p:cxnSp>
        <p:nvCxnSpPr>
          <p:cNvPr id="16" name="Straight Connector 15"/>
          <p:cNvCxnSpPr/>
          <p:nvPr/>
        </p:nvCxnSpPr>
        <p:spPr>
          <a:xfrm>
            <a:off x="2079008" y="1219200"/>
            <a:ext cx="8043081" cy="0"/>
          </a:xfrm>
          <a:prstGeom prst="line">
            <a:avLst/>
          </a:prstGeom>
          <a:ln>
            <a:solidFill>
              <a:schemeClr val="tx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327463" y="1509520"/>
            <a:ext cx="1184940" cy="369332"/>
          </a:xfrm>
          <a:prstGeom prst="rect">
            <a:avLst/>
          </a:prstGeom>
          <a:noFill/>
        </p:spPr>
        <p:txBody>
          <a:bodyPr wrap="none" rtlCol="0">
            <a:spAutoFit/>
          </a:bodyPr>
          <a:lstStyle/>
          <a:p>
            <a:r>
              <a:rPr lang="en-US" dirty="0">
                <a:solidFill>
                  <a:srgbClr val="003AA6"/>
                </a:solidFill>
                <a:latin typeface="Century Gothic" panose="020B0502020202020204" pitchFamily="34" charset="0"/>
              </a:rPr>
              <a:t>Influenza</a:t>
            </a:r>
          </a:p>
        </p:txBody>
      </p:sp>
      <p:sp>
        <p:nvSpPr>
          <p:cNvPr id="21" name="TextBox 20"/>
          <p:cNvSpPr txBox="1"/>
          <p:nvPr/>
        </p:nvSpPr>
        <p:spPr>
          <a:xfrm>
            <a:off x="2079007" y="4529375"/>
            <a:ext cx="2339102" cy="646331"/>
          </a:xfrm>
          <a:prstGeom prst="rect">
            <a:avLst/>
          </a:prstGeom>
          <a:noFill/>
        </p:spPr>
        <p:txBody>
          <a:bodyPr wrap="none" rtlCol="0">
            <a:spAutoFit/>
          </a:bodyPr>
          <a:lstStyle/>
          <a:p>
            <a:pPr algn="ctr"/>
            <a:r>
              <a:rPr lang="en-US" dirty="0">
                <a:solidFill>
                  <a:srgbClr val="003AA6"/>
                </a:solidFill>
                <a:latin typeface="Century Gothic" panose="020B0502020202020204" pitchFamily="34" charset="0"/>
              </a:rPr>
              <a:t>500 million infected</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worldwide in 1918</a:t>
            </a:r>
          </a:p>
        </p:txBody>
      </p:sp>
      <p:sp>
        <p:nvSpPr>
          <p:cNvPr id="24" name="TextBox 23"/>
          <p:cNvSpPr txBox="1"/>
          <p:nvPr/>
        </p:nvSpPr>
        <p:spPr>
          <a:xfrm>
            <a:off x="5626051" y="1524000"/>
            <a:ext cx="715260" cy="369332"/>
          </a:xfrm>
          <a:prstGeom prst="rect">
            <a:avLst/>
          </a:prstGeom>
          <a:noFill/>
        </p:spPr>
        <p:txBody>
          <a:bodyPr wrap="none" rtlCol="0">
            <a:spAutoFit/>
          </a:bodyPr>
          <a:lstStyle/>
          <a:p>
            <a:r>
              <a:rPr lang="en-US" dirty="0">
                <a:solidFill>
                  <a:srgbClr val="003AA6"/>
                </a:solidFill>
                <a:latin typeface="Century Gothic" panose="020B0502020202020204" pitchFamily="34" charset="0"/>
              </a:rPr>
              <a:t>Polio</a:t>
            </a:r>
          </a:p>
        </p:txBody>
      </p:sp>
      <p:sp>
        <p:nvSpPr>
          <p:cNvPr id="25" name="TextBox 24"/>
          <p:cNvSpPr txBox="1"/>
          <p:nvPr/>
        </p:nvSpPr>
        <p:spPr>
          <a:xfrm>
            <a:off x="4879853" y="4529375"/>
            <a:ext cx="2505814" cy="1200329"/>
          </a:xfrm>
          <a:prstGeom prst="rect">
            <a:avLst/>
          </a:prstGeom>
          <a:noFill/>
        </p:spPr>
        <p:txBody>
          <a:bodyPr wrap="none" rtlCol="0">
            <a:spAutoFit/>
          </a:bodyPr>
          <a:lstStyle/>
          <a:p>
            <a:pPr algn="ctr"/>
            <a:r>
              <a:rPr lang="en-US" dirty="0">
                <a:solidFill>
                  <a:srgbClr val="003AA6"/>
                </a:solidFill>
                <a:latin typeface="Century Gothic" panose="020B0502020202020204" pitchFamily="34" charset="0"/>
              </a:rPr>
              <a:t>Vaccine introduced</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in 1955; eradication</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initiative launched in</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1988</a:t>
            </a:r>
          </a:p>
        </p:txBody>
      </p:sp>
      <p:sp>
        <p:nvSpPr>
          <p:cNvPr id="28" name="TextBox 27"/>
          <p:cNvSpPr txBox="1"/>
          <p:nvPr/>
        </p:nvSpPr>
        <p:spPr>
          <a:xfrm>
            <a:off x="7680475" y="4529375"/>
            <a:ext cx="2588334" cy="1328023"/>
          </a:xfrm>
          <a:prstGeom prst="roundRect">
            <a:avLst/>
          </a:prstGeom>
          <a:noFill/>
        </p:spPr>
        <p:txBody>
          <a:bodyPr wrap="none" rtlCol="0">
            <a:spAutoFit/>
          </a:bodyPr>
          <a:lstStyle/>
          <a:p>
            <a:pPr algn="ctr"/>
            <a:r>
              <a:rPr lang="en-US" dirty="0">
                <a:solidFill>
                  <a:srgbClr val="003AA6"/>
                </a:solidFill>
                <a:latin typeface="Century Gothic" panose="020B0502020202020204" pitchFamily="34" charset="0"/>
              </a:rPr>
              <a:t>34 million living with</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HIV worldwide; 20% </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decline in new </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infections since 2001</a:t>
            </a:r>
          </a:p>
        </p:txBody>
      </p:sp>
      <p:sp>
        <p:nvSpPr>
          <p:cNvPr id="29" name="TextBox 28"/>
          <p:cNvSpPr txBox="1"/>
          <p:nvPr/>
        </p:nvSpPr>
        <p:spPr>
          <a:xfrm>
            <a:off x="8592968" y="1524001"/>
            <a:ext cx="594241" cy="408623"/>
          </a:xfrm>
          <a:prstGeom prst="roundRect">
            <a:avLst/>
          </a:prstGeom>
          <a:noFill/>
        </p:spPr>
        <p:txBody>
          <a:bodyPr wrap="none" rtlCol="0">
            <a:spAutoFit/>
          </a:bodyPr>
          <a:lstStyle/>
          <a:p>
            <a:r>
              <a:rPr lang="en-US" dirty="0">
                <a:solidFill>
                  <a:srgbClr val="003AA6"/>
                </a:solidFill>
                <a:latin typeface="Century Gothic" panose="020B0502020202020204" pitchFamily="34" charset="0"/>
              </a:rPr>
              <a:t>HIV</a:t>
            </a:r>
          </a:p>
        </p:txBody>
      </p:sp>
      <p:pic>
        <p:nvPicPr>
          <p:cNvPr id="8194" name="Picture 2" descr="Infirmary with multiple rows of cots with ill persons." title="The Spanish Fl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6493" y="2184933"/>
            <a:ext cx="2309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descr="A polio patient in an Emerson negative pressure ventilator (iron lung) observes another patient receiving treatment from a health care worker." title="Health Care Worker and Polio Patien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235" y="2184933"/>
            <a:ext cx="23050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descr="Display of AIDS quilts laid out beneath the Washington Monument in DC." title="AIDS Quil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1330" y="2184933"/>
            <a:ext cx="2206625"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4164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65760" y="451919"/>
            <a:ext cx="11694694" cy="637097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KEY PUBLIC HEALTH TERMS</a:t>
            </a:r>
          </a:p>
          <a:p>
            <a:endParaRPr lang="en-US" sz="2400" dirty="0" smtClean="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What is a </a:t>
            </a:r>
            <a:r>
              <a:rPr lang="en-US" sz="2400" b="1" dirty="0">
                <a:latin typeface="Times New Roman" panose="02020603050405020304" pitchFamily="18" charset="0"/>
                <a:cs typeface="Times New Roman" panose="02020603050405020304" pitchFamily="18" charset="0"/>
              </a:rPr>
              <a:t>health outcome?</a:t>
            </a:r>
          </a:p>
          <a:p>
            <a:pPr algn="justLow"/>
            <a:r>
              <a:rPr lang="en-US" sz="2400" dirty="0">
                <a:latin typeface="Times New Roman" panose="02020603050405020304" pitchFamily="18" charset="0"/>
                <a:cs typeface="Times New Roman" panose="02020603050405020304" pitchFamily="18" charset="0"/>
              </a:rPr>
              <a:t>The result of a medical condition that directly affects the length or quality of a person’s life.</a:t>
            </a: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public health </a:t>
            </a:r>
            <a:r>
              <a:rPr lang="en-US" sz="2400" b="1" dirty="0">
                <a:latin typeface="Times New Roman" panose="02020603050405020304" pitchFamily="18" charset="0"/>
                <a:cs typeface="Times New Roman" panose="02020603050405020304" pitchFamily="18" charset="0"/>
              </a:rPr>
              <a:t>surveillance</a:t>
            </a:r>
            <a:r>
              <a:rPr lang="en-US" sz="2400" dirty="0">
                <a:latin typeface="Times New Roman" panose="02020603050405020304" pitchFamily="18" charset="0"/>
                <a:cs typeface="Times New Roman" panose="02020603050405020304" pitchFamily="18" charset="0"/>
              </a:rPr>
              <a:t>?</a:t>
            </a:r>
          </a:p>
          <a:p>
            <a:pPr algn="justLow"/>
            <a:r>
              <a:rPr lang="en-US" sz="2400" dirty="0">
                <a:latin typeface="Times New Roman" panose="02020603050405020304" pitchFamily="18" charset="0"/>
                <a:cs typeface="Times New Roman" panose="02020603050405020304" pitchFamily="18" charset="0"/>
              </a:rPr>
              <a:t>Public health surveillance is the ongoing, systematic collection, analysis and interpretation of health-related data essential to planning, implementation and evaluation of public health practice.</a:t>
            </a: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are </a:t>
            </a:r>
            <a:r>
              <a:rPr lang="en-US" sz="2400" b="1" dirty="0">
                <a:latin typeface="Times New Roman" panose="02020603050405020304" pitchFamily="18" charset="0"/>
                <a:cs typeface="Times New Roman" panose="02020603050405020304" pitchFamily="18" charset="0"/>
              </a:rPr>
              <a:t>health disparities?</a:t>
            </a:r>
          </a:p>
          <a:p>
            <a:pPr algn="justLow"/>
            <a:r>
              <a:rPr lang="en-US" sz="2400" dirty="0">
                <a:latin typeface="Times New Roman" panose="02020603050405020304" pitchFamily="18" charset="0"/>
                <a:cs typeface="Times New Roman" panose="02020603050405020304" pitchFamily="18" charset="0"/>
              </a:rPr>
              <a:t>Health disparities are preventable differences in the burden of disease, injury, violence or in opportunities to achieve optimal health experienced by socially disadvantaged racial, ethnic and other population groups and communities. Achieving health equity, eliminating disparities and improving the health of all </a:t>
            </a:r>
            <a:r>
              <a:rPr lang="en-US" sz="2400" dirty="0" smtClean="0">
                <a:latin typeface="Times New Roman" panose="02020603050405020304" pitchFamily="18" charset="0"/>
                <a:cs typeface="Times New Roman" panose="02020603050405020304" pitchFamily="18" charset="0"/>
              </a:rPr>
              <a:t>population </a:t>
            </a:r>
            <a:r>
              <a:rPr lang="en-US" sz="2400" dirty="0">
                <a:latin typeface="Times New Roman" panose="02020603050405020304" pitchFamily="18" charset="0"/>
                <a:cs typeface="Times New Roman" panose="02020603050405020304" pitchFamily="18" charset="0"/>
              </a:rPr>
              <a:t>groups are all goals of public </a:t>
            </a:r>
            <a:r>
              <a:rPr lang="en-US" sz="2400" dirty="0" smtClean="0">
                <a:latin typeface="Times New Roman" panose="02020603050405020304" pitchFamily="18" charset="0"/>
                <a:cs typeface="Times New Roman" panose="02020603050405020304" pitchFamily="18" charset="0"/>
              </a:rPr>
              <a:t>health.</a:t>
            </a:r>
            <a:endParaRPr lang="en-US" sz="2400" dirty="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7242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2014330" y="1987551"/>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a:defRPr/>
            </a:pPr>
            <a:endParaRPr lang="en-US" dirty="0"/>
          </a:p>
        </p:txBody>
      </p:sp>
      <p:sp>
        <p:nvSpPr>
          <p:cNvPr id="28677" name="TextBox 8"/>
          <p:cNvSpPr txBox="1">
            <a:spLocks noChangeArrowheads="1"/>
          </p:cNvSpPr>
          <p:nvPr/>
        </p:nvSpPr>
        <p:spPr bwMode="auto">
          <a:xfrm>
            <a:off x="2522538" y="2078038"/>
            <a:ext cx="2197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endemic</a:t>
            </a:r>
          </a:p>
        </p:txBody>
      </p:sp>
      <p:sp>
        <p:nvSpPr>
          <p:cNvPr id="28678" name="TextBox 13"/>
          <p:cNvSpPr txBox="1">
            <a:spLocks noChangeArrowheads="1"/>
          </p:cNvSpPr>
          <p:nvPr/>
        </p:nvSpPr>
        <p:spPr bwMode="auto">
          <a:xfrm>
            <a:off x="7704139" y="2073276"/>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C. epidemic</a:t>
            </a:r>
          </a:p>
        </p:txBody>
      </p:sp>
      <p:sp>
        <p:nvSpPr>
          <p:cNvPr id="28679" name="TextBox 14"/>
          <p:cNvSpPr txBox="1">
            <a:spLocks noChangeArrowheads="1"/>
          </p:cNvSpPr>
          <p:nvPr/>
        </p:nvSpPr>
        <p:spPr bwMode="auto">
          <a:xfrm>
            <a:off x="5037138" y="2073276"/>
            <a:ext cx="2303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pandemic</a:t>
            </a:r>
          </a:p>
        </p:txBody>
      </p:sp>
      <p:cxnSp>
        <p:nvCxnSpPr>
          <p:cNvPr id="16" name="Straight Connector 15"/>
          <p:cNvCxnSpPr/>
          <p:nvPr/>
        </p:nvCxnSpPr>
        <p:spPr>
          <a:xfrm>
            <a:off x="2082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8681" name="TextBox 6"/>
          <p:cNvSpPr txBox="1">
            <a:spLocks noChangeArrowheads="1"/>
          </p:cNvSpPr>
          <p:nvPr/>
        </p:nvSpPr>
        <p:spPr bwMode="auto">
          <a:xfrm>
            <a:off x="4178301" y="5289550"/>
            <a:ext cx="588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200">
                <a:solidFill>
                  <a:srgbClr val="0039A6"/>
                </a:solidFill>
                <a:latin typeface="Century Gothic" pitchFamily="34" charset="0"/>
              </a:rPr>
              <a:t>3.	HIV/AIDS is one of the worst global diseases in history. It is a/an _________.</a:t>
            </a:r>
          </a:p>
        </p:txBody>
      </p:sp>
      <p:cxnSp>
        <p:nvCxnSpPr>
          <p:cNvPr id="20" name="Straight Connector 19"/>
          <p:cNvCxnSpPr/>
          <p:nvPr/>
        </p:nvCxnSpPr>
        <p:spPr bwMode="auto">
          <a:xfrm>
            <a:off x="2133601" y="56705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71" name="TextBox 21"/>
          <p:cNvSpPr txBox="1">
            <a:spLocks noChangeArrowheads="1"/>
          </p:cNvSpPr>
          <p:nvPr/>
        </p:nvSpPr>
        <p:spPr bwMode="auto">
          <a:xfrm>
            <a:off x="2068513" y="5176838"/>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B. pandemic</a:t>
            </a:r>
          </a:p>
        </p:txBody>
      </p:sp>
      <p:cxnSp>
        <p:nvCxnSpPr>
          <p:cNvPr id="17" name="Straight Connector 16"/>
          <p:cNvCxnSpPr/>
          <p:nvPr/>
        </p:nvCxnSpPr>
        <p:spPr bwMode="auto">
          <a:xfrm>
            <a:off x="2133601" y="3309938"/>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9" name="TextBox 26"/>
          <p:cNvSpPr txBox="1">
            <a:spLocks noChangeArrowheads="1"/>
          </p:cNvSpPr>
          <p:nvPr/>
        </p:nvSpPr>
        <p:spPr bwMode="auto">
          <a:xfrm>
            <a:off x="2101850" y="2868613"/>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A. endemic</a:t>
            </a:r>
          </a:p>
        </p:txBody>
      </p:sp>
      <p:cxnSp>
        <p:nvCxnSpPr>
          <p:cNvPr id="19" name="Straight Connector 18"/>
          <p:cNvCxnSpPr/>
          <p:nvPr/>
        </p:nvCxnSpPr>
        <p:spPr bwMode="auto">
          <a:xfrm>
            <a:off x="2133601" y="44894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7" name="TextBox 27"/>
          <p:cNvSpPr txBox="1">
            <a:spLocks noChangeArrowheads="1"/>
          </p:cNvSpPr>
          <p:nvPr/>
        </p:nvSpPr>
        <p:spPr bwMode="auto">
          <a:xfrm>
            <a:off x="2106613" y="3962401"/>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dirty="0">
                <a:solidFill>
                  <a:srgbClr val="0039A6"/>
                </a:solidFill>
                <a:latin typeface="Century Gothic" pitchFamily="34" charset="0"/>
              </a:rPr>
              <a:t>C. epidemic</a:t>
            </a:r>
          </a:p>
        </p:txBody>
      </p:sp>
      <p:sp>
        <p:nvSpPr>
          <p:cNvPr id="28688" name="Rectangle 4"/>
          <p:cNvSpPr>
            <a:spLocks noChangeArrowheads="1"/>
          </p:cNvSpPr>
          <p:nvPr/>
        </p:nvSpPr>
        <p:spPr bwMode="auto">
          <a:xfrm>
            <a:off x="4222750" y="2921000"/>
            <a:ext cx="5943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dirty="0">
                <a:solidFill>
                  <a:srgbClr val="0039A6"/>
                </a:solidFill>
                <a:latin typeface="Century Gothic" pitchFamily="34" charset="0"/>
              </a:rPr>
              <a:t>Malaria is present in Africa at all times because of the presence of infected mosquitoes. Malaria is _____ in Africa.</a:t>
            </a:r>
          </a:p>
        </p:txBody>
      </p:sp>
      <p:sp>
        <p:nvSpPr>
          <p:cNvPr id="28689" name="Rectangle 20"/>
          <p:cNvSpPr>
            <a:spLocks noChangeArrowheads="1"/>
          </p:cNvSpPr>
          <p:nvPr/>
        </p:nvSpPr>
        <p:spPr bwMode="auto">
          <a:xfrm>
            <a:off x="4191000" y="4068764"/>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9A6"/>
                </a:solidFill>
                <a:latin typeface="Century Gothic" pitchFamily="34" charset="0"/>
              </a:rPr>
              <a:t>2.	The Ebola virus in parts of Africa is in excess of what is expected for this region. This virus is a/an ________.</a:t>
            </a:r>
          </a:p>
        </p:txBody>
      </p:sp>
      <p:sp>
        <p:nvSpPr>
          <p:cNvPr id="28690" name="Rectangle 20"/>
          <p:cNvSpPr>
            <a:spLocks noChangeArrowheads="1"/>
          </p:cNvSpPr>
          <p:nvPr/>
        </p:nvSpPr>
        <p:spPr bwMode="auto">
          <a:xfrm>
            <a:off x="1949451" y="1295401"/>
            <a:ext cx="826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term with the correct example.</a:t>
            </a:r>
            <a:endParaRPr lang="en-US" altLang="en-US" sz="2400" b="1">
              <a:solidFill>
                <a:srgbClr val="003AA6"/>
              </a:solidFill>
              <a:latin typeface="Century Gothic" pitchFamily="34" charset="0"/>
            </a:endParaRPr>
          </a:p>
        </p:txBody>
      </p:sp>
      <p:sp>
        <p:nvSpPr>
          <p:cNvPr id="28691" name="TextBox 7"/>
          <p:cNvSpPr txBox="1">
            <a:spLocks noChangeArrowheads="1"/>
          </p:cNvSpPr>
          <p:nvPr/>
        </p:nvSpPr>
        <p:spPr bwMode="auto">
          <a:xfrm>
            <a:off x="2851150" y="493714"/>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8692" name="Picture 2" descr="Notebook and checkmark inside a circle." title="Knowledge Check Icon"/>
          <p:cNvPicPr>
            <a:picLocks noChangeAspect="1" noChangeArrowheads="1"/>
          </p:cNvPicPr>
          <p:nvPr/>
        </p:nvPicPr>
        <p:blipFill>
          <a:blip r:embed="rId3"/>
          <a:srcRect/>
          <a:stretch>
            <a:fillRect/>
          </a:stretch>
        </p:blipFill>
        <p:spPr bwMode="auto">
          <a:xfrm>
            <a:off x="2082801" y="415926"/>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23235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69" grpId="0"/>
      <p:bldP spid="276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336886" y="110690"/>
            <a:ext cx="8722462" cy="1143000"/>
          </a:xfrm>
        </p:spPr>
        <p:txBody>
          <a:bodyPr>
            <a:normAutofit/>
          </a:bodyPr>
          <a:lstStyle/>
          <a:p>
            <a:pPr algn="l" eaLnBrk="1" hangingPunct="1"/>
            <a:r>
              <a:rPr lang="ar-IQ" altLang="en-US" sz="2800" b="1" dirty="0" smtClean="0">
                <a:latin typeface="Times New Roman" panose="02020603050405020304" pitchFamily="18" charset="0"/>
                <a:ea typeface="ＭＳ Ｐゴシック" panose="020B0600070205080204" pitchFamily="34" charset="-128"/>
                <a:cs typeface="Times New Roman" panose="02020603050405020304" pitchFamily="18" charset="0"/>
              </a:rPr>
              <a:t> </a:t>
            </a:r>
            <a:r>
              <a:rPr lang="en-US" altLang="en-US" sz="2800" b="1" dirty="0" smtClean="0">
                <a:latin typeface="Times New Roman" panose="02020603050405020304" pitchFamily="18" charset="0"/>
                <a:ea typeface="ＭＳ Ｐゴシック" panose="020B0600070205080204" pitchFamily="34" charset="-128"/>
                <a:cs typeface="Times New Roman" panose="02020603050405020304" pitchFamily="18" charset="0"/>
              </a:rPr>
              <a:t> Risk </a:t>
            </a:r>
            <a:r>
              <a:rPr lang="en-US" altLang="en-US" sz="2800" b="1" dirty="0">
                <a:latin typeface="Times New Roman" panose="02020603050405020304" pitchFamily="18" charset="0"/>
                <a:ea typeface="ＭＳ Ｐゴシック" panose="020B0600070205080204" pitchFamily="34" charset="-128"/>
                <a:cs typeface="Times New Roman" panose="02020603050405020304" pitchFamily="18" charset="0"/>
              </a:rPr>
              <a:t>Factor </a:t>
            </a:r>
          </a:p>
        </p:txBody>
      </p:sp>
      <p:sp>
        <p:nvSpPr>
          <p:cNvPr id="28675" name="Rectangle 3"/>
          <p:cNvSpPr txBox="1">
            <a:spLocks noChangeArrowheads="1"/>
          </p:cNvSpPr>
          <p:nvPr/>
        </p:nvSpPr>
        <p:spPr bwMode="auto">
          <a:xfrm>
            <a:off x="2401888" y="19812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371600" indent="-1196975">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2">
              <a:lnSpc>
                <a:spcPct val="150000"/>
              </a:lnSpc>
              <a:spcBef>
                <a:spcPts val="600"/>
              </a:spcBef>
              <a:buClr>
                <a:srgbClr val="BCBCBC"/>
              </a:buClr>
              <a:buSzPct val="76000"/>
            </a:pPr>
            <a:endParaRPr lang="en-GB" altLang="en-US" sz="2400" b="1">
              <a:solidFill>
                <a:srgbClr val="373D54"/>
              </a:solidFill>
              <a:latin typeface="Calibri" panose="020F0502020204030204" pitchFamily="34" charset="0"/>
            </a:endParaRPr>
          </a:p>
        </p:txBody>
      </p:sp>
      <p:sp>
        <p:nvSpPr>
          <p:cNvPr id="28677" name="TextBox 6"/>
          <p:cNvSpPr txBox="1">
            <a:spLocks noChangeArrowheads="1"/>
          </p:cNvSpPr>
          <p:nvPr/>
        </p:nvSpPr>
        <p:spPr bwMode="auto">
          <a:xfrm>
            <a:off x="535405" y="1095677"/>
            <a:ext cx="11515423"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justLow"/>
            <a:r>
              <a:rPr lang="en-US" altLang="en-US" sz="2400" dirty="0" smtClean="0"/>
              <a:t>Risk </a:t>
            </a:r>
            <a:r>
              <a:rPr lang="en-US" altLang="en-US" sz="2400" dirty="0"/>
              <a:t>factors are characteristics or behaviors that increase the likelihood of developing a particular health condition. </a:t>
            </a:r>
            <a:endParaRPr lang="en-US" altLang="en-US" sz="2400" dirty="0" smtClean="0"/>
          </a:p>
          <a:p>
            <a:pPr algn="justLow"/>
            <a:endParaRPr lang="en-US" altLang="en-US" sz="2400" dirty="0"/>
          </a:p>
          <a:p>
            <a:pPr algn="justLow"/>
            <a:r>
              <a:rPr lang="en-US" altLang="en-US" sz="2400" dirty="0" smtClean="0"/>
              <a:t>They </a:t>
            </a:r>
            <a:r>
              <a:rPr lang="en-US" altLang="en-US" sz="2400" dirty="0"/>
              <a:t>can be </a:t>
            </a:r>
            <a:r>
              <a:rPr lang="en-US" altLang="en-US" sz="2400" b="1" dirty="0" smtClean="0"/>
              <a:t>genetic, </a:t>
            </a:r>
            <a:r>
              <a:rPr lang="en-US" altLang="en-US" sz="2400" b="1" dirty="0"/>
              <a:t>environmental, or behavioral </a:t>
            </a:r>
            <a:r>
              <a:rPr lang="en-US" altLang="en-US" sz="2400" dirty="0"/>
              <a:t>in nature. For example, smoking is a risk factor for lung cancer, while genetics can increase the risk of certain diseases such as diabetes or heart disease.</a:t>
            </a:r>
            <a:endParaRPr lang="en-GB" altLang="en-US" sz="2400" dirty="0"/>
          </a:p>
          <a:p>
            <a:pPr algn="justLow"/>
            <a:endParaRPr lang="en-GB" altLang="en-US" sz="2400" dirty="0" smtClean="0"/>
          </a:p>
          <a:p>
            <a:pPr algn="justLow"/>
            <a:r>
              <a:rPr lang="en-US" sz="2400" dirty="0"/>
              <a:t>Understanding risk factors is important because it allows individuals to take steps to reduce their risk of developing certain health conditions. </a:t>
            </a:r>
            <a:endParaRPr lang="en-US" sz="2400" dirty="0" smtClean="0"/>
          </a:p>
          <a:p>
            <a:pPr algn="justLow"/>
            <a:endParaRPr lang="en-US" sz="2400" dirty="0"/>
          </a:p>
          <a:p>
            <a:pPr algn="justLow"/>
            <a:r>
              <a:rPr lang="en-US" sz="2400" dirty="0" smtClean="0"/>
              <a:t>For </a:t>
            </a:r>
            <a:r>
              <a:rPr lang="en-US" sz="2400" dirty="0"/>
              <a:t>example, maintaining a healthy diet and exercising regularly can help reduce the risk of developing obesity, which in turn can lower the risk of developing related health conditions such as diabetes or heart disease.</a:t>
            </a:r>
            <a:r>
              <a:rPr lang="en-US" altLang="en-US" sz="2400" dirty="0" smtClean="0"/>
              <a:t>”</a:t>
            </a:r>
            <a:endParaRPr lang="en-US" altLang="en-US" sz="2400" dirty="0"/>
          </a:p>
          <a:p>
            <a:endParaRPr lang="en-GB" altLang="en-US" sz="2400" dirty="0"/>
          </a:p>
        </p:txBody>
      </p:sp>
    </p:spTree>
    <p:extLst>
      <p:ext uri="{BB962C8B-B14F-4D97-AF65-F5344CB8AC3E}">
        <p14:creationId xmlns:p14="http://schemas.microsoft.com/office/powerpoint/2010/main" val="16677252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nvSpPr>
        <p:spPr bwMode="auto">
          <a:xfrm>
            <a:off x="2401888" y="19812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371600" indent="-1196975">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2">
              <a:lnSpc>
                <a:spcPct val="150000"/>
              </a:lnSpc>
              <a:spcBef>
                <a:spcPts val="600"/>
              </a:spcBef>
              <a:buClr>
                <a:srgbClr val="BCBCBC"/>
              </a:buClr>
              <a:buSzPct val="76000"/>
            </a:pPr>
            <a:endParaRPr lang="en-GB" altLang="en-US" sz="2400" b="1">
              <a:solidFill>
                <a:srgbClr val="373D54"/>
              </a:solidFill>
              <a:latin typeface="Calibri" panose="020F0502020204030204" pitchFamily="34" charset="0"/>
            </a:endParaRPr>
          </a:p>
        </p:txBody>
      </p:sp>
      <p:sp>
        <p:nvSpPr>
          <p:cNvPr id="28677" name="TextBox 6"/>
          <p:cNvSpPr txBox="1">
            <a:spLocks noChangeArrowheads="1"/>
          </p:cNvSpPr>
          <p:nvPr/>
        </p:nvSpPr>
        <p:spPr bwMode="auto">
          <a:xfrm>
            <a:off x="261670" y="223421"/>
            <a:ext cx="11515423"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sz="2400" b="1" dirty="0"/>
              <a:t>Types of Risk Factors</a:t>
            </a:r>
          </a:p>
          <a:p>
            <a:pPr algn="justLow"/>
            <a:endParaRPr lang="en-US" sz="2400" dirty="0" smtClean="0"/>
          </a:p>
          <a:p>
            <a:pPr algn="justLow"/>
            <a:r>
              <a:rPr lang="en-US" sz="2400" dirty="0" smtClean="0"/>
              <a:t>There </a:t>
            </a:r>
            <a:r>
              <a:rPr lang="en-US" sz="2400" dirty="0"/>
              <a:t>are </a:t>
            </a:r>
            <a:r>
              <a:rPr lang="en-US" sz="2400" b="1" dirty="0"/>
              <a:t>three</a:t>
            </a:r>
            <a:r>
              <a:rPr lang="en-US" sz="2400" dirty="0"/>
              <a:t> main types of risk factors that can impact an individual's health: behavioral, environmental, and genetic.</a:t>
            </a:r>
          </a:p>
          <a:p>
            <a:pPr algn="justLow"/>
            <a:endParaRPr lang="en-US" sz="2400" dirty="0" smtClean="0"/>
          </a:p>
          <a:p>
            <a:pPr algn="justLow"/>
            <a:r>
              <a:rPr lang="en-US" sz="2400" b="1" dirty="0" smtClean="0"/>
              <a:t>Behavioral</a:t>
            </a:r>
            <a:r>
              <a:rPr lang="en-US" sz="2400" dirty="0" smtClean="0"/>
              <a:t> </a:t>
            </a:r>
            <a:r>
              <a:rPr lang="en-US" sz="2400" dirty="0"/>
              <a:t>risk factors include things like smoking, poor diet, and lack of exercise. These behaviors can lead to chronic diseases such as heart disease, diabetes, and </a:t>
            </a:r>
            <a:r>
              <a:rPr lang="en-US" sz="2400" dirty="0" smtClean="0"/>
              <a:t>   cancer.</a:t>
            </a:r>
          </a:p>
          <a:p>
            <a:pPr algn="justLow"/>
            <a:endParaRPr lang="en-US" sz="2400" dirty="0"/>
          </a:p>
          <a:p>
            <a:pPr algn="justLow"/>
            <a:r>
              <a:rPr lang="en-US" sz="2400" b="1" dirty="0" smtClean="0"/>
              <a:t>Environmental</a:t>
            </a:r>
            <a:r>
              <a:rPr lang="en-US" sz="2400" dirty="0" smtClean="0"/>
              <a:t> </a:t>
            </a:r>
            <a:r>
              <a:rPr lang="en-US" sz="2400" dirty="0"/>
              <a:t>risk factors include exposure to pollutants, toxins, and other harmful substances in the air, water, and food we consume. </a:t>
            </a:r>
            <a:endParaRPr lang="en-US" sz="2400" dirty="0" smtClean="0"/>
          </a:p>
          <a:p>
            <a:pPr algn="justLow"/>
            <a:endParaRPr lang="en-US" sz="2400" dirty="0"/>
          </a:p>
          <a:p>
            <a:pPr algn="justLow"/>
            <a:r>
              <a:rPr lang="en-US" sz="2400" b="1" dirty="0" smtClean="0"/>
              <a:t>Genetic</a:t>
            </a:r>
            <a:r>
              <a:rPr lang="en-US" sz="2400" dirty="0" smtClean="0"/>
              <a:t> </a:t>
            </a:r>
            <a:r>
              <a:rPr lang="en-US" sz="2400" dirty="0"/>
              <a:t>risk factors are inherited traits that can increase the likelihood of developing certain diseases, such as breast cancer or Alzheimer's.</a:t>
            </a:r>
          </a:p>
          <a:p>
            <a:endParaRPr lang="en-GB" altLang="en-US" sz="2400" dirty="0"/>
          </a:p>
        </p:txBody>
      </p:sp>
    </p:spTree>
    <p:extLst>
      <p:ext uri="{BB962C8B-B14F-4D97-AF65-F5344CB8AC3E}">
        <p14:creationId xmlns:p14="http://schemas.microsoft.com/office/powerpoint/2010/main" val="3974265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nvSpPr>
        <p:spPr bwMode="auto">
          <a:xfrm>
            <a:off x="2401888" y="1981200"/>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371600" indent="-1196975">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2">
              <a:lnSpc>
                <a:spcPct val="150000"/>
              </a:lnSpc>
              <a:spcBef>
                <a:spcPts val="600"/>
              </a:spcBef>
              <a:buClr>
                <a:srgbClr val="BCBCBC"/>
              </a:buClr>
              <a:buSzPct val="76000"/>
            </a:pPr>
            <a:endParaRPr lang="en-GB" altLang="en-US" sz="2400" b="1">
              <a:solidFill>
                <a:srgbClr val="373D54"/>
              </a:solidFill>
              <a:latin typeface="Calibri" panose="020F0502020204030204" pitchFamily="34" charset="0"/>
            </a:endParaRPr>
          </a:p>
        </p:txBody>
      </p:sp>
      <p:sp>
        <p:nvSpPr>
          <p:cNvPr id="28677" name="TextBox 6"/>
          <p:cNvSpPr txBox="1">
            <a:spLocks noChangeArrowheads="1"/>
          </p:cNvSpPr>
          <p:nvPr/>
        </p:nvSpPr>
        <p:spPr bwMode="auto">
          <a:xfrm>
            <a:off x="261670" y="223421"/>
            <a:ext cx="11515423"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r>
              <a:rPr lang="en-US" sz="2400" b="1" dirty="0"/>
              <a:t>Risk Groups</a:t>
            </a:r>
          </a:p>
          <a:p>
            <a:endParaRPr lang="en-US" sz="2400" dirty="0" smtClean="0"/>
          </a:p>
          <a:p>
            <a:pPr algn="justLow"/>
            <a:r>
              <a:rPr lang="en-US" sz="2400" dirty="0" smtClean="0"/>
              <a:t>A </a:t>
            </a:r>
            <a:r>
              <a:rPr lang="en-US" sz="2400" dirty="0"/>
              <a:t>risk group is a demographic or population subset that is more likely to experience negative health outcomes due to shared </a:t>
            </a:r>
            <a:r>
              <a:rPr lang="en-US" sz="2400" b="1" dirty="0"/>
              <a:t>characteristics</a:t>
            </a:r>
            <a:r>
              <a:rPr lang="en-US" sz="2400" dirty="0"/>
              <a:t> or </a:t>
            </a:r>
            <a:r>
              <a:rPr lang="en-US" sz="2400" b="1" dirty="0"/>
              <a:t>circumstances</a:t>
            </a:r>
            <a:r>
              <a:rPr lang="en-US" sz="2400" dirty="0" smtClean="0"/>
              <a:t>.</a:t>
            </a:r>
          </a:p>
          <a:p>
            <a:pPr algn="justLow"/>
            <a:endParaRPr lang="en-US" sz="2400" dirty="0"/>
          </a:p>
          <a:p>
            <a:pPr algn="justLow"/>
            <a:r>
              <a:rPr lang="en-US" sz="2400" dirty="0" smtClean="0"/>
              <a:t> </a:t>
            </a:r>
            <a:r>
              <a:rPr lang="en-US" sz="2400" dirty="0"/>
              <a:t>For example, </a:t>
            </a:r>
            <a:r>
              <a:rPr lang="en-US" sz="2400" b="1" dirty="0"/>
              <a:t>elderly individuals </a:t>
            </a:r>
            <a:r>
              <a:rPr lang="en-US" sz="2400" dirty="0"/>
              <a:t>and people with </a:t>
            </a:r>
            <a:r>
              <a:rPr lang="en-US" sz="2400" b="1" dirty="0"/>
              <a:t>pre-existing medical conditions </a:t>
            </a:r>
            <a:r>
              <a:rPr lang="en-US" sz="2400" dirty="0"/>
              <a:t>are considered high-risk groups for severe illness from COVID-19.</a:t>
            </a:r>
          </a:p>
          <a:p>
            <a:pPr algn="justLow"/>
            <a:endParaRPr lang="en-US" sz="2400" dirty="0" smtClean="0"/>
          </a:p>
          <a:p>
            <a:pPr algn="justLow"/>
            <a:r>
              <a:rPr lang="en-US" sz="2400" dirty="0" smtClean="0"/>
              <a:t>Understanding </a:t>
            </a:r>
            <a:r>
              <a:rPr lang="en-US" sz="2400" dirty="0"/>
              <a:t>risk groups is important because it allows us to identify and address health disparities in our communities. </a:t>
            </a:r>
            <a:endParaRPr lang="en-US" sz="2400" dirty="0" smtClean="0"/>
          </a:p>
          <a:p>
            <a:pPr algn="justLow"/>
            <a:endParaRPr lang="en-US" sz="2400" dirty="0"/>
          </a:p>
          <a:p>
            <a:pPr algn="justLow"/>
            <a:r>
              <a:rPr lang="en-US" sz="2400" dirty="0" smtClean="0"/>
              <a:t>By </a:t>
            </a:r>
            <a:r>
              <a:rPr lang="en-US" sz="2400" dirty="0"/>
              <a:t>recognizing which groups are at higher risk for certain health issues, we can take steps to mitigate those risks through targeted interventions such as education, outreach, and access to healthcare. For instance, public health officials may prioritize vaccination efforts for high-risk groups during a pandemic.</a:t>
            </a:r>
          </a:p>
          <a:p>
            <a:pPr algn="justLow"/>
            <a:r>
              <a:rPr lang="en-US" sz="2400" dirty="0" smtClean="0"/>
              <a:t>.</a:t>
            </a:r>
            <a:endParaRPr lang="en-US" sz="2400" dirty="0"/>
          </a:p>
          <a:p>
            <a:endParaRPr lang="en-GB" altLang="en-US" sz="2400" dirty="0"/>
          </a:p>
        </p:txBody>
      </p:sp>
    </p:spTree>
    <p:extLst>
      <p:ext uri="{BB962C8B-B14F-4D97-AF65-F5344CB8AC3E}">
        <p14:creationId xmlns:p14="http://schemas.microsoft.com/office/powerpoint/2010/main" val="288491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43300" y="326790"/>
            <a:ext cx="11361019" cy="5324535"/>
          </a:xfrm>
          <a:prstGeom prst="rect">
            <a:avLst/>
          </a:prstGeom>
        </p:spPr>
        <p:txBody>
          <a:bodyPr wrap="square">
            <a:spAutoFit/>
          </a:bodyPr>
          <a:lstStyle/>
          <a:p>
            <a:r>
              <a:rPr lang="en-US" sz="2800" b="1" dirty="0"/>
              <a:t>What is Health?</a:t>
            </a:r>
          </a:p>
          <a:p>
            <a:endParaRPr lang="en-US" sz="2400" dirty="0" smtClean="0"/>
          </a:p>
          <a:p>
            <a:pPr algn="justLow"/>
            <a:r>
              <a:rPr lang="en-US" sz="2400" dirty="0" smtClean="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is not just the </a:t>
            </a:r>
            <a:r>
              <a:rPr lang="en-US" sz="2400" b="1" dirty="0">
                <a:latin typeface="Times New Roman" panose="02020603050405020304" pitchFamily="18" charset="0"/>
                <a:cs typeface="Times New Roman" panose="02020603050405020304" pitchFamily="18" charset="0"/>
              </a:rPr>
              <a:t>absence of disease</a:t>
            </a:r>
            <a:r>
              <a:rPr lang="en-US" sz="2400" dirty="0">
                <a:latin typeface="Times New Roman" panose="02020603050405020304" pitchFamily="18" charset="0"/>
                <a:cs typeface="Times New Roman" panose="02020603050405020304" pitchFamily="18" charset="0"/>
              </a:rPr>
              <a:t>, but a state of </a:t>
            </a:r>
            <a:r>
              <a:rPr lang="en-US" sz="2400" b="1" dirty="0">
                <a:latin typeface="Times New Roman" panose="02020603050405020304" pitchFamily="18" charset="0"/>
                <a:cs typeface="Times New Roman" panose="02020603050405020304" pitchFamily="18" charset="0"/>
              </a:rPr>
              <a:t>complete physical, mental, and social well-being</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It </a:t>
            </a:r>
            <a:r>
              <a:rPr lang="en-US" sz="2400" dirty="0">
                <a:latin typeface="Times New Roman" panose="02020603050405020304" pitchFamily="18" charset="0"/>
                <a:cs typeface="Times New Roman" panose="02020603050405020304" pitchFamily="18" charset="0"/>
              </a:rPr>
              <a:t>is important because it allows us to live our lives to the fullest and achieve our goals. When we are healthy, we have more energy, better concentration, and can enjoy our relationships with others.</a:t>
            </a:r>
          </a:p>
          <a:p>
            <a:pPr algn="justLow"/>
            <a:endParaRPr lang="en-US" sz="2400" dirty="0" smtClean="0">
              <a:latin typeface="Times New Roman" panose="02020603050405020304" pitchFamily="18" charset="0"/>
              <a:cs typeface="Times New Roman" panose="02020603050405020304" pitchFamily="18" charset="0"/>
            </a:endParaRPr>
          </a:p>
          <a:p>
            <a:pPr algn="justLow"/>
            <a:endParaRPr lang="en-US" sz="2400" b="1" dirty="0" smtClean="0">
              <a:latin typeface="Times New Roman" panose="02020603050405020304" pitchFamily="18" charset="0"/>
              <a:cs typeface="Times New Roman" panose="02020603050405020304" pitchFamily="18" charset="0"/>
            </a:endParaRPr>
          </a:p>
          <a:p>
            <a:pPr algn="justLow"/>
            <a:r>
              <a:rPr lang="en-US" sz="2400" b="1" dirty="0" smtClean="0">
                <a:latin typeface="Times New Roman" panose="02020603050405020304" pitchFamily="18" charset="0"/>
                <a:cs typeface="Times New Roman" panose="02020603050405020304" pitchFamily="18" charset="0"/>
              </a:rPr>
              <a:t>Maintaining</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good health </a:t>
            </a:r>
            <a:r>
              <a:rPr lang="en-US" sz="2400" b="1" dirty="0">
                <a:latin typeface="Times New Roman" panose="02020603050405020304" pitchFamily="18" charset="0"/>
                <a:cs typeface="Times New Roman" panose="02020603050405020304" pitchFamily="18" charset="0"/>
              </a:rPr>
              <a:t>requires</a:t>
            </a:r>
            <a:r>
              <a:rPr lang="en-US" sz="2400" dirty="0">
                <a:latin typeface="Times New Roman" panose="02020603050405020304" pitchFamily="18" charset="0"/>
                <a:cs typeface="Times New Roman" panose="02020603050405020304" pitchFamily="18" charset="0"/>
              </a:rPr>
              <a:t> a balanced diet, regular exercise, adequate sleep, and managing stress. By taking care of our bodies and minds, we can prevent many diseases and live longer, happier lives.</a:t>
            </a:r>
          </a:p>
          <a:p>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8396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66299" y="180276"/>
            <a:ext cx="6317382" cy="6001643"/>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What Are Determinants of Health?</a:t>
            </a:r>
          </a:p>
          <a:p>
            <a:endParaRPr lang="en-US" sz="2400" dirty="0" smtClean="0">
              <a:latin typeface="Times New Roman" panose="02020603050405020304" pitchFamily="18" charset="0"/>
              <a:cs typeface="Times New Roman" panose="02020603050405020304" pitchFamily="18" charset="0"/>
            </a:endParaRPr>
          </a:p>
          <a:p>
            <a:pPr algn="justLow"/>
            <a:r>
              <a:rPr lang="en-US" sz="2400" dirty="0">
                <a:latin typeface="Times New Roman" panose="02020603050405020304" pitchFamily="18" charset="0"/>
                <a:cs typeface="Times New Roman" panose="02020603050405020304" pitchFamily="18" charset="0"/>
              </a:rPr>
              <a:t>refers to those factors that have a significant influence, whether positive or negative, on health. The term should not imply a cause–effect relationship between a risk factor and a health status. </a:t>
            </a:r>
            <a:endParaRPr lang="en-US" sz="2400" dirty="0" smtClean="0">
              <a:latin typeface="Times New Roman" panose="02020603050405020304" pitchFamily="18" charset="0"/>
              <a:cs typeface="Times New Roman" panose="02020603050405020304" pitchFamily="18" charset="0"/>
            </a:endParaRP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is the result of multiple factors including those genetic, biological, and lifestyle factors relating to the individual and those factors relating to the structure of society and its </a:t>
            </a:r>
            <a:r>
              <a:rPr lang="en-US" sz="2400" dirty="0" smtClean="0">
                <a:latin typeface="Times New Roman" panose="02020603050405020304" pitchFamily="18" charset="0"/>
                <a:cs typeface="Times New Roman" panose="02020603050405020304" pitchFamily="18" charset="0"/>
              </a:rPr>
              <a:t>policies. </a:t>
            </a:r>
          </a:p>
          <a:p>
            <a:pPr algn="justLow"/>
            <a:endParaRPr lang="en-US" sz="2400" dirty="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Understanding </a:t>
            </a:r>
            <a:r>
              <a:rPr lang="en-US" sz="2400" dirty="0">
                <a:latin typeface="Times New Roman" panose="02020603050405020304" pitchFamily="18" charset="0"/>
                <a:cs typeface="Times New Roman" panose="02020603050405020304" pitchFamily="18" charset="0"/>
              </a:rPr>
              <a:t>these determinants is important because they can have a significant impact on a person's health outcomes.</a:t>
            </a:r>
          </a:p>
        </p:txBody>
      </p:sp>
      <p:pic>
        <p:nvPicPr>
          <p:cNvPr id="9220" name="Picture 4" descr="https://ars.els-cdn.com/content/image/3-s2.0-B9780128012826000036-f03-03-97801280128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0307" y="962526"/>
            <a:ext cx="5521693" cy="5139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7295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txBox="1">
            <a:spLocks noChangeArrowheads="1"/>
          </p:cNvSpPr>
          <p:nvPr/>
        </p:nvSpPr>
        <p:spPr bwMode="auto">
          <a:xfrm>
            <a:off x="8446553" y="5279858"/>
            <a:ext cx="76200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4161750" indent="-24161750">
              <a:defRPr>
                <a:solidFill>
                  <a:schemeClr val="tx1"/>
                </a:solidFill>
                <a:latin typeface="Arial" panose="020B0604020202020204" pitchFamily="34" charset="0"/>
                <a:ea typeface="Arial" panose="020B0604020202020204" pitchFamily="34" charset="0"/>
                <a:cs typeface="Arial" panose="020B0604020202020204" pitchFamily="34" charset="0"/>
              </a:defRPr>
            </a:lvl1pPr>
            <a:lvl2pPr marL="37931725" indent="-37474525">
              <a:defRPr>
                <a:solidFill>
                  <a:schemeClr val="tx1"/>
                </a:solidFill>
                <a:latin typeface="Arial" panose="020B0604020202020204" pitchFamily="34" charset="0"/>
                <a:ea typeface="Arial" panose="020B0604020202020204" pitchFamily="34" charset="0"/>
                <a:cs typeface="Arial" panose="020B0604020202020204" pitchFamily="34" charset="0"/>
              </a:defRPr>
            </a:lvl2pPr>
            <a:lvl3pPr marL="1371600" indent="-1196975">
              <a:defRPr>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lvl="2">
              <a:lnSpc>
                <a:spcPct val="150000"/>
              </a:lnSpc>
              <a:spcBef>
                <a:spcPts val="600"/>
              </a:spcBef>
              <a:buClr>
                <a:srgbClr val="BCBCBC"/>
              </a:buClr>
              <a:buSzPct val="76000"/>
            </a:pPr>
            <a:endParaRPr lang="en-GB" altLang="en-US" sz="2400" b="1">
              <a:solidFill>
                <a:srgbClr val="373D54"/>
              </a:solidFill>
              <a:latin typeface="Calibri" panose="020F0502020204030204" pitchFamily="34" charset="0"/>
            </a:endParaRPr>
          </a:p>
        </p:txBody>
      </p:sp>
      <p:pic>
        <p:nvPicPr>
          <p:cNvPr id="7170" name="Picture 2" descr="Healthy People 2030 Social Determinants of Health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
            <a:ext cx="5715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1"/>
          <p:cNvSpPr/>
          <p:nvPr/>
        </p:nvSpPr>
        <p:spPr>
          <a:xfrm>
            <a:off x="201168" y="177052"/>
            <a:ext cx="5987876" cy="6001643"/>
          </a:xfrm>
          <a:prstGeom prst="rect">
            <a:avLst/>
          </a:prstGeom>
        </p:spPr>
        <p:txBody>
          <a:bodyPr wrap="square">
            <a:spAutoFit/>
          </a:bodyPr>
          <a:lstStyle/>
          <a:p>
            <a:r>
              <a:rPr lang="en-US" sz="2400" b="1" dirty="0"/>
              <a:t>Social Determinants of Health</a:t>
            </a:r>
          </a:p>
          <a:p>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determinants include factors such as income, education, and housing, which can have a significant impact on health outcomes.</a:t>
            </a: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For </a:t>
            </a:r>
            <a:r>
              <a:rPr lang="en-US" sz="2400" dirty="0">
                <a:latin typeface="Times New Roman" panose="02020603050405020304" pitchFamily="18" charset="0"/>
                <a:cs typeface="Times New Roman" panose="02020603050405020304" pitchFamily="18" charset="0"/>
              </a:rPr>
              <a:t>example, individuals with low incomes may have limited access to healthy food options, safe housing, and healthcare services, which can lead to higher rates of chronic diseases such as diabetes and heart disease. </a:t>
            </a:r>
            <a:endParaRPr lang="en-US" sz="2400" dirty="0" smtClean="0">
              <a:latin typeface="Times New Roman" panose="02020603050405020304" pitchFamily="18" charset="0"/>
              <a:cs typeface="Times New Roman" panose="02020603050405020304" pitchFamily="18" charset="0"/>
            </a:endParaRPr>
          </a:p>
          <a:p>
            <a:pPr algn="justLow"/>
            <a:endParaRPr lang="en-US" sz="2400" dirty="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Similarly</a:t>
            </a:r>
            <a:r>
              <a:rPr lang="en-US" sz="2400" dirty="0">
                <a:latin typeface="Times New Roman" panose="02020603050405020304" pitchFamily="18" charset="0"/>
                <a:cs typeface="Times New Roman" panose="02020603050405020304" pitchFamily="18" charset="0"/>
              </a:rPr>
              <a:t>, individuals with lower levels of education may be less likely to understand how to maintain good health or to have access to information about healthy behaviors.</a:t>
            </a:r>
          </a:p>
        </p:txBody>
      </p:sp>
    </p:spTree>
    <p:extLst>
      <p:ext uri="{BB962C8B-B14F-4D97-AF65-F5344CB8AC3E}">
        <p14:creationId xmlns:p14="http://schemas.microsoft.com/office/powerpoint/2010/main" val="27027736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74320" y="117693"/>
            <a:ext cx="11146536" cy="6740307"/>
          </a:xfrm>
          <a:prstGeom prst="rect">
            <a:avLst/>
          </a:prstGeom>
        </p:spPr>
        <p:txBody>
          <a:bodyPr wrap="square">
            <a:spAutoFit/>
          </a:bodyPr>
          <a:lstStyle/>
          <a:p>
            <a:pPr algn="justLow"/>
            <a:r>
              <a:rPr lang="en-US" sz="2400" b="1" dirty="0">
                <a:latin typeface="Times New Roman" panose="02020603050405020304" pitchFamily="18" charset="0"/>
                <a:cs typeface="Times New Roman" panose="02020603050405020304" pitchFamily="18" charset="0"/>
              </a:rPr>
              <a:t>Behavioral Determinants of Health</a:t>
            </a:r>
          </a:p>
          <a:p>
            <a:pPr algn="justLow"/>
            <a:endParaRPr lang="en-US" sz="2400" dirty="0" smtClean="0">
              <a:latin typeface="Times New Roman" panose="02020603050405020304" pitchFamily="18" charset="0"/>
              <a:cs typeface="Times New Roman" panose="02020603050405020304" pitchFamily="18" charset="0"/>
            </a:endParaRPr>
          </a:p>
          <a:p>
            <a:pPr algn="justLow"/>
            <a:r>
              <a:rPr lang="en-US" sz="2400" dirty="0" smtClean="0">
                <a:latin typeface="Times New Roman" panose="02020603050405020304" pitchFamily="18" charset="0"/>
                <a:cs typeface="Times New Roman" panose="02020603050405020304" pitchFamily="18" charset="0"/>
              </a:rPr>
              <a:t>These </a:t>
            </a:r>
            <a:r>
              <a:rPr lang="en-US" sz="2400" dirty="0">
                <a:latin typeface="Times New Roman" panose="02020603050405020304" pitchFamily="18" charset="0"/>
                <a:cs typeface="Times New Roman" panose="02020603050405020304" pitchFamily="18" charset="0"/>
              </a:rPr>
              <a:t>include diet, exercise, and substance use.</a:t>
            </a:r>
          </a:p>
          <a:p>
            <a:pPr algn="justLow"/>
            <a:r>
              <a:rPr lang="en-US" sz="2400" dirty="0">
                <a:latin typeface="Times New Roman" panose="02020603050405020304" pitchFamily="18" charset="0"/>
                <a:cs typeface="Times New Roman" panose="02020603050405020304" pitchFamily="18" charset="0"/>
              </a:rPr>
              <a:t>Poor dietary habits, lack of physical activity, and excessive alcohol consumption have been linked to a range of health problems, including obesity, heart disease, and cancer. On the other hand, healthy behaviors such as regular exercise and a balanced diet can help prevent these conditions and promote overall wellness</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Low"/>
            <a:r>
              <a:rPr lang="en-US" sz="2400" b="1" dirty="0" smtClean="0"/>
              <a:t>Environmental </a:t>
            </a:r>
            <a:r>
              <a:rPr lang="en-US" sz="2400" b="1" dirty="0"/>
              <a:t>Determinants of Health</a:t>
            </a:r>
          </a:p>
          <a:p>
            <a:pPr algn="justLow"/>
            <a:r>
              <a:rPr lang="en-US" sz="2400" dirty="0" smtClean="0"/>
              <a:t>refer </a:t>
            </a:r>
            <a:r>
              <a:rPr lang="en-US" sz="2400" dirty="0"/>
              <a:t>to the physical conditions of our surroundings that can have an impact on our well-being. One such factor is pollution, which has been linked to a range of health problems including respiratory issues, heart disease, and cancer. Exposure to pollutants can vary depending on where you live, work, or spend time outdoors.</a:t>
            </a:r>
          </a:p>
          <a:p>
            <a:pPr algn="justLow"/>
            <a:r>
              <a:rPr lang="en-US" sz="2400" dirty="0" smtClean="0"/>
              <a:t>Access </a:t>
            </a:r>
            <a:r>
              <a:rPr lang="en-US" sz="2400" dirty="0"/>
              <a:t>to green spaces is another important environmental determinant of health</a:t>
            </a:r>
            <a:r>
              <a:rPr lang="en-US" sz="2400" dirty="0" smtClean="0"/>
              <a:t>..</a:t>
            </a:r>
          </a:p>
          <a:p>
            <a:pPr algn="justLow"/>
            <a:endParaRPr lang="en-US" sz="2400" dirty="0"/>
          </a:p>
          <a:p>
            <a:pPr algn="justLow"/>
            <a:r>
              <a:rPr lang="en-US" sz="2400" b="1" dirty="0"/>
              <a:t>Healthcare Determinants of </a:t>
            </a:r>
            <a:r>
              <a:rPr lang="en-US" sz="2400" b="1" dirty="0" smtClean="0"/>
              <a:t>Health: </a:t>
            </a:r>
            <a:r>
              <a:rPr lang="en-US" sz="2400" dirty="0" smtClean="0"/>
              <a:t>Access</a:t>
            </a:r>
            <a:r>
              <a:rPr lang="en-US" sz="2400" b="1" dirty="0" smtClean="0"/>
              <a:t> </a:t>
            </a:r>
            <a:r>
              <a:rPr lang="en-US" sz="2400" dirty="0"/>
              <a:t>to healthcare is a crucial determinant of health. Individuals who lack access to healthcare services are at higher risk for developing chronic conditions and experiencing negative health outcomes.</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37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206" name="Google Shape;2206;p34"/>
          <p:cNvSpPr txBox="1">
            <a:spLocks noGrp="1"/>
          </p:cNvSpPr>
          <p:nvPr>
            <p:ph type="ctrTitle"/>
          </p:nvPr>
        </p:nvSpPr>
        <p:spPr>
          <a:xfrm>
            <a:off x="162969" y="995678"/>
            <a:ext cx="8579765" cy="1045067"/>
          </a:xfrm>
          <a:prstGeom prst="rect">
            <a:avLst/>
          </a:prstGeom>
        </p:spPr>
        <p:txBody>
          <a:bodyPr spcFirstLastPara="1" vert="horz" wrap="square" lIns="0" tIns="0" rIns="0" bIns="0" numCol="1" rtlCol="1" anchor="t" anchorCtr="0" compatLnSpc="1">
            <a:prstTxWarp prst="textNoShape">
              <a:avLst/>
            </a:prstTxWarp>
            <a:noAutofit/>
          </a:bodyPr>
          <a:lstStyle/>
          <a:p>
            <a:pPr algn="ctr">
              <a:spcBef>
                <a:spcPts val="0"/>
              </a:spcBef>
            </a:pPr>
            <a:r>
              <a:rPr lang="en" sz="7200" dirty="0" smtClean="0"/>
              <a:t>   THANK </a:t>
            </a:r>
            <a:r>
              <a:rPr lang="en" sz="7200" dirty="0"/>
              <a:t>YOU</a:t>
            </a:r>
            <a:r>
              <a:rPr lang="en" sz="7200" dirty="0" smtClean="0"/>
              <a:t>! </a:t>
            </a:r>
            <a:endParaRPr sz="7200" dirty="0"/>
          </a:p>
        </p:txBody>
      </p:sp>
      <p:sp>
        <p:nvSpPr>
          <p:cNvPr id="151" name="Slide Number Placeholder 3">
            <a:extLst>
              <a:ext uri="{FF2B5EF4-FFF2-40B4-BE49-F238E27FC236}">
                <a16:creationId xmlns:a16="http://schemas.microsoft.com/office/drawing/2014/main" id="{EA564CE9-8F21-5544-A661-89BD59A787D8}"/>
              </a:ext>
            </a:extLst>
          </p:cNvPr>
          <p:cNvSpPr>
            <a:spLocks noGrp="1"/>
          </p:cNvSpPr>
          <p:nvPr>
            <p:ph type="sldNum" sz="quarter" idx="11"/>
          </p:nvPr>
        </p:nvSpPr>
        <p:spPr>
          <a:xfrm>
            <a:off x="1828800" y="6477000"/>
            <a:ext cx="2133600" cy="247650"/>
          </a:xfrm>
        </p:spPr>
        <p:txBody>
          <a:bodyPr/>
          <a:lstStyle/>
          <a:p>
            <a:pPr algn="l">
              <a:defRPr/>
            </a:pPr>
            <a:fld id="{A0A5680A-5164-4FDE-9696-2BC0BEDB8514}" type="slidenum">
              <a:rPr lang="en-US" sz="1000"/>
              <a:pPr algn="l">
                <a:defRPr/>
              </a:pPr>
              <a:t>23</a:t>
            </a:fld>
            <a:endParaRPr lang="en-US" sz="1000"/>
          </a:p>
        </p:txBody>
      </p:sp>
      <p:pic>
        <p:nvPicPr>
          <p:cNvPr id="17410" name="Picture 2" descr="http://www.movhd.com/wp-content/uploads/2010/08/PH-Banner-1-300x17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912" y="2040745"/>
            <a:ext cx="6803136" cy="3693024"/>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63100" y="-16971"/>
            <a:ext cx="2627313" cy="267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78220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36477" y="554721"/>
            <a:ext cx="11361019" cy="5447645"/>
          </a:xfrm>
          <a:prstGeom prst="rect">
            <a:avLst/>
          </a:prstGeom>
        </p:spPr>
        <p:txBody>
          <a:bodyPr wrap="square">
            <a:spAutoFit/>
          </a:bodyPr>
          <a:lstStyle/>
          <a:p>
            <a:pPr algn="justLow"/>
            <a:r>
              <a:rPr lang="en-US" sz="2400" dirty="0">
                <a:latin typeface="Times New Roman" panose="02020603050405020304" pitchFamily="18" charset="0"/>
                <a:cs typeface="Times New Roman" panose="02020603050405020304" pitchFamily="18" charset="0"/>
              </a:rPr>
              <a:t>T</a:t>
            </a:r>
            <a:r>
              <a:rPr lang="en-US" sz="2400" dirty="0" smtClean="0">
                <a:latin typeface="Times New Roman" panose="02020603050405020304" pitchFamily="18" charset="0"/>
                <a:cs typeface="Times New Roman" panose="02020603050405020304" pitchFamily="18" charset="0"/>
              </a:rPr>
              <a:t>he </a:t>
            </a:r>
            <a:r>
              <a:rPr lang="en-US" sz="2400" dirty="0">
                <a:latin typeface="Times New Roman" panose="02020603050405020304" pitchFamily="18" charset="0"/>
                <a:cs typeface="Times New Roman" panose="02020603050405020304" pitchFamily="18" charset="0"/>
              </a:rPr>
              <a:t>most widely accepted definition of </a:t>
            </a:r>
            <a:r>
              <a:rPr lang="en-US" sz="2400" b="1" dirty="0">
                <a:latin typeface="Times New Roman" panose="02020603050405020304" pitchFamily="18" charset="0"/>
                <a:cs typeface="Times New Roman" panose="02020603050405020304" pitchFamily="18" charset="0"/>
              </a:rPr>
              <a:t>health</a:t>
            </a:r>
            <a:r>
              <a:rPr lang="en-US" sz="2400" dirty="0">
                <a:latin typeface="Times New Roman" panose="02020603050405020304" pitchFamily="18" charset="0"/>
                <a:cs typeface="Times New Roman" panose="02020603050405020304" pitchFamily="18" charset="0"/>
              </a:rPr>
              <a:t> was the one published by the </a:t>
            </a:r>
            <a:r>
              <a:rPr lang="en-US" sz="2400" b="1" dirty="0">
                <a:latin typeface="Times New Roman" panose="02020603050405020304" pitchFamily="18" charset="0"/>
                <a:cs typeface="Times New Roman" panose="02020603050405020304" pitchFamily="18" charset="0"/>
              </a:rPr>
              <a:t>World Health Organization </a:t>
            </a:r>
            <a:r>
              <a:rPr lang="en-US" sz="2400" dirty="0">
                <a:latin typeface="Times New Roman" panose="02020603050405020304" pitchFamily="18" charset="0"/>
                <a:cs typeface="Times New Roman" panose="02020603050405020304" pitchFamily="18" charset="0"/>
              </a:rPr>
              <a:t>in 1947. That definition states that “health is a state of complete </a:t>
            </a:r>
            <a:r>
              <a:rPr lang="en-US" sz="2400" b="1" dirty="0">
                <a:latin typeface="Times New Roman" panose="02020603050405020304" pitchFamily="18" charset="0"/>
                <a:cs typeface="Times New Roman" panose="02020603050405020304" pitchFamily="18" charset="0"/>
              </a:rPr>
              <a:t>physical, mental, and social </a:t>
            </a:r>
            <a:r>
              <a:rPr lang="en-US" sz="2400" b="1" dirty="0" smtClean="0">
                <a:latin typeface="Times New Roman" panose="02020603050405020304" pitchFamily="18" charset="0"/>
                <a:cs typeface="Times New Roman" panose="02020603050405020304" pitchFamily="18" charset="0"/>
              </a:rPr>
              <a:t>well-being</a:t>
            </a: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and </a:t>
            </a:r>
            <a:r>
              <a:rPr lang="en-US" sz="2400" dirty="0" smtClean="0">
                <a:latin typeface="Times New Roman" panose="02020603050405020304" pitchFamily="18" charset="0"/>
                <a:cs typeface="Times New Roman" panose="02020603050405020304" pitchFamily="18" charset="0"/>
              </a:rPr>
              <a:t>not </a:t>
            </a:r>
            <a:r>
              <a:rPr lang="en-US" sz="2400" dirty="0">
                <a:latin typeface="Times New Roman" panose="02020603050405020304" pitchFamily="18" charset="0"/>
                <a:cs typeface="Times New Roman" panose="02020603050405020304" pitchFamily="18" charset="0"/>
              </a:rPr>
              <a:t>merely the absence of disease and infirmity</a:t>
            </a:r>
            <a:r>
              <a:rPr lang="en-US" sz="2400" dirty="0" smtClean="0">
                <a:latin typeface="Times New Roman" panose="02020603050405020304" pitchFamily="18" charset="0"/>
                <a:cs typeface="Times New Roman" panose="02020603050405020304" pitchFamily="18" charset="0"/>
              </a:rPr>
              <a:t>.”</a:t>
            </a: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ea typeface="Instrument Sans" pitchFamily="34" charset="-122"/>
                <a:cs typeface="Times New Roman" panose="02020603050405020304" pitchFamily="18" charset="0"/>
              </a:rPr>
              <a:t>Physical </a:t>
            </a:r>
            <a:r>
              <a:rPr lang="en-US" sz="2000" b="1" dirty="0" smtClean="0">
                <a:latin typeface="Times New Roman" panose="02020603050405020304" pitchFamily="18" charset="0"/>
                <a:ea typeface="Instrument Sans" pitchFamily="34" charset="-122"/>
                <a:cs typeface="Times New Roman" panose="02020603050405020304" pitchFamily="18" charset="0"/>
              </a:rPr>
              <a:t>Health: </a:t>
            </a:r>
            <a:r>
              <a:rPr lang="en-US" sz="2000" b="1" dirty="0" smtClean="0">
                <a:latin typeface="Times New Roman" panose="02020603050405020304" pitchFamily="18" charset="0"/>
                <a:cs typeface="Times New Roman" panose="02020603050405020304" pitchFamily="18" charset="0"/>
              </a:rPr>
              <a:t>Healthy </a:t>
            </a:r>
            <a:r>
              <a:rPr lang="en-US" sz="2000" b="1" dirty="0">
                <a:latin typeface="Times New Roman" panose="02020603050405020304" pitchFamily="18" charset="0"/>
                <a:cs typeface="Times New Roman" panose="02020603050405020304" pitchFamily="18" charset="0"/>
              </a:rPr>
              <a:t>diet, exercise, and managing chronic </a:t>
            </a:r>
            <a:r>
              <a:rPr lang="en-US" sz="2000" b="1" dirty="0" smtClean="0">
                <a:latin typeface="Times New Roman" panose="02020603050405020304" pitchFamily="18" charset="0"/>
                <a:cs typeface="Times New Roman" panose="02020603050405020304" pitchFamily="18" charset="0"/>
              </a:rPr>
              <a:t>diseases.</a:t>
            </a:r>
          </a:p>
          <a:p>
            <a:r>
              <a:rPr lang="en-US" sz="2000" b="1" dirty="0">
                <a:latin typeface="Times New Roman" panose="02020603050405020304" pitchFamily="18" charset="0"/>
                <a:ea typeface="Instrument Sans" pitchFamily="34" charset="-122"/>
                <a:cs typeface="Times New Roman" panose="02020603050405020304" pitchFamily="18" charset="0"/>
              </a:rPr>
              <a:t>Mental </a:t>
            </a:r>
            <a:r>
              <a:rPr lang="en-US" sz="2000" b="1" dirty="0" smtClean="0">
                <a:latin typeface="Times New Roman" panose="02020603050405020304" pitchFamily="18" charset="0"/>
                <a:ea typeface="Instrument Sans" pitchFamily="34" charset="-122"/>
                <a:cs typeface="Times New Roman" panose="02020603050405020304" pitchFamily="18" charset="0"/>
              </a:rPr>
              <a:t>Health</a:t>
            </a: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Open Sans" pitchFamily="34" charset="-122"/>
                <a:cs typeface="Times New Roman" panose="02020603050405020304" pitchFamily="18" charset="0"/>
              </a:rPr>
              <a:t>Emotional </a:t>
            </a:r>
            <a:r>
              <a:rPr lang="en-US" sz="2000" b="1" dirty="0">
                <a:latin typeface="Times New Roman" panose="02020603050405020304" pitchFamily="18" charset="0"/>
                <a:ea typeface="Open Sans" pitchFamily="34" charset="-122"/>
                <a:cs typeface="Times New Roman" panose="02020603050405020304" pitchFamily="18" charset="0"/>
              </a:rPr>
              <a:t>well-being, stress management, and access to mental health services</a:t>
            </a:r>
            <a:r>
              <a:rPr lang="en-US" sz="2000" b="1" dirty="0" smtClean="0">
                <a:latin typeface="Times New Roman" panose="02020603050405020304" pitchFamily="18" charset="0"/>
                <a:ea typeface="Open Sans" pitchFamily="34" charset="-122"/>
                <a:cs typeface="Times New Roman" panose="02020603050405020304" pitchFamily="18" charset="0"/>
              </a:rPr>
              <a:t>.</a:t>
            </a:r>
          </a:p>
          <a:p>
            <a:r>
              <a:rPr lang="en-US" sz="2000" b="1" dirty="0">
                <a:latin typeface="Times New Roman" panose="02020603050405020304" pitchFamily="18" charset="0"/>
                <a:ea typeface="Instrument Sans" pitchFamily="34" charset="-122"/>
                <a:cs typeface="Times New Roman" panose="02020603050405020304" pitchFamily="18" charset="0"/>
              </a:rPr>
              <a:t>Social </a:t>
            </a:r>
            <a:r>
              <a:rPr lang="en-US" sz="2000" b="1" dirty="0" smtClean="0">
                <a:latin typeface="Times New Roman" panose="02020603050405020304" pitchFamily="18" charset="0"/>
                <a:ea typeface="Instrument Sans" pitchFamily="34" charset="-122"/>
                <a:cs typeface="Times New Roman" panose="02020603050405020304" pitchFamily="18" charset="0"/>
              </a:rPr>
              <a:t>Health</a:t>
            </a:r>
            <a:r>
              <a:rPr lang="en-US" sz="2000" b="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ea typeface="Open Sans" pitchFamily="34" charset="-122"/>
                <a:cs typeface="Times New Roman" panose="02020603050405020304" pitchFamily="18" charset="0"/>
              </a:rPr>
              <a:t>Strong </a:t>
            </a:r>
            <a:r>
              <a:rPr lang="en-US" sz="2000" b="1" dirty="0">
                <a:latin typeface="Times New Roman" panose="02020603050405020304" pitchFamily="18" charset="0"/>
                <a:ea typeface="Open Sans" pitchFamily="34" charset="-122"/>
                <a:cs typeface="Times New Roman" panose="02020603050405020304" pitchFamily="18" charset="0"/>
              </a:rPr>
              <a:t>social connections, healthy relationships, and positive community involvement.</a:t>
            </a:r>
            <a:endParaRPr lang="en-US" sz="20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Public </a:t>
            </a:r>
            <a:r>
              <a:rPr lang="en-US" sz="2400" b="1" dirty="0">
                <a:latin typeface="Times New Roman" panose="02020603050405020304" pitchFamily="18" charset="0"/>
                <a:cs typeface="Times New Roman" panose="02020603050405020304" pitchFamily="18" charset="0"/>
              </a:rPr>
              <a:t>Health </a:t>
            </a:r>
            <a:r>
              <a:rPr lang="en-US" sz="2400" dirty="0">
                <a:latin typeface="Times New Roman" panose="02020603050405020304" pitchFamily="18" charset="0"/>
                <a:cs typeface="Times New Roman" panose="02020603050405020304" pitchFamily="18" charset="0"/>
              </a:rPr>
              <a:t>is defined as:</a:t>
            </a:r>
          </a:p>
          <a:p>
            <a:pPr algn="justLow"/>
            <a:r>
              <a:rPr lang="en-US" sz="2400" dirty="0">
                <a:latin typeface="Times New Roman" panose="02020603050405020304" pitchFamily="18" charset="0"/>
                <a:cs typeface="Times New Roman" panose="02020603050405020304" pitchFamily="18" charset="0"/>
              </a:rPr>
              <a:t>the science and art of </a:t>
            </a:r>
            <a:r>
              <a:rPr lang="en-US" sz="2400" b="1" dirty="0">
                <a:latin typeface="Times New Roman" panose="02020603050405020304" pitchFamily="18" charset="0"/>
                <a:cs typeface="Times New Roman" panose="02020603050405020304" pitchFamily="18" charset="0"/>
              </a:rPr>
              <a:t>preventing disease</a:t>
            </a: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prolonging </a:t>
            </a:r>
            <a:r>
              <a:rPr lang="en-US" sz="2400" b="1" dirty="0">
                <a:latin typeface="Times New Roman" panose="02020603050405020304" pitchFamily="18" charset="0"/>
                <a:cs typeface="Times New Roman" panose="02020603050405020304" pitchFamily="18" charset="0"/>
              </a:rPr>
              <a:t>life</a:t>
            </a:r>
            <a:r>
              <a:rPr lang="en-US" sz="2400" dirty="0">
                <a:latin typeface="Times New Roman" panose="02020603050405020304" pitchFamily="18" charset="0"/>
                <a:cs typeface="Times New Roman" panose="02020603050405020304" pitchFamily="18" charset="0"/>
              </a:rPr>
              <a:t>, and </a:t>
            </a:r>
            <a:r>
              <a:rPr lang="en-US" sz="2400" b="1" dirty="0">
                <a:latin typeface="Times New Roman" panose="02020603050405020304" pitchFamily="18" charset="0"/>
                <a:cs typeface="Times New Roman" panose="02020603050405020304" pitchFamily="18" charset="0"/>
              </a:rPr>
              <a:t>promoting physical </a:t>
            </a:r>
            <a:r>
              <a:rPr lang="en-US" sz="2400" b="1" dirty="0" smtClean="0">
                <a:latin typeface="Times New Roman" panose="02020603050405020304" pitchFamily="18" charset="0"/>
                <a:cs typeface="Times New Roman" panose="02020603050405020304" pitchFamily="18" charset="0"/>
              </a:rPr>
              <a:t>health </a:t>
            </a:r>
            <a:r>
              <a:rPr lang="en-US" sz="2400" b="1" dirty="0">
                <a:latin typeface="Times New Roman" panose="02020603050405020304" pitchFamily="18" charset="0"/>
                <a:cs typeface="Times New Roman" panose="02020603050405020304" pitchFamily="18" charset="0"/>
              </a:rPr>
              <a:t>and efficiency</a:t>
            </a:r>
            <a:r>
              <a:rPr lang="en-US" sz="2400" dirty="0">
                <a:latin typeface="Times New Roman" panose="02020603050405020304" pitchFamily="18" charset="0"/>
                <a:cs typeface="Times New Roman" panose="02020603050405020304" pitchFamily="18" charset="0"/>
              </a:rPr>
              <a:t>, through organized </a:t>
            </a:r>
            <a:r>
              <a:rPr lang="en-US" sz="2400" dirty="0" smtClean="0">
                <a:latin typeface="Times New Roman" panose="02020603050405020304" pitchFamily="18" charset="0"/>
                <a:cs typeface="Times New Roman" panose="02020603050405020304" pitchFamily="18" charset="0"/>
              </a:rPr>
              <a:t>community </a:t>
            </a:r>
            <a:r>
              <a:rPr lang="en-US" sz="2400" dirty="0">
                <a:latin typeface="Times New Roman" panose="02020603050405020304" pitchFamily="18" charset="0"/>
                <a:cs typeface="Times New Roman" panose="02020603050405020304" pitchFamily="18" charset="0"/>
              </a:rPr>
              <a:t>efforts, for the sanitation of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environment, the control of </a:t>
            </a:r>
            <a:r>
              <a:rPr lang="en-US" sz="2400" dirty="0" smtClean="0">
                <a:latin typeface="Times New Roman" panose="02020603050405020304" pitchFamily="18" charset="0"/>
                <a:cs typeface="Times New Roman" panose="02020603050405020304" pitchFamily="18" charset="0"/>
              </a:rPr>
              <a:t>community </a:t>
            </a:r>
            <a:r>
              <a:rPr lang="en-US" sz="2400" dirty="0">
                <a:latin typeface="Times New Roman" panose="02020603050405020304" pitchFamily="18" charset="0"/>
                <a:cs typeface="Times New Roman" panose="02020603050405020304" pitchFamily="18" charset="0"/>
              </a:rPr>
              <a:t>infection and the education of </a:t>
            </a: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individual in the principles of personal </a:t>
            </a:r>
            <a:r>
              <a:rPr lang="en-US" sz="2400" dirty="0" smtClean="0">
                <a:latin typeface="Times New Roman" panose="02020603050405020304" pitchFamily="18" charset="0"/>
                <a:cs typeface="Times New Roman" panose="02020603050405020304" pitchFamily="18" charset="0"/>
              </a:rPr>
              <a:t>hygiene </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84124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95800" y="1524000"/>
            <a:ext cx="5486401" cy="1524000"/>
          </a:xfrm>
        </p:spPr>
        <p:txBody>
          <a:bodyPr>
            <a:noAutofit/>
          </a:bodyPr>
          <a:lstStyle/>
          <a:p>
            <a:pPr marL="0" indent="0" algn="just">
              <a:buNone/>
            </a:pPr>
            <a:r>
              <a:rPr lang="en-US" sz="2800" b="0" dirty="0">
                <a:solidFill>
                  <a:srgbClr val="0039A6"/>
                </a:solidFill>
                <a:latin typeface="Times New Roman" panose="02020603050405020304" pitchFamily="18" charset="0"/>
                <a:cs typeface="Times New Roman" panose="02020603050405020304" pitchFamily="18" charset="0"/>
              </a:rPr>
              <a:t>“The science and art of preventing disease, prolonging life, and promoting health through the organized efforts and informed choices of society, organizations, public and private communities, and individuals.”</a:t>
            </a:r>
          </a:p>
          <a:p>
            <a:pPr marL="0" indent="0" algn="just">
              <a:buNone/>
            </a:pPr>
            <a:r>
              <a:rPr lang="en-US" sz="2800" b="0" dirty="0" smtClean="0">
                <a:solidFill>
                  <a:srgbClr val="0039A6"/>
                </a:solidFill>
                <a:latin typeface="Times New Roman" panose="02020603050405020304" pitchFamily="18" charset="0"/>
                <a:cs typeface="Times New Roman" panose="02020603050405020304" pitchFamily="18" charset="0"/>
              </a:rPr>
              <a:t>—CEA Winslow</a:t>
            </a:r>
          </a:p>
        </p:txBody>
      </p:sp>
      <p:sp>
        <p:nvSpPr>
          <p:cNvPr id="10" name="TextBox 9"/>
          <p:cNvSpPr txBox="1"/>
          <p:nvPr/>
        </p:nvSpPr>
        <p:spPr>
          <a:xfrm>
            <a:off x="2013717" y="541742"/>
            <a:ext cx="8197082" cy="553998"/>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Public Health Defined</a:t>
            </a:r>
          </a:p>
        </p:txBody>
      </p:sp>
      <p:sp>
        <p:nvSpPr>
          <p:cNvPr id="7" name="TextBox 6"/>
          <p:cNvSpPr txBox="1"/>
          <p:nvPr/>
        </p:nvSpPr>
        <p:spPr>
          <a:xfrm>
            <a:off x="2331784" y="4154242"/>
            <a:ext cx="1935416" cy="246221"/>
          </a:xfrm>
          <a:prstGeom prst="rect">
            <a:avLst/>
          </a:prstGeom>
          <a:noFill/>
        </p:spPr>
        <p:txBody>
          <a:bodyPr wrap="square" rtlCol="0">
            <a:spAutoFit/>
          </a:bodyPr>
          <a:lstStyle/>
          <a:p>
            <a:pPr algn="ctr"/>
            <a:r>
              <a:rPr lang="en-US" sz="1000" dirty="0">
                <a:latin typeface="Arial" pitchFamily="34" charset="0"/>
                <a:cs typeface="Arial" pitchFamily="34" charset="0"/>
              </a:rPr>
              <a:t>Photo: IF Fisher and EL Fisk </a:t>
            </a:r>
          </a:p>
        </p:txBody>
      </p:sp>
      <p:cxnSp>
        <p:nvCxnSpPr>
          <p:cNvPr id="9" name="Straight Connector 8"/>
          <p:cNvCxnSpPr/>
          <p:nvPr/>
        </p:nvCxnSpPr>
        <p:spPr>
          <a:xfrm>
            <a:off x="2079659" y="12192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981200" y="6232368"/>
            <a:ext cx="7787640" cy="246221"/>
          </a:xfrm>
          <a:prstGeom prst="rect">
            <a:avLst/>
          </a:prstGeom>
          <a:noFill/>
        </p:spPr>
        <p:txBody>
          <a:bodyPr wrap="square" rtlCol="0">
            <a:spAutoFit/>
          </a:bodyPr>
          <a:lstStyle/>
          <a:p>
            <a:r>
              <a:rPr lang="en-US" sz="1000" dirty="0">
                <a:latin typeface="Arial" pitchFamily="34" charset="0"/>
                <a:cs typeface="Arial" pitchFamily="34" charset="0"/>
              </a:rPr>
              <a:t>Winslow CEA. The untilled field of public health. Mod Med 1920;2:183–91.</a:t>
            </a:r>
          </a:p>
        </p:txBody>
      </p:sp>
      <p:pic>
        <p:nvPicPr>
          <p:cNvPr id="4" name="Picture 2" descr="Photo of CEA Winslow." title="CEA Wins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785" y="1524001"/>
            <a:ext cx="1800225" cy="2581275"/>
          </a:xfrm>
          <a:prstGeom prst="rect">
            <a:avLst/>
          </a:prstGeom>
          <a:noFill/>
          <a:ln w="222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45613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1000"/>
            <a:lum/>
          </a:blip>
          <a:srcRect/>
          <a:stretch>
            <a:fillRect t="-64000" b="-64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368776-60E8-4F07-9C5C-8FB6289609D7}"/>
              </a:ext>
            </a:extLst>
          </p:cNvPr>
          <p:cNvSpPr txBox="1"/>
          <p:nvPr/>
        </p:nvSpPr>
        <p:spPr>
          <a:xfrm>
            <a:off x="2268285" y="2372370"/>
            <a:ext cx="7495826" cy="830997"/>
          </a:xfrm>
          <a:prstGeom prst="rect">
            <a:avLst/>
          </a:prstGeom>
          <a:solidFill>
            <a:schemeClr val="bg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4800" b="1" i="0" u="none" strike="noStrike" kern="1200" cap="none" spc="0" normalizeH="0" baseline="0" noProof="0" dirty="0">
                <a:ln>
                  <a:noFill/>
                </a:ln>
                <a:solidFill>
                  <a:prstClr val="black"/>
                </a:solidFill>
                <a:effectLst/>
                <a:uLnTx/>
                <a:uFillTx/>
                <a:latin typeface="Calibri" panose="020F0502020204030204"/>
                <a:ea typeface="+mn-ea"/>
                <a:cs typeface="+mn-cs"/>
              </a:rPr>
              <a:t>HISTORY OF PUBLIC HEALTH</a:t>
            </a:r>
          </a:p>
        </p:txBody>
      </p:sp>
      <p:pic>
        <p:nvPicPr>
          <p:cNvPr id="5" name="Picture 4">
            <a:extLst>
              <a:ext uri="{FF2B5EF4-FFF2-40B4-BE49-F238E27FC236}">
                <a16:creationId xmlns:a16="http://schemas.microsoft.com/office/drawing/2014/main" id="{39024927-FE05-42C7-BC7C-2CEF9F52FD94}"/>
              </a:ext>
            </a:extLst>
          </p:cNvPr>
          <p:cNvPicPr>
            <a:picLocks noChangeAspect="1"/>
          </p:cNvPicPr>
          <p:nvPr/>
        </p:nvPicPr>
        <p:blipFill rotWithShape="1">
          <a:blip r:embed="rId4">
            <a:extLst>
              <a:ext uri="{28A0092B-C50C-407E-A947-70E740481C1C}">
                <a14:useLocalDpi xmlns:a14="http://schemas.microsoft.com/office/drawing/2010/main" val="0"/>
              </a:ext>
            </a:extLst>
          </a:blip>
          <a:srcRect t="1922" b="21522"/>
          <a:stretch/>
        </p:blipFill>
        <p:spPr>
          <a:xfrm>
            <a:off x="3471711" y="4325499"/>
            <a:ext cx="5248577" cy="2243466"/>
          </a:xfrm>
          <a:prstGeom prst="rect">
            <a:avLst/>
          </a:prstGeom>
        </p:spPr>
      </p:pic>
    </p:spTree>
    <p:extLst>
      <p:ext uri="{BB962C8B-B14F-4D97-AF65-F5344CB8AC3E}">
        <p14:creationId xmlns:p14="http://schemas.microsoft.com/office/powerpoint/2010/main" val="118359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047C37E-774C-49D6-88E3-8EC072D18770}"/>
              </a:ext>
            </a:extLst>
          </p:cNvPr>
          <p:cNvGrpSpPr/>
          <p:nvPr/>
        </p:nvGrpSpPr>
        <p:grpSpPr>
          <a:xfrm>
            <a:off x="1297545" y="2917455"/>
            <a:ext cx="419949" cy="419949"/>
            <a:chOff x="2037500" y="3040187"/>
            <a:chExt cx="419949" cy="419949"/>
          </a:xfrm>
          <a:solidFill>
            <a:schemeClr val="tx1">
              <a:lumMod val="65000"/>
              <a:lumOff val="35000"/>
            </a:schemeClr>
          </a:solidFill>
        </p:grpSpPr>
        <p:sp>
          <p:nvSpPr>
            <p:cNvPr id="5" name="Circle: Hollow 4">
              <a:extLst>
                <a:ext uri="{FF2B5EF4-FFF2-40B4-BE49-F238E27FC236}">
                  <a16:creationId xmlns:a16="http://schemas.microsoft.com/office/drawing/2014/main" id="{ABDB8F8B-936A-4137-807D-328A8673C653}"/>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F33492E7-62CE-4689-9879-12AFD9BCE03A}"/>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 name="Rectangle 6">
            <a:extLst>
              <a:ext uri="{FF2B5EF4-FFF2-40B4-BE49-F238E27FC236}">
                <a16:creationId xmlns:a16="http://schemas.microsoft.com/office/drawing/2014/main" id="{4D63E8CA-4BD5-4B94-B669-B8C32BC9EB52}"/>
              </a:ext>
            </a:extLst>
          </p:cNvPr>
          <p:cNvSpPr/>
          <p:nvPr/>
        </p:nvSpPr>
        <p:spPr>
          <a:xfrm>
            <a:off x="1518285" y="2917455"/>
            <a:ext cx="9189720" cy="4762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97846428-2C66-4CF1-AD01-16CD1C800120}"/>
              </a:ext>
            </a:extLst>
          </p:cNvPr>
          <p:cNvSpPr/>
          <p:nvPr/>
        </p:nvSpPr>
        <p:spPr>
          <a:xfrm>
            <a:off x="1518285" y="3289779"/>
            <a:ext cx="9189720" cy="47625"/>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9" name="Group 8">
            <a:extLst>
              <a:ext uri="{FF2B5EF4-FFF2-40B4-BE49-F238E27FC236}">
                <a16:creationId xmlns:a16="http://schemas.microsoft.com/office/drawing/2014/main" id="{8327E989-A5CD-4AD6-B987-F37510A62D19}"/>
              </a:ext>
            </a:extLst>
          </p:cNvPr>
          <p:cNvGrpSpPr/>
          <p:nvPr/>
        </p:nvGrpSpPr>
        <p:grpSpPr>
          <a:xfrm>
            <a:off x="10474506" y="2926204"/>
            <a:ext cx="419949" cy="419949"/>
            <a:chOff x="2037500" y="3040187"/>
            <a:chExt cx="419949" cy="419949"/>
          </a:xfrm>
          <a:solidFill>
            <a:schemeClr val="tx1">
              <a:lumMod val="65000"/>
              <a:lumOff val="35000"/>
            </a:schemeClr>
          </a:solidFill>
        </p:grpSpPr>
        <p:sp>
          <p:nvSpPr>
            <p:cNvPr id="10" name="Circle: Hollow 9">
              <a:extLst>
                <a:ext uri="{FF2B5EF4-FFF2-40B4-BE49-F238E27FC236}">
                  <a16:creationId xmlns:a16="http://schemas.microsoft.com/office/drawing/2014/main" id="{4B189B5E-B3BB-478F-A633-62100A13E5E8}"/>
                </a:ext>
              </a:extLst>
            </p:cNvPr>
            <p:cNvSpPr/>
            <p:nvPr/>
          </p:nvSpPr>
          <p:spPr>
            <a:xfrm>
              <a:off x="2037500" y="3040187"/>
              <a:ext cx="419949" cy="419949"/>
            </a:xfrm>
            <a:prstGeom prst="donut">
              <a:avLst>
                <a:gd name="adj" fmla="val 11391"/>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4BACC317-32DE-4FC4-B87E-B88111FCE567}"/>
                </a:ext>
              </a:extLst>
            </p:cNvPr>
            <p:cNvSpPr/>
            <p:nvPr/>
          </p:nvSpPr>
          <p:spPr>
            <a:xfrm>
              <a:off x="2133174" y="3135861"/>
              <a:ext cx="228600" cy="228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2" name="Oval 7">
            <a:extLst>
              <a:ext uri="{FF2B5EF4-FFF2-40B4-BE49-F238E27FC236}">
                <a16:creationId xmlns:a16="http://schemas.microsoft.com/office/drawing/2014/main" id="{D1AF53B7-C725-4D2F-BC33-85AC01FADCE4}"/>
              </a:ext>
            </a:extLst>
          </p:cNvPr>
          <p:cNvSpPr/>
          <p:nvPr/>
        </p:nvSpPr>
        <p:spPr>
          <a:xfrm>
            <a:off x="5946531" y="2968057"/>
            <a:ext cx="330075" cy="3468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3" name="Oval 8">
            <a:extLst>
              <a:ext uri="{FF2B5EF4-FFF2-40B4-BE49-F238E27FC236}">
                <a16:creationId xmlns:a16="http://schemas.microsoft.com/office/drawing/2014/main" id="{F1A545D1-233D-4B5B-B95E-C5A4E0F989A0}"/>
              </a:ext>
            </a:extLst>
          </p:cNvPr>
          <p:cNvSpPr/>
          <p:nvPr/>
        </p:nvSpPr>
        <p:spPr>
          <a:xfrm>
            <a:off x="7480850" y="2968057"/>
            <a:ext cx="330075" cy="3468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4" name="Oval 9">
            <a:extLst>
              <a:ext uri="{FF2B5EF4-FFF2-40B4-BE49-F238E27FC236}">
                <a16:creationId xmlns:a16="http://schemas.microsoft.com/office/drawing/2014/main" id="{A3D886C8-6D27-4FC2-A9D0-B2DD7B324DB4}"/>
              </a:ext>
            </a:extLst>
          </p:cNvPr>
          <p:cNvSpPr/>
          <p:nvPr/>
        </p:nvSpPr>
        <p:spPr>
          <a:xfrm>
            <a:off x="9015169" y="2968057"/>
            <a:ext cx="330075" cy="3468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5" name="Oval 14">
            <a:extLst>
              <a:ext uri="{FF2B5EF4-FFF2-40B4-BE49-F238E27FC236}">
                <a16:creationId xmlns:a16="http://schemas.microsoft.com/office/drawing/2014/main" id="{651E023B-CC0F-4A43-A233-D0332D5E2C39}"/>
              </a:ext>
            </a:extLst>
          </p:cNvPr>
          <p:cNvSpPr/>
          <p:nvPr/>
        </p:nvSpPr>
        <p:spPr>
          <a:xfrm>
            <a:off x="2877893" y="2968057"/>
            <a:ext cx="330075" cy="3468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sp>
        <p:nvSpPr>
          <p:cNvPr id="16" name="Oval 15">
            <a:extLst>
              <a:ext uri="{FF2B5EF4-FFF2-40B4-BE49-F238E27FC236}">
                <a16:creationId xmlns:a16="http://schemas.microsoft.com/office/drawing/2014/main" id="{667EEE82-0294-4656-9AE9-5FCAEFCD7AC4}"/>
              </a:ext>
            </a:extLst>
          </p:cNvPr>
          <p:cNvSpPr/>
          <p:nvPr/>
        </p:nvSpPr>
        <p:spPr>
          <a:xfrm>
            <a:off x="4412212" y="2968057"/>
            <a:ext cx="330075" cy="34683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34" charset="-127"/>
              <a:cs typeface="+mn-cs"/>
            </a:endParaRPr>
          </a:p>
        </p:txBody>
      </p:sp>
      <p:cxnSp>
        <p:nvCxnSpPr>
          <p:cNvPr id="18" name="Straight Arrow Connector 115">
            <a:extLst>
              <a:ext uri="{FF2B5EF4-FFF2-40B4-BE49-F238E27FC236}">
                <a16:creationId xmlns:a16="http://schemas.microsoft.com/office/drawing/2014/main" id="{9A5504E3-FFD4-4B68-AD3A-661A79E38955}"/>
              </a:ext>
            </a:extLst>
          </p:cNvPr>
          <p:cNvCxnSpPr>
            <a:cxnSpLocks/>
            <a:stCxn id="16" idx="4"/>
          </p:cNvCxnSpPr>
          <p:nvPr/>
        </p:nvCxnSpPr>
        <p:spPr>
          <a:xfrm flipH="1">
            <a:off x="4556214" y="3314889"/>
            <a:ext cx="21036" cy="1402289"/>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21">
            <a:extLst>
              <a:ext uri="{FF2B5EF4-FFF2-40B4-BE49-F238E27FC236}">
                <a16:creationId xmlns:a16="http://schemas.microsoft.com/office/drawing/2014/main" id="{A55D1F8B-184D-4F59-B9C9-3C973A0C9AB1}"/>
              </a:ext>
            </a:extLst>
          </p:cNvPr>
          <p:cNvCxnSpPr>
            <a:cxnSpLocks/>
          </p:cNvCxnSpPr>
          <p:nvPr/>
        </p:nvCxnSpPr>
        <p:spPr>
          <a:xfrm>
            <a:off x="7663569" y="3115888"/>
            <a:ext cx="0" cy="626224"/>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127">
            <a:extLst>
              <a:ext uri="{FF2B5EF4-FFF2-40B4-BE49-F238E27FC236}">
                <a16:creationId xmlns:a16="http://schemas.microsoft.com/office/drawing/2014/main" id="{D1F2B7BE-82D2-48AF-85DC-D4B1DD8FCDFF}"/>
              </a:ext>
            </a:extLst>
          </p:cNvPr>
          <p:cNvCxnSpPr>
            <a:cxnSpLocks/>
            <a:stCxn id="10" idx="4"/>
          </p:cNvCxnSpPr>
          <p:nvPr/>
        </p:nvCxnSpPr>
        <p:spPr>
          <a:xfrm>
            <a:off x="10684481" y="3346153"/>
            <a:ext cx="6715" cy="320749"/>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152">
            <a:extLst>
              <a:ext uri="{FF2B5EF4-FFF2-40B4-BE49-F238E27FC236}">
                <a16:creationId xmlns:a16="http://schemas.microsoft.com/office/drawing/2014/main" id="{AE949B0A-3531-4142-9535-5AE464747120}"/>
              </a:ext>
            </a:extLst>
          </p:cNvPr>
          <p:cNvCxnSpPr>
            <a:cxnSpLocks/>
          </p:cNvCxnSpPr>
          <p:nvPr/>
        </p:nvCxnSpPr>
        <p:spPr>
          <a:xfrm flipV="1">
            <a:off x="6104414" y="1559228"/>
            <a:ext cx="10503" cy="1371600"/>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158">
            <a:extLst>
              <a:ext uri="{FF2B5EF4-FFF2-40B4-BE49-F238E27FC236}">
                <a16:creationId xmlns:a16="http://schemas.microsoft.com/office/drawing/2014/main" id="{92686FFD-39ED-4233-9F67-B5EE6962F4B1}"/>
              </a:ext>
            </a:extLst>
          </p:cNvPr>
          <p:cNvCxnSpPr>
            <a:cxnSpLocks/>
          </p:cNvCxnSpPr>
          <p:nvPr/>
        </p:nvCxnSpPr>
        <p:spPr>
          <a:xfrm flipH="1" flipV="1">
            <a:off x="9134785" y="1552542"/>
            <a:ext cx="30228" cy="1382207"/>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115">
            <a:extLst>
              <a:ext uri="{FF2B5EF4-FFF2-40B4-BE49-F238E27FC236}">
                <a16:creationId xmlns:a16="http://schemas.microsoft.com/office/drawing/2014/main" id="{1027307D-1648-4C35-8065-D0BBB008494F}"/>
              </a:ext>
            </a:extLst>
          </p:cNvPr>
          <p:cNvCxnSpPr>
            <a:cxnSpLocks/>
            <a:stCxn id="5" idx="4"/>
          </p:cNvCxnSpPr>
          <p:nvPr/>
        </p:nvCxnSpPr>
        <p:spPr>
          <a:xfrm>
            <a:off x="1507520" y="3337404"/>
            <a:ext cx="10765" cy="992588"/>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152">
            <a:extLst>
              <a:ext uri="{FF2B5EF4-FFF2-40B4-BE49-F238E27FC236}">
                <a16:creationId xmlns:a16="http://schemas.microsoft.com/office/drawing/2014/main" id="{932FEB3C-5535-4B18-8FD7-FCB4FB293ED5}"/>
              </a:ext>
            </a:extLst>
          </p:cNvPr>
          <p:cNvCxnSpPr>
            <a:cxnSpLocks/>
          </p:cNvCxnSpPr>
          <p:nvPr/>
        </p:nvCxnSpPr>
        <p:spPr>
          <a:xfrm flipH="1" flipV="1">
            <a:off x="3017489" y="1987953"/>
            <a:ext cx="34643" cy="938251"/>
          </a:xfrm>
          <a:prstGeom prst="straightConnector1">
            <a:avLst/>
          </a:prstGeom>
          <a:ln w="2540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CD21DAD1-8BC9-4A9F-92F6-203A7F7E2526}"/>
              </a:ext>
            </a:extLst>
          </p:cNvPr>
          <p:cNvGrpSpPr/>
          <p:nvPr/>
        </p:nvGrpSpPr>
        <p:grpSpPr>
          <a:xfrm>
            <a:off x="82908" y="4717178"/>
            <a:ext cx="3505107" cy="2045372"/>
            <a:chOff x="176211" y="2430566"/>
            <a:chExt cx="2540002" cy="1676840"/>
          </a:xfrm>
        </p:grpSpPr>
        <p:pic>
          <p:nvPicPr>
            <p:cNvPr id="40" name="Picture 39">
              <a:extLst>
                <a:ext uri="{FF2B5EF4-FFF2-40B4-BE49-F238E27FC236}">
                  <a16:creationId xmlns:a16="http://schemas.microsoft.com/office/drawing/2014/main" id="{4492450B-883F-47B5-980C-64ECE70794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11" y="2735805"/>
              <a:ext cx="2540002" cy="1371601"/>
            </a:xfrm>
            <a:prstGeom prst="rect">
              <a:avLst/>
            </a:prstGeom>
          </p:spPr>
        </p:pic>
        <p:sp>
          <p:nvSpPr>
            <p:cNvPr id="41" name="TextBox 40">
              <a:extLst>
                <a:ext uri="{FF2B5EF4-FFF2-40B4-BE49-F238E27FC236}">
                  <a16:creationId xmlns:a16="http://schemas.microsoft.com/office/drawing/2014/main" id="{15EFA5D2-F1CB-4476-AEDE-2F3BEA5D143F}"/>
                </a:ext>
              </a:extLst>
            </p:cNvPr>
            <p:cNvSpPr txBox="1"/>
            <p:nvPr/>
          </p:nvSpPr>
          <p:spPr>
            <a:xfrm>
              <a:off x="529575" y="2430566"/>
              <a:ext cx="1551327" cy="529876"/>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ANCIENT GREEKS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맑은 고딕" panose="020B0503020000020004" pitchFamily="34" charset="-127"/>
                  <a:cs typeface="Arial" pitchFamily="34" charset="0"/>
                </a:rPr>
                <a:t>500-323 BC</a:t>
              </a: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a:t>
              </a:r>
              <a:endParaRPr kumimoji="0" lang="en-I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44" name="Group 43">
            <a:extLst>
              <a:ext uri="{FF2B5EF4-FFF2-40B4-BE49-F238E27FC236}">
                <a16:creationId xmlns:a16="http://schemas.microsoft.com/office/drawing/2014/main" id="{94F02FC9-D083-47BE-B912-78BDE5B59471}"/>
              </a:ext>
            </a:extLst>
          </p:cNvPr>
          <p:cNvGrpSpPr/>
          <p:nvPr/>
        </p:nvGrpSpPr>
        <p:grpSpPr>
          <a:xfrm>
            <a:off x="174575" y="264342"/>
            <a:ext cx="4019639" cy="2255416"/>
            <a:chOff x="4712366" y="1205667"/>
            <a:chExt cx="4090908" cy="2669826"/>
          </a:xfrm>
        </p:grpSpPr>
        <p:pic>
          <p:nvPicPr>
            <p:cNvPr id="45" name="Picture 44">
              <a:extLst>
                <a:ext uri="{FF2B5EF4-FFF2-40B4-BE49-F238E27FC236}">
                  <a16:creationId xmlns:a16="http://schemas.microsoft.com/office/drawing/2014/main" id="{8B9EC63D-9B99-4AFE-ADC3-990F4A36D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2366" y="1205667"/>
              <a:ext cx="4090908" cy="2076136"/>
            </a:xfrm>
            <a:prstGeom prst="rect">
              <a:avLst/>
            </a:prstGeom>
          </p:spPr>
        </p:pic>
        <p:sp>
          <p:nvSpPr>
            <p:cNvPr id="46" name="TextBox 45">
              <a:extLst>
                <a:ext uri="{FF2B5EF4-FFF2-40B4-BE49-F238E27FC236}">
                  <a16:creationId xmlns:a16="http://schemas.microsoft.com/office/drawing/2014/main" id="{7ABF60FA-1628-49A9-8904-C6ABFCC98CB6}"/>
                </a:ext>
              </a:extLst>
            </p:cNvPr>
            <p:cNvSpPr txBox="1"/>
            <p:nvPr/>
          </p:nvSpPr>
          <p:spPr>
            <a:xfrm>
              <a:off x="6634741" y="3110405"/>
              <a:ext cx="1649596" cy="765088"/>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HIPPOCRATES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460 BC </a:t>
              </a:r>
            </a:p>
          </p:txBody>
        </p:sp>
      </p:grpSp>
      <p:pic>
        <p:nvPicPr>
          <p:cNvPr id="59" name="Picture 58">
            <a:extLst>
              <a:ext uri="{FF2B5EF4-FFF2-40B4-BE49-F238E27FC236}">
                <a16:creationId xmlns:a16="http://schemas.microsoft.com/office/drawing/2014/main" id="{976EF44E-B9B8-4602-9C8F-2761348F9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502" y="4446826"/>
            <a:ext cx="1901647" cy="2198304"/>
          </a:xfrm>
          <a:prstGeom prst="rect">
            <a:avLst/>
          </a:prstGeom>
        </p:spPr>
      </p:pic>
      <p:pic>
        <p:nvPicPr>
          <p:cNvPr id="63" name="Picture 62">
            <a:extLst>
              <a:ext uri="{FF2B5EF4-FFF2-40B4-BE49-F238E27FC236}">
                <a16:creationId xmlns:a16="http://schemas.microsoft.com/office/drawing/2014/main" id="{6AE09520-C63F-40EC-AC36-37977AF742F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416881" y="169034"/>
            <a:ext cx="2261577" cy="2184027"/>
          </a:xfrm>
          <a:prstGeom prst="rect">
            <a:avLst/>
          </a:prstGeom>
        </p:spPr>
      </p:pic>
      <p:pic>
        <p:nvPicPr>
          <p:cNvPr id="74" name="Picture 73">
            <a:extLst>
              <a:ext uri="{FF2B5EF4-FFF2-40B4-BE49-F238E27FC236}">
                <a16:creationId xmlns:a16="http://schemas.microsoft.com/office/drawing/2014/main" id="{024C2225-D7B9-4358-88F0-CA9AA4BB0E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6192187" y="715743"/>
            <a:ext cx="2452195" cy="1632405"/>
          </a:xfrm>
          <a:prstGeom prst="rect">
            <a:avLst/>
          </a:prstGeom>
        </p:spPr>
      </p:pic>
      <p:sp>
        <p:nvSpPr>
          <p:cNvPr id="76" name="TextBox 75">
            <a:extLst>
              <a:ext uri="{FF2B5EF4-FFF2-40B4-BE49-F238E27FC236}">
                <a16:creationId xmlns:a16="http://schemas.microsoft.com/office/drawing/2014/main" id="{69FFE542-992B-4466-A693-603C13C07504}"/>
              </a:ext>
            </a:extLst>
          </p:cNvPr>
          <p:cNvSpPr txBox="1"/>
          <p:nvPr/>
        </p:nvSpPr>
        <p:spPr>
          <a:xfrm>
            <a:off x="6976332" y="556113"/>
            <a:ext cx="933435" cy="319260"/>
          </a:xfrm>
          <a:prstGeom prst="rect">
            <a:avLst/>
          </a:prstGeom>
          <a:solidFill>
            <a:schemeClr val="tx1"/>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PLAGUE</a:t>
            </a:r>
            <a:endParaRPr kumimoji="0" lang="en-IN"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78" name="TextBox 77">
            <a:extLst>
              <a:ext uri="{FF2B5EF4-FFF2-40B4-BE49-F238E27FC236}">
                <a16:creationId xmlns:a16="http://schemas.microsoft.com/office/drawing/2014/main" id="{45F221A1-6CB2-48B6-9030-12AEF30E93E7}"/>
              </a:ext>
            </a:extLst>
          </p:cNvPr>
          <p:cNvSpPr txBox="1"/>
          <p:nvPr/>
        </p:nvSpPr>
        <p:spPr>
          <a:xfrm>
            <a:off x="4165415" y="4037605"/>
            <a:ext cx="1595820" cy="584775"/>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ROMAN EMPIRE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23 BC – 476 AD </a:t>
            </a:r>
            <a:endParaRPr kumimoji="0" lang="en-I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935EB34D-495C-446C-B18E-BCBB1A29CEDD}"/>
              </a:ext>
            </a:extLst>
          </p:cNvPr>
          <p:cNvSpPr txBox="1"/>
          <p:nvPr/>
        </p:nvSpPr>
        <p:spPr>
          <a:xfrm>
            <a:off x="5383692" y="1851975"/>
            <a:ext cx="1591616" cy="584775"/>
          </a:xfrm>
          <a:prstGeom prst="rect">
            <a:avLst/>
          </a:prstGeom>
          <a:solidFill>
            <a:schemeClr val="tx1">
              <a:lumMod val="75000"/>
              <a:lumOff val="25000"/>
            </a:schemeClr>
          </a:solidFill>
          <a:ln>
            <a:solidFill>
              <a:schemeClr val="tx1">
                <a:lumMod val="75000"/>
                <a:lumOff val="25000"/>
              </a:schemeClr>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MIDDLE AGES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476-1450 AD </a:t>
            </a:r>
            <a:endParaRPr kumimoji="0" lang="en-I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nvGrpSpPr>
          <p:cNvPr id="81" name="Group 80">
            <a:extLst>
              <a:ext uri="{FF2B5EF4-FFF2-40B4-BE49-F238E27FC236}">
                <a16:creationId xmlns:a16="http://schemas.microsoft.com/office/drawing/2014/main" id="{BF195ADC-A4E3-4D20-9CBF-CE77D622877A}"/>
              </a:ext>
            </a:extLst>
          </p:cNvPr>
          <p:cNvGrpSpPr/>
          <p:nvPr/>
        </p:nvGrpSpPr>
        <p:grpSpPr>
          <a:xfrm>
            <a:off x="6467041" y="3536199"/>
            <a:ext cx="2373685" cy="3245519"/>
            <a:chOff x="7217202" y="4189771"/>
            <a:chExt cx="2014062" cy="3241219"/>
          </a:xfrm>
        </p:grpSpPr>
        <p:pic>
          <p:nvPicPr>
            <p:cNvPr id="82" name="Picture 81">
              <a:extLst>
                <a:ext uri="{FF2B5EF4-FFF2-40B4-BE49-F238E27FC236}">
                  <a16:creationId xmlns:a16="http://schemas.microsoft.com/office/drawing/2014/main" id="{319D7446-DC80-46A8-A4EE-7EE282F476B3}"/>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217202" y="4322621"/>
              <a:ext cx="2014062" cy="3108369"/>
            </a:xfrm>
            <a:prstGeom prst="rect">
              <a:avLst/>
            </a:prstGeom>
          </p:spPr>
        </p:pic>
        <p:sp>
          <p:nvSpPr>
            <p:cNvPr id="83" name="TextBox 82">
              <a:extLst>
                <a:ext uri="{FF2B5EF4-FFF2-40B4-BE49-F238E27FC236}">
                  <a16:creationId xmlns:a16="http://schemas.microsoft.com/office/drawing/2014/main" id="{9E51DAF5-5B56-4582-9D78-9838932519B0}"/>
                </a:ext>
              </a:extLst>
            </p:cNvPr>
            <p:cNvSpPr txBox="1"/>
            <p:nvPr/>
          </p:nvSpPr>
          <p:spPr>
            <a:xfrm>
              <a:off x="7539107" y="4189771"/>
              <a:ext cx="1370251" cy="584000"/>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RENAISSANCE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1400-1600 AD</a:t>
              </a:r>
              <a:endParaRPr kumimoji="0" lang="en-I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5" name="Group 84">
            <a:extLst>
              <a:ext uri="{FF2B5EF4-FFF2-40B4-BE49-F238E27FC236}">
                <a16:creationId xmlns:a16="http://schemas.microsoft.com/office/drawing/2014/main" id="{287CE007-7DF9-4C4D-B17A-5252A138F8BA}"/>
              </a:ext>
            </a:extLst>
          </p:cNvPr>
          <p:cNvGrpSpPr/>
          <p:nvPr/>
        </p:nvGrpSpPr>
        <p:grpSpPr>
          <a:xfrm>
            <a:off x="8771799" y="55835"/>
            <a:ext cx="3295774" cy="2511811"/>
            <a:chOff x="3530892" y="4057388"/>
            <a:chExt cx="2929927" cy="2695215"/>
          </a:xfrm>
        </p:grpSpPr>
        <p:pic>
          <p:nvPicPr>
            <p:cNvPr id="86" name="Picture 85">
              <a:extLst>
                <a:ext uri="{FF2B5EF4-FFF2-40B4-BE49-F238E27FC236}">
                  <a16:creationId xmlns:a16="http://schemas.microsoft.com/office/drawing/2014/main" id="{D087C4B7-020E-4205-BA89-279CF67F6BDB}"/>
                </a:ext>
              </a:extLst>
            </p:cNvPr>
            <p:cNvPicPr>
              <a:picLocks noChangeAspect="1"/>
            </p:cNvPicPr>
            <p:nvPr/>
          </p:nvPicPr>
          <p:blipFill rotWithShape="1">
            <a:blip r:embed="rId8">
              <a:extLst>
                <a:ext uri="{28A0092B-C50C-407E-A947-70E740481C1C}">
                  <a14:useLocalDpi xmlns:a14="http://schemas.microsoft.com/office/drawing/2010/main" val="0"/>
                </a:ext>
              </a:extLst>
            </a:blip>
            <a:srcRect b="6133"/>
            <a:stretch/>
          </p:blipFill>
          <p:spPr>
            <a:xfrm>
              <a:off x="3535413" y="4057388"/>
              <a:ext cx="2925406" cy="2681627"/>
            </a:xfrm>
            <a:prstGeom prst="rect">
              <a:avLst/>
            </a:prstGeom>
          </p:spPr>
        </p:pic>
        <p:sp>
          <p:nvSpPr>
            <p:cNvPr id="87" name="TextBox 86">
              <a:extLst>
                <a:ext uri="{FF2B5EF4-FFF2-40B4-BE49-F238E27FC236}">
                  <a16:creationId xmlns:a16="http://schemas.microsoft.com/office/drawing/2014/main" id="{545E4103-CA74-41D2-8266-394BD00E387D}"/>
                </a:ext>
              </a:extLst>
            </p:cNvPr>
            <p:cNvSpPr txBox="1"/>
            <p:nvPr/>
          </p:nvSpPr>
          <p:spPr>
            <a:xfrm>
              <a:off x="3530892" y="5960004"/>
              <a:ext cx="1598752" cy="792599"/>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AGE OF REASON AND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ENLIGHTENMENT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1650-1800 AD</a:t>
              </a:r>
              <a:endParaRPr kumimoji="0" lang="en-I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grpSp>
      <p:grpSp>
        <p:nvGrpSpPr>
          <p:cNvPr id="88" name="Group 87">
            <a:extLst>
              <a:ext uri="{FF2B5EF4-FFF2-40B4-BE49-F238E27FC236}">
                <a16:creationId xmlns:a16="http://schemas.microsoft.com/office/drawing/2014/main" id="{FD8DB6D7-1E6F-45DC-8C01-C9F9579B954E}"/>
              </a:ext>
            </a:extLst>
          </p:cNvPr>
          <p:cNvGrpSpPr/>
          <p:nvPr/>
        </p:nvGrpSpPr>
        <p:grpSpPr>
          <a:xfrm>
            <a:off x="9175615" y="3562725"/>
            <a:ext cx="3012900" cy="3121477"/>
            <a:chOff x="199234" y="2658969"/>
            <a:chExt cx="3012900" cy="3121477"/>
          </a:xfrm>
        </p:grpSpPr>
        <p:pic>
          <p:nvPicPr>
            <p:cNvPr id="89" name="Picture 88">
              <a:extLst>
                <a:ext uri="{FF2B5EF4-FFF2-40B4-BE49-F238E27FC236}">
                  <a16:creationId xmlns:a16="http://schemas.microsoft.com/office/drawing/2014/main" id="{2060A67C-7348-4A82-BC38-FAEA4529313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234" y="2874073"/>
              <a:ext cx="3012900" cy="1988393"/>
            </a:xfrm>
            <a:prstGeom prst="rect">
              <a:avLst/>
            </a:prstGeom>
          </p:spPr>
        </p:pic>
        <p:sp>
          <p:nvSpPr>
            <p:cNvPr id="90" name="TextBox 89">
              <a:extLst>
                <a:ext uri="{FF2B5EF4-FFF2-40B4-BE49-F238E27FC236}">
                  <a16:creationId xmlns:a16="http://schemas.microsoft.com/office/drawing/2014/main" id="{7174ED81-12D1-494C-B1DD-AA3E04CDD90C}"/>
                </a:ext>
              </a:extLst>
            </p:cNvPr>
            <p:cNvSpPr txBox="1"/>
            <p:nvPr/>
          </p:nvSpPr>
          <p:spPr>
            <a:xfrm>
              <a:off x="288832" y="2658969"/>
              <a:ext cx="2851966" cy="523220"/>
            </a:xfrm>
            <a:prstGeom prst="rect">
              <a:avLst/>
            </a:prstGeom>
            <a:solidFill>
              <a:schemeClr val="tx1">
                <a:lumMod val="75000"/>
                <a:lumOff val="25000"/>
              </a:schemeClr>
            </a:solid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GREAT SANITARY AWAKENING </a:t>
              </a:r>
              <a:b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b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 1800s-1900s</a:t>
              </a:r>
              <a:endParaRPr kumimoji="0" lang="en-IN"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pic>
          <p:nvPicPr>
            <p:cNvPr id="91" name="Picture 90">
              <a:extLst>
                <a:ext uri="{FF2B5EF4-FFF2-40B4-BE49-F238E27FC236}">
                  <a16:creationId xmlns:a16="http://schemas.microsoft.com/office/drawing/2014/main" id="{0ED89D22-F78D-410B-9095-404E4C94086E}"/>
                </a:ext>
              </a:extLst>
            </p:cNvPr>
            <p:cNvPicPr>
              <a:picLocks noChangeAspect="1"/>
            </p:cNvPicPr>
            <p:nvPr/>
          </p:nvPicPr>
          <p:blipFill rotWithShape="1">
            <a:blip r:embed="rId10">
              <a:extLst>
                <a:ext uri="{28A0092B-C50C-407E-A947-70E740481C1C}">
                  <a14:useLocalDpi xmlns:a14="http://schemas.microsoft.com/office/drawing/2010/main" val="0"/>
                </a:ext>
              </a:extLst>
            </a:blip>
            <a:srcRect b="37537"/>
            <a:stretch/>
          </p:blipFill>
          <p:spPr>
            <a:xfrm>
              <a:off x="421768" y="4019169"/>
              <a:ext cx="1847497" cy="1761277"/>
            </a:xfrm>
            <a:prstGeom prst="rect">
              <a:avLst/>
            </a:prstGeom>
          </p:spPr>
        </p:pic>
      </p:grpSp>
    </p:spTree>
    <p:extLst>
      <p:ext uri="{BB962C8B-B14F-4D97-AF65-F5344CB8AC3E}">
        <p14:creationId xmlns:p14="http://schemas.microsoft.com/office/powerpoint/2010/main" val="406092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8" grpId="0" animBg="1"/>
      <p:bldP spid="8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D287D73E-E3DF-4AA3-80E2-3BFB70F78379}"/>
              </a:ext>
            </a:extLst>
          </p:cNvPr>
          <p:cNvGraphicFramePr/>
          <p:nvPr>
            <p:extLst/>
          </p:nvPr>
        </p:nvGraphicFramePr>
        <p:xfrm>
          <a:off x="144517" y="2493591"/>
          <a:ext cx="11942359" cy="963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Speech Bubble: Rectangle 14">
            <a:extLst>
              <a:ext uri="{FF2B5EF4-FFF2-40B4-BE49-F238E27FC236}">
                <a16:creationId xmlns:a16="http://schemas.microsoft.com/office/drawing/2014/main" id="{0895FC4F-3A19-4EA6-9718-84DCF5B599C6}"/>
              </a:ext>
            </a:extLst>
          </p:cNvPr>
          <p:cNvSpPr/>
          <p:nvPr/>
        </p:nvSpPr>
        <p:spPr>
          <a:xfrm rot="10800000">
            <a:off x="764630" y="3724196"/>
            <a:ext cx="2540263" cy="2310577"/>
          </a:xfrm>
          <a:prstGeom prst="wedgeRectCallout">
            <a:avLst/>
          </a:prstGeom>
          <a:solidFill>
            <a:srgbClr val="B0915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BF333702-AE67-41C9-AA38-F2F8B5BA7621}"/>
              </a:ext>
            </a:extLst>
          </p:cNvPr>
          <p:cNvSpPr txBox="1"/>
          <p:nvPr/>
        </p:nvSpPr>
        <p:spPr>
          <a:xfrm>
            <a:off x="740932" y="3813827"/>
            <a:ext cx="2610156" cy="2154436"/>
          </a:xfrm>
          <a:prstGeom prst="rect">
            <a:avLst/>
          </a:prstGeom>
          <a:noFill/>
        </p:spPr>
        <p:txBody>
          <a:bodyPr wrap="square"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HIPPOCRATES</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Father of Western medicine</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Believed that illness had a physical and rational explanation</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Causal relationships </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Disease and climate, water, lifestyle, and nutrition</a:t>
            </a:r>
          </a:p>
          <a:p>
            <a:pPr marL="171450" marR="0" lvl="0"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Coined the term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epidemic</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Epis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on</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akin to</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28650" marR="0" lvl="1" indent="-17145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Demos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people</a:t>
            </a:r>
            <a:r>
              <a:rPr kumimoji="0"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rPr>
              <a:t>”</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Speech Bubble: Rectangle 22">
            <a:extLst>
              <a:ext uri="{FF2B5EF4-FFF2-40B4-BE49-F238E27FC236}">
                <a16:creationId xmlns:a16="http://schemas.microsoft.com/office/drawing/2014/main" id="{DA3171E5-1BEC-45EA-AC18-9BDCA0EA54C6}"/>
              </a:ext>
            </a:extLst>
          </p:cNvPr>
          <p:cNvSpPr/>
          <p:nvPr/>
        </p:nvSpPr>
        <p:spPr>
          <a:xfrm>
            <a:off x="2973162" y="195874"/>
            <a:ext cx="2869323" cy="2082336"/>
          </a:xfrm>
          <a:prstGeom prst="wedgeRectCallout">
            <a:avLst/>
          </a:prstGeom>
          <a:solidFill>
            <a:srgbClr val="AC77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463480BA-5D06-40C9-885F-B3E1AE17D33B}"/>
              </a:ext>
            </a:extLst>
          </p:cNvPr>
          <p:cNvSpPr txBox="1"/>
          <p:nvPr/>
        </p:nvSpPr>
        <p:spPr>
          <a:xfrm>
            <a:off x="3097145" y="339973"/>
            <a:ext cx="2869323" cy="180357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ROMAN EMPIRE</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Adopted Greek health values</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Great engineers</a:t>
            </a:r>
          </a:p>
          <a:p>
            <a:pPr marL="742950" marR="0" lvl="1"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Sewage systems</a:t>
            </a:r>
          </a:p>
          <a:p>
            <a:pPr marL="742950" marR="0" lvl="1"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Aqueducts- to carry fresh water to the city of Nimes.</a:t>
            </a:r>
          </a:p>
          <a:p>
            <a:pPr marL="285750" marR="0" lvl="0"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Administration- Collected taxes </a:t>
            </a:r>
          </a:p>
          <a:p>
            <a:pPr marL="742950" marR="0" lvl="1"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Public baths</a:t>
            </a:r>
          </a:p>
          <a:p>
            <a:pPr marL="742950" marR="0" lvl="1"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Water supply</a:t>
            </a:r>
          </a:p>
          <a:p>
            <a:pPr marL="742950" marR="0" lvl="1" indent="-285750" algn="l" defTabSz="4572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Markets </a:t>
            </a:r>
          </a:p>
        </p:txBody>
      </p:sp>
      <p:sp>
        <p:nvSpPr>
          <p:cNvPr id="25" name="Speech Bubble: Rectangle 24">
            <a:extLst>
              <a:ext uri="{FF2B5EF4-FFF2-40B4-BE49-F238E27FC236}">
                <a16:creationId xmlns:a16="http://schemas.microsoft.com/office/drawing/2014/main" id="{8F99BC66-3064-449E-81DA-0094A3C04C12}"/>
              </a:ext>
            </a:extLst>
          </p:cNvPr>
          <p:cNvSpPr/>
          <p:nvPr/>
        </p:nvSpPr>
        <p:spPr>
          <a:xfrm rot="10800000" flipH="1">
            <a:off x="6989380" y="3724193"/>
            <a:ext cx="2618859" cy="2310577"/>
          </a:xfrm>
          <a:prstGeom prst="wedgeRectCallout">
            <a:avLst/>
          </a:prstGeom>
          <a:solidFill>
            <a:srgbClr val="AF5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Speech Bubble: Rectangle 26">
            <a:extLst>
              <a:ext uri="{FF2B5EF4-FFF2-40B4-BE49-F238E27FC236}">
                <a16:creationId xmlns:a16="http://schemas.microsoft.com/office/drawing/2014/main" id="{B00FA091-52AB-49DB-8954-F5A453E1BA1A}"/>
              </a:ext>
            </a:extLst>
          </p:cNvPr>
          <p:cNvSpPr/>
          <p:nvPr/>
        </p:nvSpPr>
        <p:spPr>
          <a:xfrm flipH="1" flipV="1">
            <a:off x="3734997" y="3732819"/>
            <a:ext cx="2866095" cy="2302243"/>
          </a:xfrm>
          <a:prstGeom prst="wedgeRectCallout">
            <a:avLst/>
          </a:prstGeom>
          <a:solidFill>
            <a:srgbClr val="AD6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0" name="Diagram 29">
            <a:extLst>
              <a:ext uri="{FF2B5EF4-FFF2-40B4-BE49-F238E27FC236}">
                <a16:creationId xmlns:a16="http://schemas.microsoft.com/office/drawing/2014/main" id="{D198EF96-1118-40ED-AE46-49C71C0D0D80}"/>
              </a:ext>
            </a:extLst>
          </p:cNvPr>
          <p:cNvGraphicFramePr/>
          <p:nvPr>
            <p:extLst/>
          </p:nvPr>
        </p:nvGraphicFramePr>
        <p:xfrm>
          <a:off x="5574484" y="5665730"/>
          <a:ext cx="3411861" cy="113281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6" name="TextBox 35">
            <a:extLst>
              <a:ext uri="{FF2B5EF4-FFF2-40B4-BE49-F238E27FC236}">
                <a16:creationId xmlns:a16="http://schemas.microsoft.com/office/drawing/2014/main" id="{4462C754-F398-4B07-A0C8-620B6BDDC92B}"/>
              </a:ext>
            </a:extLst>
          </p:cNvPr>
          <p:cNvSpPr txBox="1"/>
          <p:nvPr/>
        </p:nvSpPr>
        <p:spPr>
          <a:xfrm>
            <a:off x="3707260" y="3754864"/>
            <a:ext cx="2903711" cy="215443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MIDDLE AGES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Shift away from Greek and Roman values</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Physical body less important than spiritual self</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Decline of hygiene and sanitation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Beginnings of public health tools-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 understanding that isolating ships and diseased individuals could help prevent the spread of disease.</a:t>
            </a:r>
          </a:p>
        </p:txBody>
      </p:sp>
      <p:sp>
        <p:nvSpPr>
          <p:cNvPr id="40" name="Speech Bubble: Rectangle 39">
            <a:extLst>
              <a:ext uri="{FF2B5EF4-FFF2-40B4-BE49-F238E27FC236}">
                <a16:creationId xmlns:a16="http://schemas.microsoft.com/office/drawing/2014/main" id="{C3B567AF-3014-4BAF-88D6-FBD7B35BA4C2}"/>
              </a:ext>
            </a:extLst>
          </p:cNvPr>
          <p:cNvSpPr/>
          <p:nvPr/>
        </p:nvSpPr>
        <p:spPr>
          <a:xfrm flipH="1">
            <a:off x="6470249" y="235541"/>
            <a:ext cx="2764710" cy="2042669"/>
          </a:xfrm>
          <a:prstGeom prst="wedgeRectCallout">
            <a:avLst>
              <a:gd name="adj1" fmla="val -33970"/>
              <a:gd name="adj2" fmla="val 62022"/>
            </a:avLst>
          </a:prstGeom>
          <a:solidFill>
            <a:srgbClr val="B14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2" name="Speech Bubble: Rectangle 41">
            <a:extLst>
              <a:ext uri="{FF2B5EF4-FFF2-40B4-BE49-F238E27FC236}">
                <a16:creationId xmlns:a16="http://schemas.microsoft.com/office/drawing/2014/main" id="{61159073-5CDB-49C1-B697-F9557188387D}"/>
              </a:ext>
            </a:extLst>
          </p:cNvPr>
          <p:cNvSpPr/>
          <p:nvPr/>
        </p:nvSpPr>
        <p:spPr>
          <a:xfrm rot="10800000" flipV="1">
            <a:off x="9382258" y="241901"/>
            <a:ext cx="2704659" cy="2042670"/>
          </a:xfrm>
          <a:prstGeom prst="wedgeRectCallou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79281A9C-34FD-4B1D-823D-7005F425F207}"/>
              </a:ext>
            </a:extLst>
          </p:cNvPr>
          <p:cNvSpPr txBox="1"/>
          <p:nvPr/>
        </p:nvSpPr>
        <p:spPr>
          <a:xfrm>
            <a:off x="9416218" y="432188"/>
            <a:ext cx="2631263" cy="141577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GREAT SANITARY AWAKENING</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Growth in scientific knowledge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Humanitarian ideals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Connection between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poverty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and disease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Water supply and sewage removal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Monitor community health status</a:t>
            </a:r>
          </a:p>
        </p:txBody>
      </p:sp>
      <p:grpSp>
        <p:nvGrpSpPr>
          <p:cNvPr id="51" name="Group 50">
            <a:extLst>
              <a:ext uri="{FF2B5EF4-FFF2-40B4-BE49-F238E27FC236}">
                <a16:creationId xmlns:a16="http://schemas.microsoft.com/office/drawing/2014/main" id="{EF119B71-78C9-4090-9543-67514417CC81}"/>
              </a:ext>
            </a:extLst>
          </p:cNvPr>
          <p:cNvGrpSpPr/>
          <p:nvPr/>
        </p:nvGrpSpPr>
        <p:grpSpPr>
          <a:xfrm>
            <a:off x="10230133" y="5839542"/>
            <a:ext cx="1926768" cy="280098"/>
            <a:chOff x="1883" y="0"/>
            <a:chExt cx="1926768" cy="280098"/>
          </a:xfrm>
          <a:solidFill>
            <a:srgbClr val="B43500"/>
          </a:solidFill>
        </p:grpSpPr>
        <p:sp>
          <p:nvSpPr>
            <p:cNvPr id="49" name="Arrow: Pentagon 48">
              <a:extLst>
                <a:ext uri="{FF2B5EF4-FFF2-40B4-BE49-F238E27FC236}">
                  <a16:creationId xmlns:a16="http://schemas.microsoft.com/office/drawing/2014/main" id="{C4E1CD6D-E271-4F97-9610-EC246BBC79F9}"/>
                </a:ext>
              </a:extLst>
            </p:cNvPr>
            <p:cNvSpPr/>
            <p:nvPr/>
          </p:nvSpPr>
          <p:spPr>
            <a:xfrm>
              <a:off x="1883" y="0"/>
              <a:ext cx="1926768" cy="280098"/>
            </a:xfrm>
            <a:prstGeom prst="homePlat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0" name="Arrow: Pentagon 4">
              <a:extLst>
                <a:ext uri="{FF2B5EF4-FFF2-40B4-BE49-F238E27FC236}">
                  <a16:creationId xmlns:a16="http://schemas.microsoft.com/office/drawing/2014/main" id="{D7399884-BE68-4B72-94E1-974CA2D09D08}"/>
                </a:ext>
              </a:extLst>
            </p:cNvPr>
            <p:cNvSpPr txBox="1"/>
            <p:nvPr/>
          </p:nvSpPr>
          <p:spPr>
            <a:xfrm>
              <a:off x="1883" y="0"/>
              <a:ext cx="1856744" cy="280098"/>
            </a:xfrm>
            <a:prstGeom prst="homePlate">
              <a:avLst/>
            </a:prstGeom>
            <a:grpFill/>
          </p:spPr>
          <p:style>
            <a:lnRef idx="0">
              <a:scrgbClr r="0" g="0" b="0"/>
            </a:lnRef>
            <a:fillRef idx="0">
              <a:scrgbClr r="0" g="0" b="0"/>
            </a:fillRef>
            <a:effectRef idx="0">
              <a:scrgbClr r="0" g="0" b="0"/>
            </a:effectRef>
            <a:fontRef idx="minor">
              <a:schemeClr val="lt1"/>
            </a:fontRef>
          </p:style>
          <p:txBody>
            <a:bodyPr spcFirstLastPara="0" vert="horz" wrap="square" lIns="74676" tIns="37338" rIns="18669" bIns="37338" numCol="1" spcCol="1270" anchor="ctr" anchorCtr="0">
              <a:noAutofit/>
            </a:bodyPr>
            <a:lstStyle/>
            <a:p>
              <a:pPr marL="0" marR="0" lvl="0" indent="0" algn="l" defTabSz="622300" rtl="0" eaLnBrk="1" fontAlgn="auto" latinLnBrk="0" hangingPunct="1">
                <a:lnSpc>
                  <a:spcPct val="90000"/>
                </a:lnSpc>
                <a:spcBef>
                  <a:spcPct val="0"/>
                </a:spcBef>
                <a:spcAft>
                  <a:spcPct val="350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1800s</a:t>
              </a:r>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3" name="Speech Bubble: Rectangle 52">
            <a:extLst>
              <a:ext uri="{FF2B5EF4-FFF2-40B4-BE49-F238E27FC236}">
                <a16:creationId xmlns:a16="http://schemas.microsoft.com/office/drawing/2014/main" id="{69283F93-4277-46ED-BDDC-AFC5CA4C0432}"/>
              </a:ext>
            </a:extLst>
          </p:cNvPr>
          <p:cNvSpPr/>
          <p:nvPr/>
        </p:nvSpPr>
        <p:spPr>
          <a:xfrm flipV="1">
            <a:off x="10230132" y="6239540"/>
            <a:ext cx="1926767" cy="503997"/>
          </a:xfrm>
          <a:prstGeom prst="wedgeRectCallout">
            <a:avLst/>
          </a:prstGeom>
          <a:solidFill>
            <a:srgbClr val="B435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7" name="TextBox 56">
            <a:extLst>
              <a:ext uri="{FF2B5EF4-FFF2-40B4-BE49-F238E27FC236}">
                <a16:creationId xmlns:a16="http://schemas.microsoft.com/office/drawing/2014/main" id="{78ED5E8F-524D-4F76-9120-895B3E77465F}"/>
              </a:ext>
            </a:extLst>
          </p:cNvPr>
          <p:cNvSpPr txBox="1"/>
          <p:nvPr/>
        </p:nvSpPr>
        <p:spPr>
          <a:xfrm>
            <a:off x="6491549" y="432188"/>
            <a:ext cx="2722110" cy="156966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AGE OF REASON AND ENLIGHTENMENT</a:t>
            </a:r>
          </a:p>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Birth of Modern Medicine</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William Harvey-1628 theories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charset="0"/>
              </a:rPr>
              <a:t>of the</a:t>
            </a:r>
          </a:p>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charset="0"/>
              </a:rPr>
              <a:t>heart and circulatory system</a:t>
            </a:r>
          </a:p>
          <a:p>
            <a:pPr marL="285750" marR="0" lvl="0" indent="-285750" algn="l" defTabSz="457200" rtl="0" eaLnBrk="1" fontAlgn="auto" latinLnBrk="0" hangingPunct="1">
              <a:lnSpc>
                <a:spcPct val="100000"/>
              </a:lnSpc>
              <a:spcBef>
                <a:spcPct val="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Edward Jenner-1796- cowpox</a:t>
            </a:r>
          </a:p>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experiment .</a:t>
            </a:r>
          </a:p>
          <a:p>
            <a:pPr marL="0" marR="0" lvl="0" indent="0" algn="l" defTabSz="457200" rtl="0" eaLnBrk="1" fontAlgn="auto"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charset="0"/>
              </a:rPr>
              <a:t>Coined the word </a:t>
            </a:r>
            <a:r>
              <a:rPr kumimoji="0" lang="en-US" sz="1200" b="1" i="0" u="none" strike="noStrike" kern="1200" cap="none" spc="0" normalizeH="0" baseline="0" noProof="0" dirty="0">
                <a:ln>
                  <a:noFill/>
                </a:ln>
                <a:solidFill>
                  <a:srgbClr val="000000"/>
                </a:solidFill>
                <a:effectLst/>
                <a:uLnTx/>
                <a:uFillTx/>
                <a:latin typeface="Calibri" panose="020F0502020204030204"/>
                <a:ea typeface="+mn-ea"/>
                <a:cs typeface="Arial" charset="0"/>
              </a:rPr>
              <a:t>vaccine </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charset="0"/>
              </a:rPr>
              <a:t>from the Latin word -</a:t>
            </a:r>
            <a:r>
              <a:rPr kumimoji="0" lang="en-US" sz="1200" b="0" i="1" u="none" strike="noStrike" kern="1200" cap="none" spc="0" normalizeH="0" baseline="0" noProof="0" dirty="0" err="1">
                <a:ln>
                  <a:noFill/>
                </a:ln>
                <a:solidFill>
                  <a:srgbClr val="000000"/>
                </a:solidFill>
                <a:effectLst/>
                <a:uLnTx/>
                <a:uFillTx/>
                <a:latin typeface="Calibri" panose="020F0502020204030204"/>
                <a:ea typeface="+mn-ea"/>
                <a:cs typeface="Arial" charset="0"/>
              </a:rPr>
              <a:t>vacca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Arial" charset="0"/>
              </a:rPr>
              <a:t> for cow</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TextBox 60">
            <a:extLst>
              <a:ext uri="{FF2B5EF4-FFF2-40B4-BE49-F238E27FC236}">
                <a16:creationId xmlns:a16="http://schemas.microsoft.com/office/drawing/2014/main" id="{B6B16CE0-00BA-4116-ADF2-8AE031ECDCEE}"/>
              </a:ext>
            </a:extLst>
          </p:cNvPr>
          <p:cNvSpPr txBox="1"/>
          <p:nvPr/>
        </p:nvSpPr>
        <p:spPr>
          <a:xfrm>
            <a:off x="10230132" y="6275321"/>
            <a:ext cx="1991267"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Industrialization and Urbanization</a:t>
            </a:r>
          </a:p>
        </p:txBody>
      </p:sp>
      <p:sp>
        <p:nvSpPr>
          <p:cNvPr id="65" name="TextBox 64">
            <a:extLst>
              <a:ext uri="{FF2B5EF4-FFF2-40B4-BE49-F238E27FC236}">
                <a16:creationId xmlns:a16="http://schemas.microsoft.com/office/drawing/2014/main" id="{5AECB320-2FC6-4BA1-86AB-823569A641D6}"/>
              </a:ext>
            </a:extLst>
          </p:cNvPr>
          <p:cNvSpPr txBox="1"/>
          <p:nvPr/>
        </p:nvSpPr>
        <p:spPr>
          <a:xfrm>
            <a:off x="7032979" y="3780871"/>
            <a:ext cx="2575260" cy="1969770"/>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RENAISSANCE</a:t>
            </a:r>
            <a:r>
              <a:rPr kumimoji="0" 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Global Exploration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Explorers and traders unknowingly spread diseases like smallpox</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method of the spread of disease still exists today  e.g., spread of SARS across countries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Killed 90% of indigenous people in New World</a:t>
            </a:r>
          </a:p>
        </p:txBody>
      </p:sp>
      <p:sp>
        <p:nvSpPr>
          <p:cNvPr id="3" name="Speech Bubble: Rectangle 2">
            <a:extLst>
              <a:ext uri="{FF2B5EF4-FFF2-40B4-BE49-F238E27FC236}">
                <a16:creationId xmlns:a16="http://schemas.microsoft.com/office/drawing/2014/main" id="{80C72681-2235-4A27-8F35-181C53549855}"/>
              </a:ext>
            </a:extLst>
          </p:cNvPr>
          <p:cNvSpPr/>
          <p:nvPr/>
        </p:nvSpPr>
        <p:spPr>
          <a:xfrm>
            <a:off x="144519" y="195874"/>
            <a:ext cx="2704660" cy="2089448"/>
          </a:xfrm>
          <a:prstGeom prst="wedgeRectCallou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ANCIENT GREEKS</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Personal hygiene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Physical fitness</a:t>
            </a:r>
          </a:p>
          <a:p>
            <a:pPr marL="457200" marR="0" lvl="1"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Olympics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Naturalistic concept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Disease caused by imbalance between man and his environment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Hippocrates</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10FCDA7-87A0-4720-9516-13F9F2D012A3}"/>
              </a:ext>
            </a:extLst>
          </p:cNvPr>
          <p:cNvPicPr>
            <a:picLocks noChangeAspect="1"/>
          </p:cNvPicPr>
          <p:nvPr/>
        </p:nvPicPr>
        <p:blipFill>
          <a:blip r:embed="rId13"/>
          <a:stretch>
            <a:fillRect/>
          </a:stretch>
        </p:blipFill>
        <p:spPr>
          <a:xfrm>
            <a:off x="3954385" y="800723"/>
            <a:ext cx="2136066" cy="1692868"/>
          </a:xfrm>
          <a:prstGeom prst="rect">
            <a:avLst/>
          </a:prstGeom>
          <a:ln>
            <a:solidFill>
              <a:schemeClr val="tx1"/>
            </a:solidFill>
          </a:ln>
        </p:spPr>
      </p:pic>
      <p:grpSp>
        <p:nvGrpSpPr>
          <p:cNvPr id="2" name="Group 1">
            <a:extLst>
              <a:ext uri="{FF2B5EF4-FFF2-40B4-BE49-F238E27FC236}">
                <a16:creationId xmlns:a16="http://schemas.microsoft.com/office/drawing/2014/main" id="{F28E379A-DDDE-47F4-A6D8-14DD696AC9ED}"/>
              </a:ext>
            </a:extLst>
          </p:cNvPr>
          <p:cNvGrpSpPr/>
          <p:nvPr/>
        </p:nvGrpSpPr>
        <p:grpSpPr>
          <a:xfrm>
            <a:off x="44747" y="2585717"/>
            <a:ext cx="1967605" cy="812205"/>
            <a:chOff x="31128" y="189010"/>
            <a:chExt cx="1865993" cy="777685"/>
          </a:xfrm>
        </p:grpSpPr>
        <p:sp>
          <p:nvSpPr>
            <p:cNvPr id="31" name="Arrow: Chevron 30">
              <a:extLst>
                <a:ext uri="{FF2B5EF4-FFF2-40B4-BE49-F238E27FC236}">
                  <a16:creationId xmlns:a16="http://schemas.microsoft.com/office/drawing/2014/main" id="{2A4607F8-1351-47DC-9D97-8F4A91F0CA53}"/>
                </a:ext>
              </a:extLst>
            </p:cNvPr>
            <p:cNvSpPr/>
            <p:nvPr/>
          </p:nvSpPr>
          <p:spPr>
            <a:xfrm>
              <a:off x="31128" y="189010"/>
              <a:ext cx="1865993" cy="746397"/>
            </a:xfrm>
            <a:prstGeom prst="chevron">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2" name="Arrow: Chevron 4">
              <a:extLst>
                <a:ext uri="{FF2B5EF4-FFF2-40B4-BE49-F238E27FC236}">
                  <a16:creationId xmlns:a16="http://schemas.microsoft.com/office/drawing/2014/main" id="{549360A3-0F76-49D5-8905-62814C34ACDF}"/>
                </a:ext>
              </a:extLst>
            </p:cNvPr>
            <p:cNvSpPr txBox="1"/>
            <p:nvPr/>
          </p:nvSpPr>
          <p:spPr>
            <a:xfrm>
              <a:off x="293757" y="220298"/>
              <a:ext cx="1471610" cy="7463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0010" tIns="26670" rIns="26670" bIns="2667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rPr>
                <a:t>500-323 BC</a:t>
              </a:r>
            </a:p>
          </p:txBody>
        </p:sp>
      </p:grpSp>
      <p:grpSp>
        <p:nvGrpSpPr>
          <p:cNvPr id="4" name="Group 3">
            <a:extLst>
              <a:ext uri="{FF2B5EF4-FFF2-40B4-BE49-F238E27FC236}">
                <a16:creationId xmlns:a16="http://schemas.microsoft.com/office/drawing/2014/main" id="{8A9A1110-D5E1-436F-A157-F8C3BC775835}"/>
              </a:ext>
            </a:extLst>
          </p:cNvPr>
          <p:cNvGrpSpPr/>
          <p:nvPr/>
        </p:nvGrpSpPr>
        <p:grpSpPr>
          <a:xfrm>
            <a:off x="1702633" y="2610691"/>
            <a:ext cx="2040351" cy="787232"/>
            <a:chOff x="5831" y="48090"/>
            <a:chExt cx="2169217" cy="903455"/>
          </a:xfrm>
          <a:solidFill>
            <a:srgbClr val="B09151"/>
          </a:solidFill>
        </p:grpSpPr>
        <p:sp>
          <p:nvSpPr>
            <p:cNvPr id="38" name="Arrow: Chevron 37">
              <a:extLst>
                <a:ext uri="{FF2B5EF4-FFF2-40B4-BE49-F238E27FC236}">
                  <a16:creationId xmlns:a16="http://schemas.microsoft.com/office/drawing/2014/main" id="{3A8D7925-DF05-4CF2-BC06-BBCA9FD0C27B}"/>
                </a:ext>
              </a:extLst>
            </p:cNvPr>
            <p:cNvSpPr/>
            <p:nvPr/>
          </p:nvSpPr>
          <p:spPr>
            <a:xfrm>
              <a:off x="5831" y="48090"/>
              <a:ext cx="2169217" cy="867687"/>
            </a:xfrm>
            <a:prstGeom prst="chevron">
              <a:avLst/>
            </a:prstGeom>
            <a:grp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39" name="Arrow: Chevron 4">
              <a:extLst>
                <a:ext uri="{FF2B5EF4-FFF2-40B4-BE49-F238E27FC236}">
                  <a16:creationId xmlns:a16="http://schemas.microsoft.com/office/drawing/2014/main" id="{85C68A4B-6C5A-4C67-A4C4-C394AEC4EF50}"/>
                </a:ext>
              </a:extLst>
            </p:cNvPr>
            <p:cNvSpPr txBox="1"/>
            <p:nvPr/>
          </p:nvSpPr>
          <p:spPr>
            <a:xfrm>
              <a:off x="408439" y="83858"/>
              <a:ext cx="1301530" cy="86768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460 BC</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13F3B3B9-C64F-44B8-8184-49A257C46334}"/>
              </a:ext>
            </a:extLst>
          </p:cNvPr>
          <p:cNvGrpSpPr/>
          <p:nvPr/>
        </p:nvGrpSpPr>
        <p:grpSpPr>
          <a:xfrm>
            <a:off x="3425209" y="2585716"/>
            <a:ext cx="2136067" cy="800003"/>
            <a:chOff x="-939523" y="-2990927"/>
            <a:chExt cx="2365995" cy="963870"/>
          </a:xfrm>
          <a:solidFill>
            <a:srgbClr val="AC770D"/>
          </a:solidFill>
        </p:grpSpPr>
        <p:sp>
          <p:nvSpPr>
            <p:cNvPr id="47" name="Arrow: Chevron 46">
              <a:extLst>
                <a:ext uri="{FF2B5EF4-FFF2-40B4-BE49-F238E27FC236}">
                  <a16:creationId xmlns:a16="http://schemas.microsoft.com/office/drawing/2014/main" id="{004AD966-7637-46BE-97AA-9906574E76C2}"/>
                </a:ext>
              </a:extLst>
            </p:cNvPr>
            <p:cNvSpPr/>
            <p:nvPr/>
          </p:nvSpPr>
          <p:spPr>
            <a:xfrm>
              <a:off x="-939523" y="-2968352"/>
              <a:ext cx="2365995" cy="905511"/>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48" name="Arrow: Chevron 4">
              <a:extLst>
                <a:ext uri="{FF2B5EF4-FFF2-40B4-BE49-F238E27FC236}">
                  <a16:creationId xmlns:a16="http://schemas.microsoft.com/office/drawing/2014/main" id="{D1BC86E0-CFD5-4A03-81E9-C12647CB87FD}"/>
                </a:ext>
              </a:extLst>
            </p:cNvPr>
            <p:cNvSpPr txBox="1"/>
            <p:nvPr/>
          </p:nvSpPr>
          <p:spPr>
            <a:xfrm>
              <a:off x="-656702" y="-2990927"/>
              <a:ext cx="1909674" cy="96387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20015" tIns="40005" rIns="40005" bIns="40005" numCol="1" spcCol="1270" anchor="ctr" anchorCtr="0">
              <a:noAutofit/>
            </a:bodyPr>
            <a:lstStyle/>
            <a:p>
              <a:pPr marL="0" marR="0" lvl="0" indent="0" algn="ctr" defTabSz="13335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23BC-476AD</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6" name="Group 5">
            <a:extLst>
              <a:ext uri="{FF2B5EF4-FFF2-40B4-BE49-F238E27FC236}">
                <a16:creationId xmlns:a16="http://schemas.microsoft.com/office/drawing/2014/main" id="{F000BE4D-10DF-4713-BAD8-B8257553F195}"/>
              </a:ext>
            </a:extLst>
          </p:cNvPr>
          <p:cNvGrpSpPr/>
          <p:nvPr/>
        </p:nvGrpSpPr>
        <p:grpSpPr>
          <a:xfrm>
            <a:off x="5266903" y="2617418"/>
            <a:ext cx="2040351" cy="737820"/>
            <a:chOff x="5539" y="0"/>
            <a:chExt cx="3224670" cy="963869"/>
          </a:xfrm>
          <a:solidFill>
            <a:srgbClr val="AD6300"/>
          </a:solidFill>
        </p:grpSpPr>
        <p:sp>
          <p:nvSpPr>
            <p:cNvPr id="58" name="Arrow: Chevron 57">
              <a:extLst>
                <a:ext uri="{FF2B5EF4-FFF2-40B4-BE49-F238E27FC236}">
                  <a16:creationId xmlns:a16="http://schemas.microsoft.com/office/drawing/2014/main" id="{B568B779-E79B-41F4-8421-4A1805EE6BA9}"/>
                </a:ext>
              </a:extLst>
            </p:cNvPr>
            <p:cNvSpPr/>
            <p:nvPr/>
          </p:nvSpPr>
          <p:spPr>
            <a:xfrm>
              <a:off x="5539" y="0"/>
              <a:ext cx="3224670" cy="963869"/>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59" name="Arrow: Chevron 4">
              <a:extLst>
                <a:ext uri="{FF2B5EF4-FFF2-40B4-BE49-F238E27FC236}">
                  <a16:creationId xmlns:a16="http://schemas.microsoft.com/office/drawing/2014/main" id="{F4FC08B8-4190-4C96-9EEC-31D25E2E9226}"/>
                </a:ext>
              </a:extLst>
            </p:cNvPr>
            <p:cNvSpPr txBox="1"/>
            <p:nvPr/>
          </p:nvSpPr>
          <p:spPr>
            <a:xfrm>
              <a:off x="487475" y="0"/>
              <a:ext cx="2566693" cy="9638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28016" tIns="42672" rIns="42672" bIns="42672" numCol="1" spcCol="1270" anchor="ctr" anchorCtr="0">
              <a:noAutofit/>
            </a:bodyPr>
            <a:lstStyle/>
            <a:p>
              <a:pPr marL="0" marR="0" lvl="0" indent="0" algn="ctr" defTabSz="14224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476-1450 AD</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 name="Group 6">
            <a:extLst>
              <a:ext uri="{FF2B5EF4-FFF2-40B4-BE49-F238E27FC236}">
                <a16:creationId xmlns:a16="http://schemas.microsoft.com/office/drawing/2014/main" id="{38AC45B9-47C4-482D-BED0-89C5695148DC}"/>
              </a:ext>
            </a:extLst>
          </p:cNvPr>
          <p:cNvGrpSpPr/>
          <p:nvPr/>
        </p:nvGrpSpPr>
        <p:grpSpPr>
          <a:xfrm>
            <a:off x="6972108" y="2604453"/>
            <a:ext cx="2014237" cy="766907"/>
            <a:chOff x="-5665382" y="999176"/>
            <a:chExt cx="4286541" cy="984872"/>
          </a:xfrm>
          <a:solidFill>
            <a:srgbClr val="AF5200"/>
          </a:solidFill>
        </p:grpSpPr>
        <p:sp>
          <p:nvSpPr>
            <p:cNvPr id="66" name="Arrow: Chevron 65">
              <a:extLst>
                <a:ext uri="{FF2B5EF4-FFF2-40B4-BE49-F238E27FC236}">
                  <a16:creationId xmlns:a16="http://schemas.microsoft.com/office/drawing/2014/main" id="{660C4215-71BC-498E-9107-A0359654D9FE}"/>
                </a:ext>
              </a:extLst>
            </p:cNvPr>
            <p:cNvSpPr/>
            <p:nvPr/>
          </p:nvSpPr>
          <p:spPr>
            <a:xfrm>
              <a:off x="-5665382" y="999176"/>
              <a:ext cx="4262629" cy="963869"/>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67" name="Arrow: Chevron 4">
              <a:extLst>
                <a:ext uri="{FF2B5EF4-FFF2-40B4-BE49-F238E27FC236}">
                  <a16:creationId xmlns:a16="http://schemas.microsoft.com/office/drawing/2014/main" id="{7B82D6C1-5983-40E9-BFC2-8DD92DB4C782}"/>
                </a:ext>
              </a:extLst>
            </p:cNvPr>
            <p:cNvSpPr txBox="1"/>
            <p:nvPr/>
          </p:nvSpPr>
          <p:spPr>
            <a:xfrm>
              <a:off x="-5298223" y="1020179"/>
              <a:ext cx="3919382" cy="9638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019" tIns="50673" rIns="50673" bIns="50673" numCol="1" spcCol="1270" anchor="ctr" anchorCtr="0">
              <a:noAutofit/>
            </a:bodyPr>
            <a:lstStyle/>
            <a:p>
              <a:pPr marL="0" marR="0" lvl="0" indent="0" algn="ctr" defTabSz="168910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1400-1600 AD</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EDA1F4C8-2F0A-461F-9579-0B198263DE77}"/>
              </a:ext>
            </a:extLst>
          </p:cNvPr>
          <p:cNvGrpSpPr/>
          <p:nvPr/>
        </p:nvGrpSpPr>
        <p:grpSpPr>
          <a:xfrm>
            <a:off x="8652013" y="2610690"/>
            <a:ext cx="2121982" cy="744291"/>
            <a:chOff x="10496" y="0"/>
            <a:chExt cx="6673406" cy="963869"/>
          </a:xfrm>
          <a:solidFill>
            <a:srgbClr val="B14300"/>
          </a:solidFill>
        </p:grpSpPr>
        <p:sp>
          <p:nvSpPr>
            <p:cNvPr id="72" name="Arrow: Chevron 71">
              <a:extLst>
                <a:ext uri="{FF2B5EF4-FFF2-40B4-BE49-F238E27FC236}">
                  <a16:creationId xmlns:a16="http://schemas.microsoft.com/office/drawing/2014/main" id="{E50CE154-15B4-4FCB-A36E-B9DB1471A942}"/>
                </a:ext>
              </a:extLst>
            </p:cNvPr>
            <p:cNvSpPr/>
            <p:nvPr/>
          </p:nvSpPr>
          <p:spPr>
            <a:xfrm>
              <a:off x="10496" y="0"/>
              <a:ext cx="6274403" cy="963869"/>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3" name="Arrow: Chevron 4">
              <a:extLst>
                <a:ext uri="{FF2B5EF4-FFF2-40B4-BE49-F238E27FC236}">
                  <a16:creationId xmlns:a16="http://schemas.microsoft.com/office/drawing/2014/main" id="{CC4BBEFD-DB29-4AB0-B650-0327888F8ABF}"/>
                </a:ext>
              </a:extLst>
            </p:cNvPr>
            <p:cNvSpPr txBox="1"/>
            <p:nvPr/>
          </p:nvSpPr>
          <p:spPr>
            <a:xfrm>
              <a:off x="10496" y="0"/>
              <a:ext cx="6673406" cy="963869"/>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029" tIns="76010" rIns="76010" bIns="76010" numCol="1" spcCol="1270" anchor="ctr" anchorCtr="0">
              <a:noAutofit/>
            </a:bodyPr>
            <a:lstStyle/>
            <a:p>
              <a:pPr marL="0" marR="0" lvl="0" indent="0" algn="ctr" defTabSz="2533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1650-1800 AD</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BB25AB15-A39C-43D2-B6C9-25799F8A24F1}"/>
              </a:ext>
            </a:extLst>
          </p:cNvPr>
          <p:cNvGrpSpPr/>
          <p:nvPr/>
        </p:nvGrpSpPr>
        <p:grpSpPr>
          <a:xfrm>
            <a:off x="10316502" y="2617418"/>
            <a:ext cx="1904897" cy="737562"/>
            <a:chOff x="5831" y="0"/>
            <a:chExt cx="11930696" cy="963869"/>
          </a:xfrm>
          <a:solidFill>
            <a:srgbClr val="B43500"/>
          </a:solidFill>
        </p:grpSpPr>
        <p:sp>
          <p:nvSpPr>
            <p:cNvPr id="78" name="Arrow: Chevron 77">
              <a:extLst>
                <a:ext uri="{FF2B5EF4-FFF2-40B4-BE49-F238E27FC236}">
                  <a16:creationId xmlns:a16="http://schemas.microsoft.com/office/drawing/2014/main" id="{DCC521B1-E221-47EA-9BA5-1154804FA393}"/>
                </a:ext>
              </a:extLst>
            </p:cNvPr>
            <p:cNvSpPr/>
            <p:nvPr/>
          </p:nvSpPr>
          <p:spPr>
            <a:xfrm>
              <a:off x="5831" y="0"/>
              <a:ext cx="11930696" cy="963869"/>
            </a:xfrm>
            <a:prstGeom prst="chevron">
              <a:avLst/>
            </a:prstGeom>
            <a:grp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9" name="Arrow: Chevron 4">
              <a:extLst>
                <a:ext uri="{FF2B5EF4-FFF2-40B4-BE49-F238E27FC236}">
                  <a16:creationId xmlns:a16="http://schemas.microsoft.com/office/drawing/2014/main" id="{999D3487-BBF7-4953-83A1-4F0DCC5C12FB}"/>
                </a:ext>
              </a:extLst>
            </p:cNvPr>
            <p:cNvSpPr txBox="1"/>
            <p:nvPr/>
          </p:nvSpPr>
          <p:spPr>
            <a:xfrm>
              <a:off x="823820" y="76202"/>
              <a:ext cx="10966826" cy="835834"/>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228029" tIns="76010" rIns="76010" bIns="76010" numCol="1" spcCol="1270" anchor="ctr" anchorCtr="0">
              <a:noAutofit/>
            </a:bodyPr>
            <a:lstStyle/>
            <a:p>
              <a:pPr marL="0" marR="0" lvl="0" indent="0" algn="ctr" defTabSz="2533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1800s-1900s</a:t>
              </a:r>
              <a:endParaRPr kumimoji="0" lang="en-IN"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7362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3" grpId="0" animBg="1"/>
      <p:bldP spid="19" grpId="0"/>
      <p:bldP spid="25" grpId="0" animBg="1"/>
      <p:bldP spid="27" grpId="0" animBg="1"/>
      <p:bldGraphic spid="30" grpId="0">
        <p:bldAsOne/>
      </p:bldGraphic>
      <p:bldP spid="36" grpId="0"/>
      <p:bldP spid="40" grpId="0" animBg="1"/>
      <p:bldP spid="42" grpId="0" animBg="1"/>
      <p:bldP spid="44" grpId="0"/>
      <p:bldP spid="53" grpId="0" animBg="1"/>
      <p:bldP spid="57" grpId="0"/>
      <p:bldP spid="61" grpId="0"/>
      <p:bldP spid="65" grpId="0"/>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0" name="Diagram 29">
            <a:extLst>
              <a:ext uri="{FF2B5EF4-FFF2-40B4-BE49-F238E27FC236}">
                <a16:creationId xmlns:a16="http://schemas.microsoft.com/office/drawing/2014/main" id="{D198EF96-1118-40ED-AE46-49C71C0D0D80}"/>
              </a:ext>
            </a:extLst>
          </p:cNvPr>
          <p:cNvGraphicFramePr/>
          <p:nvPr>
            <p:extLst/>
          </p:nvPr>
        </p:nvGraphicFramePr>
        <p:xfrm>
          <a:off x="4955624" y="6005088"/>
          <a:ext cx="1928652" cy="280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5" name="Diagram 44">
            <a:extLst>
              <a:ext uri="{FF2B5EF4-FFF2-40B4-BE49-F238E27FC236}">
                <a16:creationId xmlns:a16="http://schemas.microsoft.com/office/drawing/2014/main" id="{6E1538BA-D0B9-4280-B495-C3C7C9EE6D7F}"/>
              </a:ext>
            </a:extLst>
          </p:cNvPr>
          <p:cNvGraphicFramePr/>
          <p:nvPr>
            <p:extLst/>
          </p:nvPr>
        </p:nvGraphicFramePr>
        <p:xfrm>
          <a:off x="49509" y="1311311"/>
          <a:ext cx="11312173" cy="55466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6" name="Flowchart: Process 45">
            <a:extLst>
              <a:ext uri="{FF2B5EF4-FFF2-40B4-BE49-F238E27FC236}">
                <a16:creationId xmlns:a16="http://schemas.microsoft.com/office/drawing/2014/main" id="{E0606418-1114-4769-A849-C55D598DC9D4}"/>
              </a:ext>
            </a:extLst>
          </p:cNvPr>
          <p:cNvSpPr/>
          <p:nvPr/>
        </p:nvSpPr>
        <p:spPr>
          <a:xfrm>
            <a:off x="7010400" y="743465"/>
            <a:ext cx="4477407" cy="4939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dirty="0">
                <a:ln>
                  <a:noFill/>
                </a:ln>
                <a:solidFill>
                  <a:prstClr val="white"/>
                </a:solidFill>
                <a:effectLst/>
                <a:uLnTx/>
                <a:uFillTx/>
                <a:latin typeface="Calibri" panose="020F0502020204030204"/>
                <a:ea typeface="+mn-ea"/>
                <a:cs typeface="+mn-cs"/>
              </a:rPr>
              <a:t>MODERN PUBLIC HEALTH</a:t>
            </a:r>
          </a:p>
        </p:txBody>
      </p:sp>
      <p:sp>
        <p:nvSpPr>
          <p:cNvPr id="48" name="Flowchart: Process 47">
            <a:extLst>
              <a:ext uri="{FF2B5EF4-FFF2-40B4-BE49-F238E27FC236}">
                <a16:creationId xmlns:a16="http://schemas.microsoft.com/office/drawing/2014/main" id="{194EDD8E-3198-494A-98FB-310F41BF48CC}"/>
              </a:ext>
            </a:extLst>
          </p:cNvPr>
          <p:cNvSpPr/>
          <p:nvPr/>
        </p:nvSpPr>
        <p:spPr>
          <a:xfrm>
            <a:off x="359978" y="738497"/>
            <a:ext cx="5559972" cy="493986"/>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GREAT SANITARY AWAKENING  (1800s-1900s)</a:t>
            </a:r>
          </a:p>
        </p:txBody>
      </p:sp>
      <p:sp>
        <p:nvSpPr>
          <p:cNvPr id="52" name="Arrow: Right 51">
            <a:extLst>
              <a:ext uri="{FF2B5EF4-FFF2-40B4-BE49-F238E27FC236}">
                <a16:creationId xmlns:a16="http://schemas.microsoft.com/office/drawing/2014/main" id="{2F0158BA-DF67-4A24-A051-7D709C30B42D}"/>
              </a:ext>
            </a:extLst>
          </p:cNvPr>
          <p:cNvSpPr/>
          <p:nvPr/>
        </p:nvSpPr>
        <p:spPr>
          <a:xfrm>
            <a:off x="359979" y="-1"/>
            <a:ext cx="11127828" cy="81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mn-ea"/>
                <a:cs typeface="+mn-cs"/>
              </a:rPr>
              <a:t>Industrialization and Urbanization</a:t>
            </a:r>
            <a:endParaRPr kumimoji="0" lang="en-US" sz="800" b="0" i="0" u="none" strike="noStrike" kern="1200" cap="none" spc="0" normalizeH="0" baseline="0" noProof="0" dirty="0">
              <a:ln>
                <a:noFill/>
              </a:ln>
              <a:solidFill>
                <a:prstClr val="white"/>
              </a:solidFill>
              <a:effectLst/>
              <a:uLnTx/>
              <a:uFillTx/>
              <a:latin typeface="Times New Roman" charset="0"/>
              <a:ea typeface="+mn-ea"/>
              <a:cs typeface="+mn-cs"/>
            </a:endParaRPr>
          </a:p>
        </p:txBody>
      </p:sp>
      <p:pic>
        <p:nvPicPr>
          <p:cNvPr id="2" name="Picture 1">
            <a:extLst>
              <a:ext uri="{FF2B5EF4-FFF2-40B4-BE49-F238E27FC236}">
                <a16:creationId xmlns:a16="http://schemas.microsoft.com/office/drawing/2014/main" id="{DD46BE95-478B-48B4-BEE2-BC87B9F9EF70}"/>
              </a:ext>
            </a:extLst>
          </p:cNvPr>
          <p:cNvPicPr>
            <a:picLocks noChangeAspect="1"/>
          </p:cNvPicPr>
          <p:nvPr/>
        </p:nvPicPr>
        <p:blipFill rotWithShape="1">
          <a:blip r:embed="rId13">
            <a:extLst>
              <a:ext uri="{28A0092B-C50C-407E-A947-70E740481C1C}">
                <a14:useLocalDpi xmlns:a14="http://schemas.microsoft.com/office/drawing/2010/main" val="0"/>
              </a:ext>
            </a:extLst>
          </a:blip>
          <a:srcRect b="37537"/>
          <a:stretch/>
        </p:blipFill>
        <p:spPr>
          <a:xfrm>
            <a:off x="8199230" y="5063976"/>
            <a:ext cx="1847497" cy="1761277"/>
          </a:xfrm>
          <a:prstGeom prst="rect">
            <a:avLst/>
          </a:prstGeom>
        </p:spPr>
      </p:pic>
    </p:spTree>
    <p:extLst>
      <p:ext uri="{BB962C8B-B14F-4D97-AF65-F5344CB8AC3E}">
        <p14:creationId xmlns:p14="http://schemas.microsoft.com/office/powerpoint/2010/main" val="3069952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5">
                                            <p:graphicEl>
                                              <a:dgm id="{CBE4C797-B59B-4AF8-8EA6-283C2C300B8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graphicEl>
                                              <a:dgm id="{DA4DD2A5-2276-4724-A261-6FCF4C5583C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
                                            <p:graphicEl>
                                              <a:dgm id="{D4A7363A-D8D6-451C-AF87-E4641166D7F5}"/>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graphicEl>
                                              <a:dgm id="{2A8CEC3A-01FC-450F-84E2-F3BD1C2A147E}"/>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graphicEl>
                                              <a:dgm id="{FDEF6E3C-BD37-4D8F-A4A6-162E210E2B7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graphicEl>
                                              <a:dgm id="{496D4ADA-C1EF-4038-9646-D61386DBED49}"/>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5">
                                            <p:graphicEl>
                                              <a:dgm id="{374A7159-7C24-47D9-998F-E3D6A66C933A}"/>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graphicEl>
                                              <a:dgm id="{1B12CE44-23CC-4EF9-A983-D7F7E3BC47F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graphicEl>
                                              <a:dgm id="{B0DC69B1-D576-4F91-833E-1B27F01AAD63}"/>
                                            </p:graphic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5">
                                            <p:graphicEl>
                                              <a:dgm id="{C64757ED-6195-4224-B624-D57398C81E64}"/>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5">
                                            <p:graphicEl>
                                              <a:dgm id="{897FC450-7D6F-4549-81ED-3EAF3C0728DF}"/>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graphicEl>
                                              <a:dgm id="{B9242766-B7E6-4CC0-A321-43394EFEDE29}"/>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graphicEl>
                                              <a:dgm id="{0ABE9205-A04E-4F2C-98E8-BE9362AA2A78}"/>
                                            </p:graphic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5">
                                            <p:graphicEl>
                                              <a:dgm id="{1FDD9CEA-090A-4E7C-896D-70990C445010}"/>
                                            </p:graphic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5">
                                            <p:graphicEl>
                                              <a:dgm id="{07A45F47-3B87-4E07-A2AF-2D775AD873E3}"/>
                                            </p:graphic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5" grpId="0" uiExpand="1">
        <p:bldSub>
          <a:bldDgm bld="one"/>
        </p:bldSub>
      </p:bldGraphic>
      <p:bldP spid="46" grpId="0" animBg="1"/>
      <p:bldP spid="48"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1885" y="401194"/>
            <a:ext cx="8131141" cy="1015663"/>
          </a:xfrm>
          <a:prstGeom prst="rect">
            <a:avLst/>
          </a:prstGeom>
          <a:noFill/>
          <a:ln w="19050">
            <a:noFill/>
          </a:ln>
        </p:spPr>
        <p:txBody>
          <a:bodyPr wrap="square" rtlCol="0">
            <a:spAutoFit/>
          </a:bodyPr>
          <a:lstStyle/>
          <a:p>
            <a:pPr algn="ctr"/>
            <a:r>
              <a:rPr lang="en-US" sz="3000" dirty="0">
                <a:solidFill>
                  <a:srgbClr val="0039A6"/>
                </a:solidFill>
                <a:latin typeface="Century Gothic" panose="020B0502020202020204" pitchFamily="34" charset="0"/>
              </a:rPr>
              <a:t>The History of Public Health</a:t>
            </a:r>
          </a:p>
          <a:p>
            <a:pPr algn="ctr"/>
            <a:r>
              <a:rPr lang="en-US" sz="3000" dirty="0" smtClean="0">
                <a:solidFill>
                  <a:srgbClr val="0039A6"/>
                </a:solidFill>
                <a:latin typeface="Century Gothic" panose="020B0502020202020204" pitchFamily="34" charset="0"/>
              </a:rPr>
              <a:t>Sanitation </a:t>
            </a:r>
            <a:r>
              <a:rPr lang="en-US" sz="3000" dirty="0">
                <a:solidFill>
                  <a:srgbClr val="0039A6"/>
                </a:solidFill>
                <a:latin typeface="Century Gothic" panose="020B0502020202020204" pitchFamily="34" charset="0"/>
              </a:rPr>
              <a:t>and Environmental Health</a:t>
            </a:r>
          </a:p>
        </p:txBody>
      </p:sp>
      <p:sp>
        <p:nvSpPr>
          <p:cNvPr id="2" name="TextBox 1"/>
          <p:cNvSpPr txBox="1"/>
          <p:nvPr/>
        </p:nvSpPr>
        <p:spPr>
          <a:xfrm>
            <a:off x="2079658" y="1752600"/>
            <a:ext cx="2326765" cy="369332"/>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500 BCE</a:t>
            </a:r>
          </a:p>
        </p:txBody>
      </p:sp>
      <p:sp>
        <p:nvSpPr>
          <p:cNvPr id="10" name="TextBox 9"/>
          <p:cNvSpPr txBox="1"/>
          <p:nvPr/>
        </p:nvSpPr>
        <p:spPr>
          <a:xfrm>
            <a:off x="4851254" y="1752600"/>
            <a:ext cx="2326765" cy="369332"/>
          </a:xfrm>
          <a:prstGeom prst="rect">
            <a:avLst/>
          </a:prstGeom>
          <a:noFill/>
        </p:spPr>
        <p:txBody>
          <a:bodyPr wrap="square" rtlCol="0">
            <a:spAutoFit/>
          </a:bodyPr>
          <a:lstStyle/>
          <a:p>
            <a:pPr algn="ctr"/>
            <a:r>
              <a:rPr lang="en-US" dirty="0">
                <a:solidFill>
                  <a:srgbClr val="0039A6"/>
                </a:solidFill>
                <a:latin typeface="Century Gothic" panose="020B0502020202020204" pitchFamily="34" charset="0"/>
              </a:rPr>
              <a:t>1840s</a:t>
            </a:r>
          </a:p>
        </p:txBody>
      </p:sp>
      <p:cxnSp>
        <p:nvCxnSpPr>
          <p:cNvPr id="12" name="Straight Connector 11"/>
          <p:cNvCxnSpPr/>
          <p:nvPr/>
        </p:nvCxnSpPr>
        <p:spPr>
          <a:xfrm>
            <a:off x="2079659" y="1371600"/>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688457" y="4558667"/>
            <a:ext cx="2292615" cy="923330"/>
          </a:xfrm>
          <a:prstGeom prst="rect">
            <a:avLst/>
          </a:prstGeom>
          <a:noFill/>
        </p:spPr>
        <p:txBody>
          <a:bodyPr wrap="none" rtlCol="0">
            <a:spAutoFit/>
          </a:bodyPr>
          <a:lstStyle/>
          <a:p>
            <a:pPr algn="ctr"/>
            <a:r>
              <a:rPr lang="en-US" dirty="0">
                <a:solidFill>
                  <a:srgbClr val="003AA6"/>
                </a:solidFill>
                <a:latin typeface="Century Gothic" panose="020B0502020202020204" pitchFamily="34" charset="0"/>
              </a:rPr>
              <a:t>The Environmental </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Protection Agency</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was founded</a:t>
            </a:r>
          </a:p>
        </p:txBody>
      </p:sp>
      <p:sp>
        <p:nvSpPr>
          <p:cNvPr id="40" name="TextBox 39"/>
          <p:cNvSpPr txBox="1"/>
          <p:nvPr/>
        </p:nvSpPr>
        <p:spPr>
          <a:xfrm>
            <a:off x="4942269" y="4558668"/>
            <a:ext cx="2201244" cy="1200329"/>
          </a:xfrm>
          <a:prstGeom prst="rect">
            <a:avLst/>
          </a:prstGeom>
          <a:noFill/>
        </p:spPr>
        <p:txBody>
          <a:bodyPr wrap="none" rtlCol="0">
            <a:spAutoFit/>
          </a:bodyPr>
          <a:lstStyle/>
          <a:p>
            <a:pPr algn="ctr"/>
            <a:r>
              <a:rPr lang="en-US" dirty="0">
                <a:solidFill>
                  <a:srgbClr val="003AA6"/>
                </a:solidFill>
                <a:latin typeface="Century Gothic" panose="020B0502020202020204" pitchFamily="34" charset="0"/>
              </a:rPr>
              <a:t>The Public Health </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Act of 1848 was </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established in the </a:t>
            </a:r>
          </a:p>
          <a:p>
            <a:pPr algn="ctr"/>
            <a:r>
              <a:rPr lang="en-US" dirty="0">
                <a:solidFill>
                  <a:srgbClr val="003AA6"/>
                </a:solidFill>
                <a:latin typeface="Century Gothic" panose="020B0502020202020204" pitchFamily="34" charset="0"/>
              </a:rPr>
              <a:t>United Kingdom</a:t>
            </a:r>
          </a:p>
        </p:txBody>
      </p:sp>
      <p:sp>
        <p:nvSpPr>
          <p:cNvPr id="41" name="TextBox 40"/>
          <p:cNvSpPr txBox="1"/>
          <p:nvPr/>
        </p:nvSpPr>
        <p:spPr>
          <a:xfrm>
            <a:off x="2046266" y="4558667"/>
            <a:ext cx="2468946" cy="923330"/>
          </a:xfrm>
          <a:prstGeom prst="rect">
            <a:avLst/>
          </a:prstGeom>
          <a:noFill/>
        </p:spPr>
        <p:txBody>
          <a:bodyPr wrap="none" rtlCol="0">
            <a:spAutoFit/>
          </a:bodyPr>
          <a:lstStyle/>
          <a:p>
            <a:pPr algn="ctr"/>
            <a:r>
              <a:rPr lang="en-US" dirty="0">
                <a:solidFill>
                  <a:srgbClr val="003AA6"/>
                </a:solidFill>
                <a:latin typeface="Century Gothic" panose="020B0502020202020204" pitchFamily="34" charset="0"/>
              </a:rPr>
              <a:t>Greeks and Romans</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practice community</a:t>
            </a:r>
            <a:br>
              <a:rPr lang="en-US" dirty="0">
                <a:solidFill>
                  <a:srgbClr val="003AA6"/>
                </a:solidFill>
                <a:latin typeface="Century Gothic" panose="020B0502020202020204" pitchFamily="34" charset="0"/>
              </a:rPr>
            </a:br>
            <a:r>
              <a:rPr lang="en-US" dirty="0">
                <a:solidFill>
                  <a:srgbClr val="003AA6"/>
                </a:solidFill>
                <a:latin typeface="Century Gothic" panose="020B0502020202020204" pitchFamily="34" charset="0"/>
              </a:rPr>
              <a:t>sanitation measures</a:t>
            </a:r>
          </a:p>
        </p:txBody>
      </p:sp>
      <p:sp>
        <p:nvSpPr>
          <p:cNvPr id="15" name="TextBox 14"/>
          <p:cNvSpPr txBox="1"/>
          <p:nvPr/>
        </p:nvSpPr>
        <p:spPr>
          <a:xfrm>
            <a:off x="8344886" y="1752600"/>
            <a:ext cx="697627" cy="369332"/>
          </a:xfrm>
          <a:prstGeom prst="rect">
            <a:avLst/>
          </a:prstGeom>
          <a:noFill/>
        </p:spPr>
        <p:txBody>
          <a:bodyPr wrap="none" rtlCol="0">
            <a:spAutoFit/>
          </a:bodyPr>
          <a:lstStyle/>
          <a:p>
            <a:r>
              <a:rPr lang="en-US" dirty="0">
                <a:solidFill>
                  <a:srgbClr val="003AA6"/>
                </a:solidFill>
                <a:latin typeface="Century Gothic" panose="020B0502020202020204" pitchFamily="34" charset="0"/>
              </a:rPr>
              <a:t>1970</a:t>
            </a:r>
          </a:p>
        </p:txBody>
      </p:sp>
      <p:pic>
        <p:nvPicPr>
          <p:cNvPr id="7170" name="Picture 2" descr="Side view of Roman aqueduct." title="Roman Aque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9636" y="2298131"/>
            <a:ext cx="223678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tist rendering of crowded, unsanitary city conditions." title="Crowded Conditions in the 1840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9632" y="2304323"/>
            <a:ext cx="223202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Flower containing water, earth, and sun, surrounded by &quot;United State Environmental Protection Agency.&quot;" title="The Environmental Protection Agenc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8275" y="2306302"/>
            <a:ext cx="22129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177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10045</TotalTime>
  <Words>2841</Words>
  <Application>Microsoft Office PowerPoint</Application>
  <PresentationFormat>شاشة عريضة</PresentationFormat>
  <Paragraphs>337</Paragraphs>
  <Slides>23</Slides>
  <Notes>14</Notes>
  <HiddenSlides>0</HiddenSlides>
  <MMClips>0</MMClips>
  <ScaleCrop>false</ScaleCrop>
  <HeadingPairs>
    <vt:vector size="6" baseType="variant">
      <vt:variant>
        <vt:lpstr>الخطوط المستخدمة</vt:lpstr>
      </vt:variant>
      <vt:variant>
        <vt:i4>13</vt:i4>
      </vt:variant>
      <vt:variant>
        <vt:lpstr>نسق</vt:lpstr>
      </vt:variant>
      <vt:variant>
        <vt:i4>2</vt:i4>
      </vt:variant>
      <vt:variant>
        <vt:lpstr>عناوين الشرائح</vt:lpstr>
      </vt:variant>
      <vt:variant>
        <vt:i4>23</vt:i4>
      </vt:variant>
    </vt:vector>
  </HeadingPairs>
  <TitlesOfParts>
    <vt:vector size="38" baseType="lpstr">
      <vt:lpstr>맑은 고딕</vt:lpstr>
      <vt:lpstr>ＭＳ Ｐゴシック</vt:lpstr>
      <vt:lpstr>游ゴシック</vt:lpstr>
      <vt:lpstr>Arial</vt:lpstr>
      <vt:lpstr>Calibri</vt:lpstr>
      <vt:lpstr>Calibri Light</vt:lpstr>
      <vt:lpstr>Century Gothic</vt:lpstr>
      <vt:lpstr>Courier New</vt:lpstr>
      <vt:lpstr>Instrument Sans</vt:lpstr>
      <vt:lpstr>Open Sans</vt:lpstr>
      <vt:lpstr>Tahoma</vt:lpstr>
      <vt:lpstr>Times New Roman</vt:lpstr>
      <vt:lpstr>Wingdings</vt:lpstr>
      <vt:lpstr>نسق Office</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Comparison of Clinical Medicine and Public Health Practice      </vt:lpstr>
      <vt:lpstr>عرض تقديمي في PowerPoint</vt:lpstr>
      <vt:lpstr>عرض تقديمي في PowerPoint</vt:lpstr>
      <vt:lpstr>عرض تقديمي في PowerPoint</vt:lpstr>
      <vt:lpstr>عرض تقديمي في PowerPoint</vt:lpstr>
      <vt:lpstr>عرض تقديمي في PowerPoint</vt:lpstr>
      <vt:lpstr>  Risk Factor </vt:lpstr>
      <vt:lpstr>عرض تقديمي في PowerPoint</vt:lpstr>
      <vt:lpstr>عرض تقديمي في PowerPoint</vt:lpstr>
      <vt:lpstr>عرض تقديمي في PowerPoint</vt:lpstr>
      <vt:lpstr>عرض تقديمي في PowerPoint</vt:lpstr>
      <vt:lpstr>عرض تقديمي في PowerPoint</vt:lpstr>
      <vt:lpstr>   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Maher</cp:lastModifiedBy>
  <cp:revision>51</cp:revision>
  <dcterms:created xsi:type="dcterms:W3CDTF">2021-05-13T07:36:36Z</dcterms:created>
  <dcterms:modified xsi:type="dcterms:W3CDTF">2024-09-18T21:08:51Z</dcterms:modified>
</cp:coreProperties>
</file>