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A226-706E-4AED-9EF3-237599A50BB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6C1E2-2E06-4067-BF80-9131EEA4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51F6-B0AE-4E96-B605-4E05C50FAFBA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677-B8EE-4795-B349-14C0E571A927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7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677-B8EE-4795-B349-14C0E571A927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066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677-B8EE-4795-B349-14C0E571A927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74524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677-B8EE-4795-B349-14C0E571A927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99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677-B8EE-4795-B349-14C0E571A927}" type="datetime1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48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677-B8EE-4795-B349-14C0E571A927}" type="datetime1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122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7112-AD0F-410F-891E-EBEE89F12C7F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24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98CB-2D2A-43F7-AB22-834E594E8432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7F5-179E-4882-8DA0-A6B5EAA58E52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0091-2EB2-4420-A14C-51A80A9C0E1B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A110-674E-4860-9D2E-3F48BC68AC42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2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FB13-B59D-4E52-835A-BD564BC2F6D8}" type="datetime1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1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3A7-74A3-455B-9AE6-350B452257CF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7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B88B-4451-479F-A017-B936F5BEEC84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1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99AB-A176-453F-B774-9E8275D697E7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D10-C541-4278-B840-E5C54DBC6779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4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BDE677-B8EE-4795-B349-14C0E571A927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E33B-C107-4873-A25B-85074579A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5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45" y="91784"/>
            <a:ext cx="3140364" cy="266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1602" y="1754709"/>
            <a:ext cx="4174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 Mustaqpal University </a:t>
            </a:r>
          </a:p>
          <a:p>
            <a:r>
              <a:rPr lang="en-US" dirty="0"/>
              <a:t>College of Health and Medical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Department of Optical Technologies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58909" y="1905484"/>
            <a:ext cx="33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            Prepared by   </a:t>
            </a:r>
          </a:p>
          <a:p>
            <a:pPr algn="r"/>
            <a:r>
              <a:rPr lang="en-US" dirty="0" smtClean="0"/>
              <a:t>    Alaa Mohammad </a:t>
            </a:r>
          </a:p>
          <a:p>
            <a:pPr algn="r"/>
            <a:r>
              <a:rPr lang="en-US" dirty="0" smtClean="0"/>
              <a:t>MSc Optometry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2365" y="3790186"/>
            <a:ext cx="222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   Subjective </a:t>
            </a:r>
          </a:p>
          <a:p>
            <a:pPr defTabSz="457200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Prosthesis eye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4488" y="4655126"/>
            <a:ext cx="456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Lecture two  : Anatomy of the face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691" y="575439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Eye movement</a:t>
            </a:r>
          </a:p>
          <a:p>
            <a:endParaRPr lang="en-US" dirty="0" smtClean="0"/>
          </a:p>
          <a:p>
            <a:r>
              <a:rPr lang="en-US" dirty="0" smtClean="0"/>
              <a:t>• The movements of the eye are controlled by the extraocular muscles. These </a:t>
            </a:r>
          </a:p>
          <a:p>
            <a:endParaRPr lang="en-US" dirty="0" smtClean="0"/>
          </a:p>
          <a:p>
            <a:r>
              <a:rPr lang="en-US" dirty="0" smtClean="0"/>
              <a:t>movements include: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Adduction (the eye moves inward toward the nose)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Abduction (the eye moves outward toward the ear)</a:t>
            </a:r>
          </a:p>
          <a:p>
            <a:endParaRPr lang="en-US" dirty="0" smtClean="0"/>
          </a:p>
          <a:p>
            <a:r>
              <a:rPr lang="en-US" dirty="0" smtClean="0"/>
              <a:t>3. Elevation (the eye moves up)</a:t>
            </a:r>
          </a:p>
          <a:p>
            <a:endParaRPr lang="en-US" dirty="0" smtClean="0"/>
          </a:p>
          <a:p>
            <a:r>
              <a:rPr lang="en-US" dirty="0" smtClean="0"/>
              <a:t>4. Depression (the eye moves down)</a:t>
            </a:r>
          </a:p>
          <a:p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Intorsion</a:t>
            </a:r>
            <a:r>
              <a:rPr lang="en-US" dirty="0" smtClean="0"/>
              <a:t> (rotates the top of the eye towards the nose)</a:t>
            </a:r>
          </a:p>
          <a:p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Extorsion</a:t>
            </a:r>
            <a:r>
              <a:rPr lang="en-US" dirty="0" smtClean="0"/>
              <a:t> (rotates the top of the eye towards the ear)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659" y="1636568"/>
            <a:ext cx="4762500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822" y="160354"/>
            <a:ext cx="98013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Paranasal Sinuses</a:t>
            </a:r>
          </a:p>
          <a:p>
            <a:endParaRPr lang="en-US" dirty="0" smtClean="0"/>
          </a:p>
          <a:p>
            <a:r>
              <a:rPr lang="en-US" dirty="0" smtClean="0"/>
              <a:t>• Paranasal sinuses:</a:t>
            </a:r>
          </a:p>
          <a:p>
            <a:endParaRPr lang="en-US" dirty="0" smtClean="0"/>
          </a:p>
          <a:p>
            <a:r>
              <a:rPr lang="en-US" dirty="0" smtClean="0"/>
              <a:t> Air-filled spaces that surround the nasal cavity and lined by </a:t>
            </a:r>
          </a:p>
          <a:p>
            <a:r>
              <a:rPr lang="en-US" dirty="0" smtClean="0"/>
              <a:t>mucous membrane.</a:t>
            </a:r>
          </a:p>
          <a:p>
            <a:r>
              <a:rPr lang="en-US" dirty="0" smtClean="0"/>
              <a:t>• Functions:</a:t>
            </a:r>
          </a:p>
          <a:p>
            <a:pPr marL="342900" indent="-342900">
              <a:buAutoNum type="arabicPeriod"/>
            </a:pPr>
            <a:r>
              <a:rPr lang="en-US" dirty="0" smtClean="0"/>
              <a:t>Humidify and heat the inhaled air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2. Facilitate the immune response of the respiratory system</a:t>
            </a:r>
          </a:p>
          <a:p>
            <a:endParaRPr lang="en-US" dirty="0" smtClean="0"/>
          </a:p>
          <a:p>
            <a:r>
              <a:rPr lang="en-US" dirty="0" smtClean="0"/>
              <a:t>3. Reduce the weight of the skull</a:t>
            </a:r>
          </a:p>
          <a:p>
            <a:endParaRPr lang="en-US" dirty="0" smtClean="0"/>
          </a:p>
          <a:p>
            <a:r>
              <a:rPr lang="en-US" dirty="0" smtClean="0"/>
              <a:t>Types: The four pairs of sinuses are named by their corresponding bones and include 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maxillary sinuses</a:t>
            </a:r>
          </a:p>
          <a:p>
            <a:endParaRPr lang="en-US" dirty="0" smtClean="0"/>
          </a:p>
          <a:p>
            <a:r>
              <a:rPr lang="en-US" dirty="0" smtClean="0"/>
              <a:t>2. The frontal sinuses</a:t>
            </a:r>
          </a:p>
          <a:p>
            <a:endParaRPr lang="en-US" dirty="0" smtClean="0"/>
          </a:p>
          <a:p>
            <a:r>
              <a:rPr lang="en-US" dirty="0" smtClean="0"/>
              <a:t>3. The sphenoidal sinuses</a:t>
            </a:r>
          </a:p>
          <a:p>
            <a:endParaRPr lang="en-US" dirty="0" smtClean="0"/>
          </a:p>
          <a:p>
            <a:r>
              <a:rPr lang="en-US" dirty="0" smtClean="0"/>
              <a:t>4. The ethmoidal sinuses (or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327660"/>
            <a:ext cx="9537192" cy="51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18" y="0"/>
            <a:ext cx="112406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Skull</a:t>
            </a:r>
          </a:p>
          <a:p>
            <a:endParaRPr lang="en-US" dirty="0" smtClean="0"/>
          </a:p>
          <a:p>
            <a:r>
              <a:rPr lang="en-US" dirty="0" smtClean="0"/>
              <a:t> The skull is the most complex bony structure of the skeleton.</a:t>
            </a:r>
          </a:p>
          <a:p>
            <a:r>
              <a:rPr lang="en-US" dirty="0" smtClean="0"/>
              <a:t> Functions:</a:t>
            </a:r>
          </a:p>
          <a:p>
            <a:r>
              <a:rPr lang="en-US" dirty="0" smtClean="0"/>
              <a:t> 1. Protects the brain</a:t>
            </a:r>
          </a:p>
          <a:p>
            <a:r>
              <a:rPr lang="en-US" dirty="0" smtClean="0"/>
              <a:t> 2. Supports the organs of vision, hearing, smelling, and taste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 skull is formed by the</a:t>
            </a:r>
            <a:r>
              <a:rPr lang="en-US" dirty="0" smtClean="0">
                <a:solidFill>
                  <a:srgbClr val="FF0000"/>
                </a:solidFill>
              </a:rPr>
              <a:t> cranium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facial</a:t>
            </a:r>
            <a:r>
              <a:rPr lang="en-US" dirty="0" smtClean="0"/>
              <a:t> bones which contain the paranasal sinuses.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Bones of the cranium The cranium protects the brain and it is composed of eight bones which are:</a:t>
            </a:r>
          </a:p>
          <a:p>
            <a:endParaRPr lang="en-US" dirty="0" smtClean="0"/>
          </a:p>
          <a:p>
            <a:r>
              <a:rPr lang="en-US" dirty="0" smtClean="0"/>
              <a:t> 1. Frontal bone</a:t>
            </a:r>
          </a:p>
          <a:p>
            <a:endParaRPr lang="en-US" dirty="0" smtClean="0"/>
          </a:p>
          <a:p>
            <a:r>
              <a:rPr lang="en-US" dirty="0" smtClean="0"/>
              <a:t> 2. Occipital bone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3. Sphenoid bone</a:t>
            </a:r>
          </a:p>
          <a:p>
            <a:endParaRPr lang="en-US" dirty="0" smtClean="0"/>
          </a:p>
          <a:p>
            <a:r>
              <a:rPr lang="en-US" dirty="0" smtClean="0"/>
              <a:t> 4. Ethmoid bone</a:t>
            </a:r>
          </a:p>
          <a:p>
            <a:endParaRPr lang="en-US" dirty="0" smtClean="0"/>
          </a:p>
          <a:p>
            <a:r>
              <a:rPr lang="en-US" dirty="0" smtClean="0"/>
              <a:t> 5. Two Parietal bones</a:t>
            </a:r>
          </a:p>
          <a:p>
            <a:endParaRPr lang="en-US" dirty="0" smtClean="0"/>
          </a:p>
          <a:p>
            <a:r>
              <a:rPr lang="en-US" dirty="0" smtClean="0"/>
              <a:t> 6. Two Temporal bones The bones of the cranium are separated from each other by immovable joints called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636" y="288698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sutures.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Skull Anatomy Images – Browse 327,154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35" y="288698"/>
            <a:ext cx="4513697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35" y="3768435"/>
            <a:ext cx="4513697" cy="298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56407" y="93547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Bones of the face</a:t>
            </a:r>
          </a:p>
          <a:p>
            <a:endParaRPr lang="en-US" dirty="0" smtClean="0"/>
          </a:p>
          <a:p>
            <a:r>
              <a:rPr lang="en-US" dirty="0" smtClean="0"/>
              <a:t> The facial bones supports the soft tissues of the face and determine our facial appearance. They include 14 bones which are: </a:t>
            </a:r>
          </a:p>
          <a:p>
            <a:pPr marL="342900" indent="-342900">
              <a:buAutoNum type="arabicPeriod"/>
            </a:pPr>
            <a:r>
              <a:rPr lang="en-US" dirty="0" smtClean="0"/>
              <a:t> Two Maxillae bones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Two Palatine bones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Two Zygomatic bones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Two Lacrimal bones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Two Nasal bones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Two Inferior nasal conchae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One Mandible bone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One Vomer bon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09" y="325874"/>
            <a:ext cx="8876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orbit</a:t>
            </a:r>
          </a:p>
          <a:p>
            <a:endParaRPr lang="en-US" dirty="0" smtClean="0"/>
          </a:p>
          <a:p>
            <a:r>
              <a:rPr lang="en-US" dirty="0" smtClean="0"/>
              <a:t>• Functions: Protects, supports and maximizes the functions of the eyeball.</a:t>
            </a:r>
          </a:p>
          <a:p>
            <a:endParaRPr lang="en-US" dirty="0" smtClean="0"/>
          </a:p>
          <a:p>
            <a:r>
              <a:rPr lang="en-US" dirty="0" smtClean="0"/>
              <a:t>• Shape: the orbit is shaped as a quadrilateral pyramid with its base in plane with </a:t>
            </a:r>
          </a:p>
          <a:p>
            <a:r>
              <a:rPr lang="en-US" dirty="0" smtClean="0"/>
              <a:t>the orbital rim.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5709" y="242262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Bones of the orbit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Frontal bone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Zygomatic bone</a:t>
            </a:r>
          </a:p>
          <a:p>
            <a:endParaRPr lang="en-US" dirty="0" smtClean="0"/>
          </a:p>
          <a:p>
            <a:r>
              <a:rPr lang="en-US" dirty="0" smtClean="0"/>
              <a:t>3. Maxillary bone</a:t>
            </a:r>
          </a:p>
          <a:p>
            <a:endParaRPr lang="en-US" dirty="0" smtClean="0"/>
          </a:p>
          <a:p>
            <a:r>
              <a:rPr lang="en-US" dirty="0" smtClean="0"/>
              <a:t>4. Sphenoid bone</a:t>
            </a:r>
          </a:p>
          <a:p>
            <a:endParaRPr lang="en-US" dirty="0" smtClean="0"/>
          </a:p>
          <a:p>
            <a:r>
              <a:rPr lang="en-US" dirty="0" smtClean="0"/>
              <a:t>5. Ethmoid bone</a:t>
            </a:r>
          </a:p>
          <a:p>
            <a:endParaRPr lang="en-US" dirty="0" smtClean="0"/>
          </a:p>
          <a:p>
            <a:r>
              <a:rPr lang="en-US" dirty="0" smtClean="0"/>
              <a:t>6. Lacrimal bone</a:t>
            </a:r>
          </a:p>
          <a:p>
            <a:endParaRPr lang="en-US" dirty="0" smtClean="0"/>
          </a:p>
          <a:p>
            <a:r>
              <a:rPr lang="en-US" dirty="0" smtClean="0"/>
              <a:t>7. Palatine bone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618" y="1973246"/>
            <a:ext cx="4824845" cy="469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3" y="206123"/>
            <a:ext cx="71951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Openings of the orbit</a:t>
            </a:r>
          </a:p>
          <a:p>
            <a:endParaRPr lang="en-US" dirty="0" smtClean="0"/>
          </a:p>
          <a:p>
            <a:r>
              <a:rPr lang="en-US" dirty="0" smtClean="0"/>
              <a:t>• The main openings of the orbit are: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Superior orbital fissure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Inferior orbital fissure</a:t>
            </a:r>
          </a:p>
          <a:p>
            <a:endParaRPr lang="en-US" dirty="0" smtClean="0"/>
          </a:p>
          <a:p>
            <a:r>
              <a:rPr lang="en-US" dirty="0" smtClean="0"/>
              <a:t>3. Optic foramen/canal</a:t>
            </a:r>
          </a:p>
          <a:p>
            <a:endParaRPr lang="en-US" dirty="0" smtClean="0"/>
          </a:p>
          <a:p>
            <a:r>
              <a:rPr lang="en-US" dirty="0" smtClean="0"/>
              <a:t>Contents of the orbit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Eyeball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Extraocular muscles</a:t>
            </a:r>
          </a:p>
          <a:p>
            <a:endParaRPr lang="en-US" dirty="0" smtClean="0"/>
          </a:p>
          <a:p>
            <a:r>
              <a:rPr lang="en-US" dirty="0" smtClean="0"/>
              <a:t>3. Fats and orbital fascia</a:t>
            </a:r>
          </a:p>
          <a:p>
            <a:endParaRPr lang="en-US" dirty="0" smtClean="0"/>
          </a:p>
          <a:p>
            <a:r>
              <a:rPr lang="en-US" dirty="0" smtClean="0"/>
              <a:t>4. Blood vessels</a:t>
            </a:r>
          </a:p>
          <a:p>
            <a:endParaRPr lang="en-US" dirty="0" smtClean="0"/>
          </a:p>
          <a:p>
            <a:r>
              <a:rPr lang="en-US" dirty="0" smtClean="0"/>
              <a:t>5. Nerves</a:t>
            </a:r>
          </a:p>
          <a:p>
            <a:endParaRPr lang="en-US" dirty="0" smtClean="0"/>
          </a:p>
          <a:p>
            <a:r>
              <a:rPr lang="en-US" dirty="0" smtClean="0"/>
              <a:t>6. Lacrimal apparatus (lacrimal gland and part of the tear drainage system)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345" y="129309"/>
            <a:ext cx="6576292" cy="4378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479549"/>
            <a:ext cx="7472218" cy="585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145" y="169177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Anatomy of the eye</a:t>
            </a:r>
          </a:p>
          <a:p>
            <a:endParaRPr lang="en-US" dirty="0" smtClean="0"/>
          </a:p>
          <a:p>
            <a:r>
              <a:rPr lang="en-US" dirty="0" smtClean="0"/>
              <a:t>• Cornea: The transparent front window of the eye which transmits and focuses </a:t>
            </a:r>
          </a:p>
          <a:p>
            <a:r>
              <a:rPr lang="en-US" dirty="0" smtClean="0"/>
              <a:t>(i.e., sharpness or clarity) light into the eye.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• Sclera: The white outer coat of the eye, surrounding the iris. Helps to maintain </a:t>
            </a:r>
          </a:p>
          <a:p>
            <a:r>
              <a:rPr lang="en-US" dirty="0" smtClean="0"/>
              <a:t>the spherical shape of the eyeball.</a:t>
            </a:r>
          </a:p>
          <a:p>
            <a:endParaRPr lang="en-US" dirty="0" smtClean="0"/>
          </a:p>
          <a:p>
            <a:r>
              <a:rPr lang="en-US" dirty="0" smtClean="0"/>
              <a:t>• Anterior chamber: Lies between the cornea and the iris. Filled with aqueous </a:t>
            </a:r>
          </a:p>
          <a:p>
            <a:r>
              <a:rPr lang="en-US" dirty="0" smtClean="0"/>
              <a:t>humor. </a:t>
            </a:r>
          </a:p>
          <a:p>
            <a:endParaRPr lang="en-US" dirty="0" smtClean="0"/>
          </a:p>
          <a:p>
            <a:r>
              <a:rPr lang="en-US" dirty="0" smtClean="0"/>
              <a:t>• Iris: Colored part of the eye which helps regulate the amount of light entering </a:t>
            </a:r>
          </a:p>
          <a:p>
            <a:r>
              <a:rPr lang="en-US" dirty="0" smtClean="0"/>
              <a:t>the eye.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782" y="497049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• Ciliary body: Intrinsic muscle which supports and modifies the lens shape/focus.</a:t>
            </a:r>
          </a:p>
          <a:p>
            <a:endParaRPr lang="en-US" dirty="0" smtClean="0"/>
          </a:p>
          <a:p>
            <a:r>
              <a:rPr lang="en-US" dirty="0" smtClean="0"/>
              <a:t>• Choroid: Layer containing blood vessels that lines the back of the eye and is </a:t>
            </a:r>
          </a:p>
          <a:p>
            <a:r>
              <a:rPr lang="en-US" dirty="0" smtClean="0"/>
              <a:t>located between the retina and the sclera.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36" y="951346"/>
            <a:ext cx="5059218" cy="540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781" y="917506"/>
            <a:ext cx="11176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Pupil: Rounded opening in the iris through which the light passes.</a:t>
            </a:r>
          </a:p>
          <a:p>
            <a:endParaRPr lang="en-US" dirty="0" smtClean="0"/>
          </a:p>
          <a:p>
            <a:r>
              <a:rPr lang="en-US" dirty="0" smtClean="0"/>
              <a:t>• Lens: Transparent structure which focuses light rays onto the retina.</a:t>
            </a:r>
          </a:p>
          <a:p>
            <a:endParaRPr lang="en-US" dirty="0" smtClean="0"/>
          </a:p>
          <a:p>
            <a:r>
              <a:rPr lang="en-US" dirty="0" smtClean="0"/>
              <a:t>• Retina: The inner coat of the eye. Responsible for converting light into nerve </a:t>
            </a:r>
          </a:p>
          <a:p>
            <a:r>
              <a:rPr lang="en-US" dirty="0" smtClean="0"/>
              <a:t>impulses.</a:t>
            </a:r>
          </a:p>
          <a:p>
            <a:endParaRPr lang="en-US" dirty="0" smtClean="0"/>
          </a:p>
          <a:p>
            <a:r>
              <a:rPr lang="en-US" dirty="0" smtClean="0"/>
              <a:t>• Suspensory ligament: Holds the lens in place.</a:t>
            </a:r>
          </a:p>
          <a:p>
            <a:endParaRPr lang="en-US" dirty="0" smtClean="0"/>
          </a:p>
          <a:p>
            <a:r>
              <a:rPr lang="en-US" dirty="0" smtClean="0"/>
              <a:t>• Optic nerve: A bundle of more than a million nerve fibers carrying visual </a:t>
            </a:r>
          </a:p>
          <a:p>
            <a:r>
              <a:rPr lang="en-US" dirty="0" smtClean="0"/>
              <a:t>messages from the retina to the brain.</a:t>
            </a:r>
          </a:p>
          <a:p>
            <a:endParaRPr lang="en-US" dirty="0" smtClean="0"/>
          </a:p>
          <a:p>
            <a:r>
              <a:rPr lang="en-US" dirty="0" smtClean="0"/>
              <a:t>• Vitreous Humor: The, clear, gelatinous substance filling the central cavity of the </a:t>
            </a:r>
          </a:p>
          <a:p>
            <a:r>
              <a:rPr lang="en-US" dirty="0" smtClean="0"/>
              <a:t>eye.</a:t>
            </a:r>
          </a:p>
          <a:p>
            <a:endParaRPr lang="en-US" dirty="0" smtClean="0"/>
          </a:p>
          <a:p>
            <a:r>
              <a:rPr lang="en-US" dirty="0" smtClean="0"/>
              <a:t>• Optic disc: The area where the optic nerve attaches the retina. Does not contain </a:t>
            </a:r>
          </a:p>
          <a:p>
            <a:r>
              <a:rPr lang="en-US" dirty="0" smtClean="0"/>
              <a:t>any photoreceptors.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4180" y="5829657"/>
            <a:ext cx="10621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Conjunctiva: Clear, thin membrane that covers part of the front surface of the </a:t>
            </a:r>
          </a:p>
          <a:p>
            <a:r>
              <a:rPr lang="en-US" dirty="0" smtClean="0"/>
              <a:t>eye and the inner surface of the eyelids.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454" y="67699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Muscles of the eye</a:t>
            </a:r>
          </a:p>
          <a:p>
            <a:endParaRPr lang="en-US" dirty="0" smtClean="0"/>
          </a:p>
          <a:p>
            <a:r>
              <a:rPr lang="en-US" dirty="0" smtClean="0"/>
              <a:t>• The eye contains six muscles: 4 recti muscles and 2 oblique muscles which are: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Superior rectus muscle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Inferior rectus muscle</a:t>
            </a:r>
          </a:p>
          <a:p>
            <a:endParaRPr lang="en-US" dirty="0" smtClean="0"/>
          </a:p>
          <a:p>
            <a:r>
              <a:rPr lang="en-US" dirty="0" smtClean="0"/>
              <a:t>3. Medial rectus muscle</a:t>
            </a:r>
          </a:p>
          <a:p>
            <a:endParaRPr lang="en-US" dirty="0" smtClean="0"/>
          </a:p>
          <a:p>
            <a:r>
              <a:rPr lang="en-US" dirty="0" smtClean="0"/>
              <a:t>4. Lateral rectus muscle</a:t>
            </a:r>
          </a:p>
          <a:p>
            <a:endParaRPr lang="en-US" dirty="0" smtClean="0"/>
          </a:p>
          <a:p>
            <a:r>
              <a:rPr lang="en-US" dirty="0" smtClean="0"/>
              <a:t>5. Inferior oblique muscle</a:t>
            </a:r>
          </a:p>
          <a:p>
            <a:endParaRPr lang="en-US" dirty="0" smtClean="0"/>
          </a:p>
          <a:p>
            <a:r>
              <a:rPr lang="en-US" dirty="0" smtClean="0"/>
              <a:t>6. Superior oblique muscle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673" y="73890"/>
            <a:ext cx="4110182" cy="312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709" y="2770910"/>
            <a:ext cx="4622799" cy="395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E33B-C107-4873-A25B-85074579AC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</TotalTime>
  <Words>850</Words>
  <Application>Microsoft Office PowerPoint</Application>
  <PresentationFormat>Widescreen</PresentationFormat>
  <Paragraphs>197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ALAA</cp:lastModifiedBy>
  <cp:revision>13</cp:revision>
  <dcterms:created xsi:type="dcterms:W3CDTF">2024-10-14T20:29:47Z</dcterms:created>
  <dcterms:modified xsi:type="dcterms:W3CDTF">2024-10-17T21:03:09Z</dcterms:modified>
</cp:coreProperties>
</file>