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71" r:id="rId5"/>
    <p:sldId id="258" r:id="rId6"/>
    <p:sldId id="261" r:id="rId7"/>
    <p:sldId id="259" r:id="rId8"/>
    <p:sldId id="263" r:id="rId9"/>
    <p:sldId id="266" r:id="rId10"/>
    <p:sldId id="265" r:id="rId11"/>
    <p:sldId id="264" r:id="rId12"/>
    <p:sldId id="262" r:id="rId13"/>
    <p:sldId id="267" r:id="rId14"/>
    <p:sldId id="272" r:id="rId15"/>
    <p:sldId id="269" r:id="rId16"/>
    <p:sldId id="270"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67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31932A-B416-411D-853D-E1CE36C0500B}"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298E4-06CB-491B-AB7D-C465D6D83A0E}" type="slidenum">
              <a:rPr lang="en-US" smtClean="0"/>
              <a:t>‹#›</a:t>
            </a:fld>
            <a:endParaRPr lang="en-US"/>
          </a:p>
        </p:txBody>
      </p:sp>
    </p:spTree>
    <p:extLst>
      <p:ext uri="{BB962C8B-B14F-4D97-AF65-F5344CB8AC3E}">
        <p14:creationId xmlns:p14="http://schemas.microsoft.com/office/powerpoint/2010/main" val="2949606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1932A-B416-411D-853D-E1CE36C0500B}"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298E4-06CB-491B-AB7D-C465D6D83A0E}" type="slidenum">
              <a:rPr lang="en-US" smtClean="0"/>
              <a:t>‹#›</a:t>
            </a:fld>
            <a:endParaRPr lang="en-US"/>
          </a:p>
        </p:txBody>
      </p:sp>
    </p:spTree>
    <p:extLst>
      <p:ext uri="{BB962C8B-B14F-4D97-AF65-F5344CB8AC3E}">
        <p14:creationId xmlns:p14="http://schemas.microsoft.com/office/powerpoint/2010/main" val="371274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1932A-B416-411D-853D-E1CE36C0500B}"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298E4-06CB-491B-AB7D-C465D6D83A0E}" type="slidenum">
              <a:rPr lang="en-US" smtClean="0"/>
              <a:t>‹#›</a:t>
            </a:fld>
            <a:endParaRPr lang="en-US"/>
          </a:p>
        </p:txBody>
      </p:sp>
    </p:spTree>
    <p:extLst>
      <p:ext uri="{BB962C8B-B14F-4D97-AF65-F5344CB8AC3E}">
        <p14:creationId xmlns:p14="http://schemas.microsoft.com/office/powerpoint/2010/main" val="908529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1932A-B416-411D-853D-E1CE36C0500B}"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298E4-06CB-491B-AB7D-C465D6D83A0E}" type="slidenum">
              <a:rPr lang="en-US" smtClean="0"/>
              <a:t>‹#›</a:t>
            </a:fld>
            <a:endParaRPr lang="en-US"/>
          </a:p>
        </p:txBody>
      </p:sp>
    </p:spTree>
    <p:extLst>
      <p:ext uri="{BB962C8B-B14F-4D97-AF65-F5344CB8AC3E}">
        <p14:creationId xmlns:p14="http://schemas.microsoft.com/office/powerpoint/2010/main" val="2497211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31932A-B416-411D-853D-E1CE36C0500B}"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298E4-06CB-491B-AB7D-C465D6D83A0E}" type="slidenum">
              <a:rPr lang="en-US" smtClean="0"/>
              <a:t>‹#›</a:t>
            </a:fld>
            <a:endParaRPr lang="en-US"/>
          </a:p>
        </p:txBody>
      </p:sp>
    </p:spTree>
    <p:extLst>
      <p:ext uri="{BB962C8B-B14F-4D97-AF65-F5344CB8AC3E}">
        <p14:creationId xmlns:p14="http://schemas.microsoft.com/office/powerpoint/2010/main" val="2386272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31932A-B416-411D-853D-E1CE36C0500B}"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298E4-06CB-491B-AB7D-C465D6D83A0E}" type="slidenum">
              <a:rPr lang="en-US" smtClean="0"/>
              <a:t>‹#›</a:t>
            </a:fld>
            <a:endParaRPr lang="en-US"/>
          </a:p>
        </p:txBody>
      </p:sp>
    </p:spTree>
    <p:extLst>
      <p:ext uri="{BB962C8B-B14F-4D97-AF65-F5344CB8AC3E}">
        <p14:creationId xmlns:p14="http://schemas.microsoft.com/office/powerpoint/2010/main" val="2097012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31932A-B416-411D-853D-E1CE36C0500B}" type="datetimeFigureOut">
              <a:rPr lang="en-US" smtClean="0"/>
              <a:t>10/1/2024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1298E4-06CB-491B-AB7D-C465D6D83A0E}" type="slidenum">
              <a:rPr lang="en-US" smtClean="0"/>
              <a:t>‹#›</a:t>
            </a:fld>
            <a:endParaRPr lang="en-US"/>
          </a:p>
        </p:txBody>
      </p:sp>
    </p:spTree>
    <p:extLst>
      <p:ext uri="{BB962C8B-B14F-4D97-AF65-F5344CB8AC3E}">
        <p14:creationId xmlns:p14="http://schemas.microsoft.com/office/powerpoint/2010/main" val="416017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31932A-B416-411D-853D-E1CE36C0500B}" type="datetimeFigureOut">
              <a:rPr lang="en-US" smtClean="0"/>
              <a:t>10/1/2024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1298E4-06CB-491B-AB7D-C465D6D83A0E}" type="slidenum">
              <a:rPr lang="en-US" smtClean="0"/>
              <a:t>‹#›</a:t>
            </a:fld>
            <a:endParaRPr lang="en-US"/>
          </a:p>
        </p:txBody>
      </p:sp>
    </p:spTree>
    <p:extLst>
      <p:ext uri="{BB962C8B-B14F-4D97-AF65-F5344CB8AC3E}">
        <p14:creationId xmlns:p14="http://schemas.microsoft.com/office/powerpoint/2010/main" val="3656658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31932A-B416-411D-853D-E1CE36C0500B}" type="datetimeFigureOut">
              <a:rPr lang="en-US" smtClean="0"/>
              <a:t>10/1/2024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1298E4-06CB-491B-AB7D-C465D6D83A0E}" type="slidenum">
              <a:rPr lang="en-US" smtClean="0"/>
              <a:t>‹#›</a:t>
            </a:fld>
            <a:endParaRPr lang="en-US"/>
          </a:p>
        </p:txBody>
      </p:sp>
    </p:spTree>
    <p:extLst>
      <p:ext uri="{BB962C8B-B14F-4D97-AF65-F5344CB8AC3E}">
        <p14:creationId xmlns:p14="http://schemas.microsoft.com/office/powerpoint/2010/main" val="2632567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31932A-B416-411D-853D-E1CE36C0500B}"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298E4-06CB-491B-AB7D-C465D6D83A0E}" type="slidenum">
              <a:rPr lang="en-US" smtClean="0"/>
              <a:t>‹#›</a:t>
            </a:fld>
            <a:endParaRPr lang="en-US"/>
          </a:p>
        </p:txBody>
      </p:sp>
    </p:spTree>
    <p:extLst>
      <p:ext uri="{BB962C8B-B14F-4D97-AF65-F5344CB8AC3E}">
        <p14:creationId xmlns:p14="http://schemas.microsoft.com/office/powerpoint/2010/main" val="2183414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31932A-B416-411D-853D-E1CE36C0500B}"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298E4-06CB-491B-AB7D-C465D6D83A0E}" type="slidenum">
              <a:rPr lang="en-US" smtClean="0"/>
              <a:t>‹#›</a:t>
            </a:fld>
            <a:endParaRPr lang="en-US"/>
          </a:p>
        </p:txBody>
      </p:sp>
    </p:spTree>
    <p:extLst>
      <p:ext uri="{BB962C8B-B14F-4D97-AF65-F5344CB8AC3E}">
        <p14:creationId xmlns:p14="http://schemas.microsoft.com/office/powerpoint/2010/main" val="1844889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1932A-B416-411D-853D-E1CE36C0500B}" type="datetimeFigureOut">
              <a:rPr lang="en-US" smtClean="0"/>
              <a:t>10/1/2024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298E4-06CB-491B-AB7D-C465D6D83A0E}" type="slidenum">
              <a:rPr lang="en-US" smtClean="0"/>
              <a:t>‹#›</a:t>
            </a:fld>
            <a:endParaRPr lang="en-US"/>
          </a:p>
        </p:txBody>
      </p:sp>
    </p:spTree>
    <p:extLst>
      <p:ext uri="{BB962C8B-B14F-4D97-AF65-F5344CB8AC3E}">
        <p14:creationId xmlns:p14="http://schemas.microsoft.com/office/powerpoint/2010/main" val="2487385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5GhX1XA_vsA&amp;list=PLm6bDtroJ1RVFTDaakucoLKnr9NqFhzFV" TargetMode="External"/><Relationship Id="rId2" Type="http://schemas.openxmlformats.org/officeDocument/2006/relationships/hyperlink" Target="http://scihi.org/henry-rawlinson-cuneifor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IQ" dirty="0" smtClean="0"/>
              <a:t>التحديات والستراتيجيات الحديثة في علم الترجمة الحديث</a:t>
            </a:r>
            <a:r>
              <a:rPr lang="en-US" dirty="0" smtClean="0"/>
              <a:t/>
            </a:r>
            <a:br>
              <a:rPr lang="en-US" dirty="0" smtClean="0"/>
            </a:br>
            <a:r>
              <a:rPr lang="ar-IQ" dirty="0" smtClean="0"/>
              <a:t> </a:t>
            </a:r>
            <a:endParaRPr lang="en-US" dirty="0"/>
          </a:p>
        </p:txBody>
      </p:sp>
      <p:sp>
        <p:nvSpPr>
          <p:cNvPr id="3" name="Content Placeholder 2"/>
          <p:cNvSpPr>
            <a:spLocks noGrp="1"/>
          </p:cNvSpPr>
          <p:nvPr>
            <p:ph idx="1"/>
          </p:nvPr>
        </p:nvSpPr>
        <p:spPr/>
        <p:txBody>
          <a:bodyPr>
            <a:normAutofit/>
          </a:bodyPr>
          <a:lstStyle/>
          <a:p>
            <a:pPr algn="ctr" rtl="1"/>
            <a:endParaRPr lang="ar-IQ" dirty="0" smtClean="0"/>
          </a:p>
          <a:p>
            <a:pPr algn="ctr" rtl="1"/>
            <a:endParaRPr lang="ar-IQ" dirty="0"/>
          </a:p>
          <a:p>
            <a:pPr algn="ctr" rtl="1"/>
            <a:endParaRPr lang="ar-IQ" dirty="0" smtClean="0"/>
          </a:p>
          <a:p>
            <a:pPr algn="ctr" rtl="1"/>
            <a:endParaRPr lang="ar-IQ" dirty="0"/>
          </a:p>
          <a:p>
            <a:pPr algn="ctr" rtl="1"/>
            <a:endParaRPr lang="ar-IQ" dirty="0" smtClean="0"/>
          </a:p>
          <a:p>
            <a:pPr algn="ctr" rtl="1"/>
            <a:r>
              <a:rPr lang="ar-IQ" dirty="0" smtClean="0"/>
              <a:t>الورشة باشراف كلية الاداب والعلوم الانسانية \ قسم اللغة </a:t>
            </a:r>
            <a:r>
              <a:rPr lang="ar-IQ" dirty="0" smtClean="0"/>
              <a:t>الانكليزية</a:t>
            </a:r>
            <a:r>
              <a:rPr lang="en-US" smtClean="0"/>
              <a:t> </a:t>
            </a:r>
            <a:endParaRPr lang="ar-IQ" dirty="0" smtClean="0"/>
          </a:p>
          <a:p>
            <a:pPr marL="0" indent="0" algn="ctr" rtl="1">
              <a:buNone/>
            </a:pPr>
            <a:r>
              <a:rPr lang="ar-IQ" dirty="0" smtClean="0"/>
              <a:t>المحاضر </a:t>
            </a:r>
          </a:p>
          <a:p>
            <a:pPr marL="0" indent="0" algn="ctr" rtl="1">
              <a:buNone/>
            </a:pPr>
            <a:r>
              <a:rPr lang="ar-IQ" dirty="0" smtClean="0"/>
              <a:t>م.د احمد هاني نايف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4288" y="1284051"/>
            <a:ext cx="4327492" cy="2782111"/>
          </a:xfrm>
          <a:prstGeom prst="rect">
            <a:avLst/>
          </a:prstGeom>
        </p:spPr>
      </p:pic>
    </p:spTree>
    <p:extLst>
      <p:ext uri="{BB962C8B-B14F-4D97-AF65-F5344CB8AC3E}">
        <p14:creationId xmlns:p14="http://schemas.microsoft.com/office/powerpoint/2010/main" val="3904862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89907" y="1857983"/>
            <a:ext cx="4563894" cy="412452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139" y="2062264"/>
            <a:ext cx="5233481" cy="3793668"/>
          </a:xfrm>
          <a:prstGeom prst="rect">
            <a:avLst/>
          </a:prstGeom>
        </p:spPr>
      </p:pic>
    </p:spTree>
    <p:extLst>
      <p:ext uri="{BB962C8B-B14F-4D97-AF65-F5344CB8AC3E}">
        <p14:creationId xmlns:p14="http://schemas.microsoft.com/office/powerpoint/2010/main" val="1700762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66170" y="2217907"/>
            <a:ext cx="4423451" cy="3939702"/>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88" y="2402731"/>
            <a:ext cx="4060589" cy="3852153"/>
          </a:xfrm>
          <a:prstGeom prst="rect">
            <a:avLst/>
          </a:prstGeom>
        </p:spPr>
      </p:pic>
    </p:spTree>
    <p:extLst>
      <p:ext uri="{BB962C8B-B14F-4D97-AF65-F5344CB8AC3E}">
        <p14:creationId xmlns:p14="http://schemas.microsoft.com/office/powerpoint/2010/main" val="1781536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228600" lvl="0" indent="-228600" algn="ctr" rtl="1">
              <a:spcBef>
                <a:spcPts val="1000"/>
              </a:spcBef>
            </a:pPr>
            <a:r>
              <a:rPr lang="ar-IQ" sz="3600" dirty="0">
                <a:solidFill>
                  <a:prstClr val="black"/>
                </a:solidFill>
                <a:latin typeface="Calibri" panose="020F0502020204030204"/>
                <a:cs typeface="Arial" panose="020B0604020202020204" pitchFamily="34" charset="0"/>
              </a:rPr>
              <a:t>الترجمة بمساعدة الحاسوب </a:t>
            </a:r>
            <a:r>
              <a:rPr lang="en-US" sz="3600" dirty="0">
                <a:solidFill>
                  <a:prstClr val="black"/>
                </a:solidFill>
                <a:latin typeface="Calibri" panose="020F0502020204030204"/>
              </a:rPr>
              <a:t>CAT … C</a:t>
            </a:r>
            <a:r>
              <a:rPr lang="en-US" sz="3600" dirty="0" smtClean="0">
                <a:solidFill>
                  <a:prstClr val="black"/>
                </a:solidFill>
                <a:latin typeface="Calibri" panose="020F0502020204030204"/>
              </a:rPr>
              <a:t>omputer –assisted translation </a:t>
            </a:r>
            <a:r>
              <a:rPr lang="en-US" sz="3600" dirty="0">
                <a:solidFill>
                  <a:prstClr val="black"/>
                </a:solidFill>
                <a:latin typeface="Calibri" panose="020F0502020204030204"/>
              </a:rPr>
              <a:t/>
            </a:r>
            <a:br>
              <a:rPr lang="en-US" sz="3600" dirty="0">
                <a:solidFill>
                  <a:prstClr val="black"/>
                </a:solidFill>
                <a:latin typeface="Calibri" panose="020F0502020204030204"/>
              </a:rPr>
            </a:br>
            <a:r>
              <a:rPr lang="en-US" sz="3600" dirty="0">
                <a:solidFill>
                  <a:prstClr val="black"/>
                </a:solidFill>
                <a:latin typeface="Calibri" panose="020F0502020204030204"/>
              </a:rPr>
              <a:t/>
            </a:r>
            <a:br>
              <a:rPr lang="en-US" sz="3600" dirty="0">
                <a:solidFill>
                  <a:prstClr val="black"/>
                </a:solidFill>
                <a:latin typeface="Calibri" panose="020F0502020204030204"/>
              </a:rPr>
            </a:br>
            <a:endParaRPr lang="en-US" sz="3600" dirty="0"/>
          </a:p>
        </p:txBody>
      </p:sp>
      <p:sp>
        <p:nvSpPr>
          <p:cNvPr id="3" name="Content Placeholder 2"/>
          <p:cNvSpPr>
            <a:spLocks noGrp="1"/>
          </p:cNvSpPr>
          <p:nvPr>
            <p:ph idx="1"/>
          </p:nvPr>
        </p:nvSpPr>
        <p:spPr/>
        <p:txBody>
          <a:bodyPr/>
          <a:lstStyle/>
          <a:p>
            <a:pPr algn="r" rtl="1"/>
            <a:r>
              <a:rPr lang="ar-IQ" dirty="0" smtClean="0"/>
              <a:t>الترجمة بمساعدة الحاسوب </a:t>
            </a:r>
            <a:r>
              <a:rPr lang="en-US" dirty="0" smtClean="0"/>
              <a:t>CAT  </a:t>
            </a:r>
            <a:r>
              <a:rPr lang="ar-IQ" dirty="0" smtClean="0"/>
              <a:t> وهي تربط بين الخبرة الانسانية والالية وهي معتمدة واعلى جودة ومضبوطة من حيث الشكل والمضمون. وهي طريقة سريعة رغم كونها غير مباشرة ومكلفة. على المستخدم ,اذا لم يكن متخصصا , ان يدفع مبالغ لمتخصصين لتغدية ادواة برنامج ال</a:t>
            </a:r>
            <a:r>
              <a:rPr lang="en-US" dirty="0" smtClean="0"/>
              <a:t> cat </a:t>
            </a:r>
            <a:r>
              <a:rPr lang="ar-IQ" dirty="0" smtClean="0"/>
              <a:t> بالمادة المطلوب ترجمتها. وهو برنامج يساعد على الترجمة ولكنه لا يقوم بالعمل منفردا. </a:t>
            </a:r>
          </a:p>
          <a:p>
            <a:pPr algn="r" rtl="1"/>
            <a:r>
              <a:rPr lang="ar-IQ" dirty="0" smtClean="0"/>
              <a:t>له القدرة على التعامل مع كمية كبيرة من المادة المراد ترجمتها. </a:t>
            </a:r>
          </a:p>
          <a:p>
            <a:pPr algn="r" rtl="1"/>
            <a:endParaRPr lang="en-US" dirty="0"/>
          </a:p>
        </p:txBody>
      </p:sp>
    </p:spTree>
    <p:extLst>
      <p:ext uri="{BB962C8B-B14F-4D97-AF65-F5344CB8AC3E}">
        <p14:creationId xmlns:p14="http://schemas.microsoft.com/office/powerpoint/2010/main" val="114909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dirty="0" smtClean="0"/>
              <a:t>ماهي ادواة ال </a:t>
            </a:r>
            <a:r>
              <a:rPr lang="en-US" dirty="0" smtClean="0"/>
              <a:t>CAT </a:t>
            </a:r>
            <a:r>
              <a:rPr lang="ar-IQ" dirty="0" smtClean="0"/>
              <a:t> </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ar-IQ" dirty="0" smtClean="0"/>
              <a:t>1. ذاكرة الترجمة</a:t>
            </a:r>
          </a:p>
          <a:p>
            <a:pPr algn="r" rtl="1"/>
            <a:r>
              <a:rPr lang="ar-IQ" dirty="0" smtClean="0"/>
              <a:t> تستخدم لخزن الجملة في اللغة المصدر مع ترجمتها في اللغة المطلوبة.</a:t>
            </a:r>
          </a:p>
          <a:p>
            <a:pPr algn="r" rtl="1"/>
            <a:r>
              <a:rPr lang="ar-IQ" dirty="0" smtClean="0"/>
              <a:t>الترجمة المخزونة في ذاكرة الترجمة يمكن استخدامها في المستقبل لترجمة جمل مشابه.</a:t>
            </a:r>
          </a:p>
          <a:p>
            <a:pPr algn="r" rtl="1"/>
            <a:endParaRPr lang="ar-IQ" dirty="0" smtClean="0"/>
          </a:p>
          <a:p>
            <a:pPr algn="r" rtl="1"/>
            <a:r>
              <a:rPr lang="ar-IQ" dirty="0" smtClean="0"/>
              <a:t>2. قاعدة المصطلحات </a:t>
            </a:r>
          </a:p>
          <a:p>
            <a:pPr algn="r" rtl="1"/>
            <a:r>
              <a:rPr lang="ar-IQ" dirty="0" smtClean="0"/>
              <a:t>دورها مشابه لدور القاموس حيث تخزن مفردات ومصطلحات وتعابير كاملة.</a:t>
            </a:r>
          </a:p>
          <a:p>
            <a:pPr algn="r" rtl="1"/>
            <a:r>
              <a:rPr lang="ar-IQ" dirty="0" smtClean="0"/>
              <a:t> ممكن من خلالها تخصيص كلمات او تعابير للعملاء من المؤسسات التي تريد ان تترجم نص ما بطريقة محددة. على سبيل المثال ماركة شركة معينة التي لاتحتاج الى ترجمة وتبقى كما هي في النص الاصلي. وبذلك قاعدة المصطلحات يمكن ان تساعد </a:t>
            </a:r>
            <a:r>
              <a:rPr lang="ar-IQ" dirty="0"/>
              <a:t>في </a:t>
            </a:r>
            <a:r>
              <a:rPr lang="ar-IQ" dirty="0" smtClean="0"/>
              <a:t>تقديم </a:t>
            </a:r>
            <a:r>
              <a:rPr lang="ar-IQ" dirty="0"/>
              <a:t>ترجمة </a:t>
            </a:r>
            <a:r>
              <a:rPr lang="ar-IQ" dirty="0" smtClean="0"/>
              <a:t>دقيقة ومحددة </a:t>
            </a:r>
            <a:r>
              <a:rPr lang="ar-IQ" dirty="0"/>
              <a:t>وعالية الجودة.</a:t>
            </a:r>
            <a:endParaRPr lang="ar-IQ" dirty="0" smtClean="0"/>
          </a:p>
          <a:p>
            <a:pPr algn="r" rtl="1"/>
            <a:endParaRPr lang="en-US" dirty="0"/>
          </a:p>
        </p:txBody>
      </p:sp>
    </p:spTree>
    <p:extLst>
      <p:ext uri="{BB962C8B-B14F-4D97-AF65-F5344CB8AC3E}">
        <p14:creationId xmlns:p14="http://schemas.microsoft.com/office/powerpoint/2010/main" val="1059996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612843"/>
            <a:ext cx="10515600" cy="5564120"/>
          </a:xfrm>
        </p:spPr>
        <p:txBody>
          <a:bodyPr/>
          <a:lstStyle/>
          <a:p>
            <a:pPr algn="r" rtl="1"/>
            <a:r>
              <a:rPr lang="ar-IQ" dirty="0"/>
              <a:t>3. القواميس تساعد في الحصول على معاني الكلمات ولاسترجاع المفردات وتدقيق الكتابة ولمطابقة اجزاء الجملة.</a:t>
            </a:r>
          </a:p>
          <a:p>
            <a:pPr algn="r" rtl="1"/>
            <a:r>
              <a:rPr lang="ar-IQ" dirty="0"/>
              <a:t>كذلك تساعد القواميس في تقديم الاقتراح الالي للمترجم بعرض الكلمات القريبة من المعنى المطلوب بناءا </a:t>
            </a:r>
            <a:r>
              <a:rPr lang="ar-IQ" dirty="0" smtClean="0"/>
              <a:t>على ترجمة </a:t>
            </a:r>
            <a:r>
              <a:rPr lang="ar-IQ" dirty="0"/>
              <a:t>سابقة. ويمكن قبول هذه الاقتراحات او رفضها.  ويساعد ايضا باستعادة بعض التعابير او الجمل القصيرة التي تم ترجمتها استخدامها بنصوص سابقة.</a:t>
            </a:r>
          </a:p>
          <a:p>
            <a:endParaRPr lang="ar-IQ" dirty="0"/>
          </a:p>
          <a:p>
            <a:pPr algn="r" rtl="1"/>
            <a:r>
              <a:rPr lang="ar-IQ" dirty="0"/>
              <a:t>4. محركات الترجمة.  هي ترجمة الية ينفذها الحاسوب للنص المطلوب بدل الانسان.</a:t>
            </a:r>
          </a:p>
          <a:p>
            <a:pPr algn="r" rtl="1"/>
            <a:r>
              <a:rPr lang="ar-IQ" dirty="0"/>
              <a:t>يمكن تدريب محرك الترجمة ليكون اكثر دقة في الترجمة  . </a:t>
            </a:r>
          </a:p>
          <a:p>
            <a:endParaRPr lang="en-US" dirty="0"/>
          </a:p>
        </p:txBody>
      </p:sp>
    </p:spTree>
    <p:extLst>
      <p:ext uri="{BB962C8B-B14F-4D97-AF65-F5344CB8AC3E}">
        <p14:creationId xmlns:p14="http://schemas.microsoft.com/office/powerpoint/2010/main" val="3534453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dirty="0" smtClean="0"/>
              <a:t>ميزات ال C</a:t>
            </a:r>
            <a:r>
              <a:rPr lang="en-US" dirty="0" smtClean="0"/>
              <a:t>AT </a:t>
            </a:r>
            <a:endParaRPr lang="en-US" dirty="0"/>
          </a:p>
        </p:txBody>
      </p:sp>
      <p:sp>
        <p:nvSpPr>
          <p:cNvPr id="3" name="Content Placeholder 2"/>
          <p:cNvSpPr>
            <a:spLocks noGrp="1"/>
          </p:cNvSpPr>
          <p:nvPr>
            <p:ph idx="1"/>
          </p:nvPr>
        </p:nvSpPr>
        <p:spPr/>
        <p:txBody>
          <a:bodyPr/>
          <a:lstStyle/>
          <a:p>
            <a:pPr algn="r" rtl="1"/>
            <a:r>
              <a:rPr lang="ar-IQ" dirty="0" smtClean="0"/>
              <a:t>1. الجودة : اهمية البرنامج تكمن ليس فقط الحصول على ترجمة سريعة ولكن النتائج تكون دقيقة  بمساعدة ادوات البرنامج الاخرى كالذاكرة وقاعدة المصطلحات بالاضافة الى القواميس في البرنامج. </a:t>
            </a:r>
          </a:p>
          <a:p>
            <a:pPr marL="514350" indent="-514350" algn="r" rtl="1">
              <a:buAutoNum type="arabicPeriod" startAt="2"/>
            </a:pPr>
            <a:r>
              <a:rPr lang="ar-IQ" dirty="0" smtClean="0"/>
              <a:t>عند اتمام ترجمة جيدة يمكن استخدام نفس الترجمة في اي ترجمة مستقبلية. وبذلك يمكن توفير الكثير من الوقت وترجمة نص مكرر قد يكون ممل في بعض الاحيان. </a:t>
            </a:r>
          </a:p>
          <a:p>
            <a:pPr marL="514350" indent="-514350" algn="r" rtl="1">
              <a:buAutoNum type="arabicPeriod" startAt="2"/>
            </a:pPr>
            <a:r>
              <a:rPr lang="ar-IQ" dirty="0" smtClean="0"/>
              <a:t>يوفر انتاجية كبيرة من حيث كمية النصوص المترجمة وذلك بمساعدة النصوص المترجمة سابقا.</a:t>
            </a:r>
          </a:p>
          <a:p>
            <a:pPr marL="514350" indent="-514350" algn="r" rtl="1">
              <a:buAutoNum type="arabicPeriod" startAt="2"/>
            </a:pPr>
            <a:r>
              <a:rPr lang="ar-IQ" dirty="0" smtClean="0"/>
              <a:t>يمكن مشاركة الاخرين بالترجمة من خلال استخدام ال</a:t>
            </a:r>
            <a:r>
              <a:rPr lang="en-US" dirty="0" smtClean="0"/>
              <a:t>cat </a:t>
            </a:r>
            <a:r>
              <a:rPr lang="ar-IQ" dirty="0"/>
              <a:t> </a:t>
            </a:r>
            <a:r>
              <a:rPr lang="ar-IQ" dirty="0" smtClean="0"/>
              <a:t>في ترجمة مشاريع كبيرة.</a:t>
            </a:r>
          </a:p>
          <a:p>
            <a:pPr marL="514350" indent="-514350" algn="r" rtl="1">
              <a:buAutoNum type="arabicPeriod" startAt="2"/>
            </a:pPr>
            <a:endParaRPr lang="en-US" dirty="0"/>
          </a:p>
        </p:txBody>
      </p:sp>
    </p:spTree>
    <p:extLst>
      <p:ext uri="{BB962C8B-B14F-4D97-AF65-F5344CB8AC3E}">
        <p14:creationId xmlns:p14="http://schemas.microsoft.com/office/powerpoint/2010/main" val="1201854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smtClean="0"/>
              <a:t>شكرا لحضوركم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5261" y="1690688"/>
            <a:ext cx="7908586" cy="4710112"/>
          </a:xfrm>
        </p:spPr>
      </p:pic>
    </p:spTree>
    <p:extLst>
      <p:ext uri="{BB962C8B-B14F-4D97-AF65-F5344CB8AC3E}">
        <p14:creationId xmlns:p14="http://schemas.microsoft.com/office/powerpoint/2010/main" val="584035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 </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a:t>Asmaa</a:t>
            </a:r>
            <a:r>
              <a:rPr lang="en-US" dirty="0"/>
              <a:t> </a:t>
            </a:r>
            <a:r>
              <a:rPr lang="en-US" dirty="0" err="1"/>
              <a:t>Fahmy</a:t>
            </a:r>
            <a:r>
              <a:rPr lang="en-US" dirty="0"/>
              <a:t> (2022). https://www.bing.com/videos/riverview/relatedvideo?q=%d8%a7%d9%87%d9%85+%d9%85%d8%a7%d8%aa%d9%88%d8%b5%d9%84+%d8%a7%d9%84%d9%8a%d9%87+%d8%b9%d9%84%d9%85+%d8%a7%d9%84%d8%aa%d8%b1%d8%ac%d9%85%d8%a9+&amp;mid=C41316564A9C31036A14C41316564A9C31036A14&amp;FORM=VIRE  </a:t>
            </a:r>
            <a:endParaRPr lang="en-US" dirty="0" smtClean="0"/>
          </a:p>
          <a:p>
            <a:r>
              <a:rPr lang="en-US" dirty="0" smtClean="0"/>
              <a:t>Henry Rawlinson 1810-1895 </a:t>
            </a:r>
          </a:p>
          <a:p>
            <a:r>
              <a:rPr lang="en-US" dirty="0">
                <a:hlinkClick r:id="rId2"/>
              </a:rPr>
              <a:t>http://scihi.org/henry-rawlinson-cuneiform</a:t>
            </a:r>
            <a:r>
              <a:rPr lang="en-US" dirty="0" smtClean="0">
                <a:hlinkClick r:id="rId2"/>
              </a:rPr>
              <a:t>/</a:t>
            </a:r>
            <a:r>
              <a:rPr lang="en-US" dirty="0" smtClean="0"/>
              <a:t> </a:t>
            </a:r>
            <a:endParaRPr lang="en-US" dirty="0"/>
          </a:p>
          <a:p>
            <a:r>
              <a:rPr lang="en-US" dirty="0"/>
              <a:t>Introduction to Translation (1979). AL-</a:t>
            </a:r>
            <a:r>
              <a:rPr lang="en-US" dirty="0" err="1"/>
              <a:t>wasiti</a:t>
            </a:r>
            <a:r>
              <a:rPr lang="en-US" dirty="0"/>
              <a:t> Selman, </a:t>
            </a:r>
            <a:r>
              <a:rPr lang="en-US" dirty="0" err="1"/>
              <a:t>etl</a:t>
            </a:r>
            <a:r>
              <a:rPr lang="en-US" dirty="0"/>
              <a:t>. </a:t>
            </a:r>
          </a:p>
          <a:p>
            <a:r>
              <a:rPr lang="en-US" dirty="0" smtClean="0"/>
              <a:t>What is a CAT tool? (2017). </a:t>
            </a:r>
          </a:p>
          <a:p>
            <a:r>
              <a:rPr lang="en-US" dirty="0">
                <a:hlinkClick r:id="rId3"/>
              </a:rPr>
              <a:t>https://</a:t>
            </a:r>
            <a:r>
              <a:rPr lang="en-US" dirty="0" smtClean="0">
                <a:hlinkClick r:id="rId3"/>
              </a:rPr>
              <a:t>www.youtube.com/watch?v=5GhX1XA_vsA&amp;list=PLm6bDtroJ1RVFTDaakucoLKnr9NqFhzFV</a:t>
            </a:r>
            <a:r>
              <a:rPr lang="en-US" dirty="0" smtClean="0"/>
              <a:t> </a:t>
            </a:r>
          </a:p>
        </p:txBody>
      </p:sp>
    </p:spTree>
    <p:extLst>
      <p:ext uri="{BB962C8B-B14F-4D97-AF65-F5344CB8AC3E}">
        <p14:creationId xmlns:p14="http://schemas.microsoft.com/office/powerpoint/2010/main" val="1054937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ar-IQ" dirty="0" smtClean="0"/>
              <a:t>الترجمة : فن من الفنون التطبيقية ,ميدانه لغات البشر المختلفة, هدفه تحقيق التفاهم بين متكلمي تلك اللغات وايصال ما ينتجه متكلمو لغة ما الى متكلمي لغة اخرى.</a:t>
            </a:r>
            <a:endParaRPr lang="en-US" dirty="0"/>
          </a:p>
        </p:txBody>
      </p:sp>
      <p:sp>
        <p:nvSpPr>
          <p:cNvPr id="3" name="Subtitle 2"/>
          <p:cNvSpPr>
            <a:spLocks noGrp="1"/>
          </p:cNvSpPr>
          <p:nvPr>
            <p:ph type="subTitle" idx="1"/>
          </p:nvPr>
        </p:nvSpPr>
        <p:spPr/>
        <p:txBody>
          <a:bodyPr/>
          <a:lstStyle/>
          <a:p>
            <a:r>
              <a:rPr lang="ar-IQ" dirty="0"/>
              <a:t>﴿ وَمِنْ آيَاتِهِ خَلْقُ السَّمَاوَاتِ وَالْأَرْضِ وَاخْتِلَافُ أَلْسِنَتِكُمْ وَأَلْوَانِكُمْ ۚ إِنَّ فِي ذَٰلِكَ لَآيَاتٍ لِّلْعَالِمِينَ</a:t>
            </a:r>
            <a:r>
              <a:rPr lang="ar-IQ" dirty="0" smtClean="0"/>
              <a:t>﴾ صدق الله العظيم  </a:t>
            </a:r>
            <a:endParaRPr lang="en-US" dirty="0"/>
          </a:p>
        </p:txBody>
      </p:sp>
    </p:spTree>
    <p:extLst>
      <p:ext uri="{BB962C8B-B14F-4D97-AF65-F5344CB8AC3E}">
        <p14:creationId xmlns:p14="http://schemas.microsoft.com/office/powerpoint/2010/main" val="2373424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smtClean="0"/>
              <a:t>تأريخ الترجمة </a:t>
            </a:r>
            <a:endParaRPr lang="en-US" dirty="0"/>
          </a:p>
        </p:txBody>
      </p:sp>
      <p:sp>
        <p:nvSpPr>
          <p:cNvPr id="3" name="Content Placeholder 2"/>
          <p:cNvSpPr>
            <a:spLocks noGrp="1"/>
          </p:cNvSpPr>
          <p:nvPr>
            <p:ph idx="1"/>
          </p:nvPr>
        </p:nvSpPr>
        <p:spPr/>
        <p:txBody>
          <a:bodyPr/>
          <a:lstStyle/>
          <a:p>
            <a:pPr algn="r" rtl="1"/>
            <a:r>
              <a:rPr lang="ar-IQ" dirty="0" smtClean="0"/>
              <a:t>لقد أدرك الانسان حاجته للترجمة كوساطة لغوية منذ ان ادرك بأن هناك اناسا اخرين يتكلمون لغات تختلف عن لغته. </a:t>
            </a:r>
          </a:p>
          <a:p>
            <a:pPr algn="r" rtl="1"/>
            <a:r>
              <a:rPr lang="ar-IQ" dirty="0" smtClean="0"/>
              <a:t>لغة الاشارات كانت اول شكل من اشكال الترجمة التي مارسها الانسان القديم مع من لايفهم لغته.</a:t>
            </a:r>
          </a:p>
          <a:p>
            <a:pPr algn="r" rtl="1"/>
            <a:r>
              <a:rPr lang="ar-IQ" dirty="0" smtClean="0"/>
              <a:t>مازالت لغة الاشارة هي البديل اللغوي لأي اثنين من البشر يجهل احدهم لغة الاخر.</a:t>
            </a:r>
          </a:p>
          <a:p>
            <a:pPr algn="r" rtl="1"/>
            <a:r>
              <a:rPr lang="ar-IQ" dirty="0" smtClean="0"/>
              <a:t>نجحت لغة الاشارة في الدلالة على اشياء ومتطلبات مادية محسوسة ولكنها بقت عاجزة على نقل المدركات الذهنية المعقدة التي تتطلب استعمالات لغوية معقدة وهي الترجمة. </a:t>
            </a:r>
          </a:p>
          <a:p>
            <a:pPr algn="r" rtl="1"/>
            <a:endParaRPr lang="ar-IQ" dirty="0" smtClean="0"/>
          </a:p>
          <a:p>
            <a:pPr algn="r" rtl="1"/>
            <a:endParaRPr lang="ar-IQ" dirty="0" smtClean="0"/>
          </a:p>
          <a:p>
            <a:pPr algn="r" rtl="1"/>
            <a:endParaRPr lang="ar-IQ" dirty="0" smtClean="0"/>
          </a:p>
          <a:p>
            <a:pPr marL="0" indent="0" algn="r" rtl="1">
              <a:buNone/>
            </a:pPr>
            <a:endParaRPr lang="en-US" dirty="0"/>
          </a:p>
        </p:txBody>
      </p:sp>
    </p:spTree>
    <p:extLst>
      <p:ext uri="{BB962C8B-B14F-4D97-AF65-F5344CB8AC3E}">
        <p14:creationId xmlns:p14="http://schemas.microsoft.com/office/powerpoint/2010/main" val="3649462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193249"/>
          </a:xfrm>
        </p:spPr>
        <p:txBody>
          <a:bodyPr/>
          <a:lstStyle/>
          <a:p>
            <a:pPr algn="ctr"/>
            <a:r>
              <a:rPr lang="ar-IQ" dirty="0" smtClean="0"/>
              <a:t>مثال على اهمية الترجمة </a:t>
            </a:r>
            <a:br>
              <a:rPr lang="ar-IQ" dirty="0" smtClean="0"/>
            </a:br>
            <a:r>
              <a:rPr lang="ar-IQ" dirty="0" smtClean="0"/>
              <a:t>فك رموز الكتابة المسمارية بواسطة الضابط البريطاني     </a:t>
            </a:r>
            <a:r>
              <a:rPr lang="en-US" dirty="0" smtClean="0"/>
              <a:t>Henry </a:t>
            </a:r>
            <a:r>
              <a:rPr lang="en-US" dirty="0"/>
              <a:t>Rawlinson </a:t>
            </a:r>
            <a:r>
              <a:rPr lang="ar-IQ" dirty="0" smtClean="0"/>
              <a:t>(1837)</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0664" y="2247088"/>
            <a:ext cx="8122596" cy="473737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0796" y="2247088"/>
            <a:ext cx="2857500" cy="4438650"/>
          </a:xfrm>
          <a:prstGeom prst="rect">
            <a:avLst/>
          </a:prstGeom>
        </p:spPr>
      </p:pic>
    </p:spTree>
    <p:extLst>
      <p:ext uri="{BB962C8B-B14F-4D97-AF65-F5344CB8AC3E}">
        <p14:creationId xmlns:p14="http://schemas.microsoft.com/office/powerpoint/2010/main" val="1060095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dirty="0" smtClean="0"/>
              <a:t>انواع الترجمة والتحديات </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ar-IQ" dirty="0" smtClean="0"/>
              <a:t>لقد تطورت الترجمة مع تطورلغات البشر ومعارفهم وتوسعت انواعها وميادينها مع توسع ميادين نشاطاتهم الفكرية ولم تعد كلمة (ترجمة) كافية دون ان تعقبها صفة توضح طبيعتها اوميدانها اواسلوبها او الغاية منها. </a:t>
            </a:r>
          </a:p>
          <a:p>
            <a:pPr algn="r" rtl="1"/>
            <a:r>
              <a:rPr lang="ar-IQ" dirty="0" smtClean="0"/>
              <a:t>الترجمة التحريرية </a:t>
            </a:r>
          </a:p>
          <a:p>
            <a:pPr algn="r" rtl="1"/>
            <a:r>
              <a:rPr lang="ar-IQ" dirty="0" smtClean="0"/>
              <a:t>الترجمة الشفوية الفورية </a:t>
            </a:r>
          </a:p>
          <a:p>
            <a:pPr algn="r" rtl="1"/>
            <a:r>
              <a:rPr lang="ar-IQ" dirty="0" smtClean="0"/>
              <a:t>الترجمة التتبعية</a:t>
            </a:r>
          </a:p>
          <a:p>
            <a:pPr algn="r" rtl="1"/>
            <a:r>
              <a:rPr lang="ar-IQ" dirty="0" smtClean="0"/>
              <a:t>الترجمة التلخيصية </a:t>
            </a:r>
          </a:p>
          <a:p>
            <a:pPr algn="r" rtl="1"/>
            <a:r>
              <a:rPr lang="ar-IQ" dirty="0" smtClean="0"/>
              <a:t>الترجمة التحليلية </a:t>
            </a:r>
          </a:p>
          <a:p>
            <a:pPr algn="r" rtl="1"/>
            <a:r>
              <a:rPr lang="ar-IQ" dirty="0" smtClean="0"/>
              <a:t>الترجمة الادبية </a:t>
            </a:r>
          </a:p>
          <a:p>
            <a:pPr algn="r" rtl="1"/>
            <a:r>
              <a:rPr lang="ar-IQ" dirty="0" smtClean="0"/>
              <a:t>الترجمة العلمية </a:t>
            </a:r>
            <a:endParaRPr lang="en-US" dirty="0"/>
          </a:p>
        </p:txBody>
      </p:sp>
    </p:spTree>
    <p:extLst>
      <p:ext uri="{BB962C8B-B14F-4D97-AF65-F5344CB8AC3E}">
        <p14:creationId xmlns:p14="http://schemas.microsoft.com/office/powerpoint/2010/main" val="3953924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smtClean="0"/>
              <a:t>صفات المترجم الجيد</a:t>
            </a:r>
            <a:endParaRPr lang="en-US" dirty="0"/>
          </a:p>
        </p:txBody>
      </p:sp>
      <p:sp>
        <p:nvSpPr>
          <p:cNvPr id="3" name="Content Placeholder 2"/>
          <p:cNvSpPr>
            <a:spLocks noGrp="1"/>
          </p:cNvSpPr>
          <p:nvPr>
            <p:ph idx="1"/>
          </p:nvPr>
        </p:nvSpPr>
        <p:spPr/>
        <p:txBody>
          <a:bodyPr/>
          <a:lstStyle/>
          <a:p>
            <a:pPr algn="r" rtl="1"/>
            <a:r>
              <a:rPr lang="ar-IQ" dirty="0" smtClean="0"/>
              <a:t>الحفاظ على المستوى في اللغتين التي ينقل منها والتي ينقل اليها.</a:t>
            </a:r>
          </a:p>
          <a:p>
            <a:pPr algn="r" rtl="1"/>
            <a:r>
              <a:rPr lang="ar-IQ" dirty="0" smtClean="0"/>
              <a:t>الاطلاع المستمر ومواكبة الاحداث وكل جديد من مفردات مستحدثة. </a:t>
            </a:r>
          </a:p>
          <a:p>
            <a:pPr algn="r" rtl="1"/>
            <a:r>
              <a:rPr lang="ar-IQ" dirty="0" smtClean="0"/>
              <a:t>الاستخدام الجيد للقواميس في اللغتين العربية والانكليزية.</a:t>
            </a:r>
          </a:p>
          <a:p>
            <a:pPr algn="r" rtl="1"/>
            <a:r>
              <a:rPr lang="ar-IQ" dirty="0" smtClean="0"/>
              <a:t>الامانة في نقل المعاني والافكار. </a:t>
            </a:r>
          </a:p>
          <a:p>
            <a:pPr algn="r" rtl="1"/>
            <a:endParaRPr lang="ar-IQ" dirty="0" smtClean="0"/>
          </a:p>
          <a:p>
            <a:pPr algn="r" rtl="1"/>
            <a:endParaRPr lang="en-US" dirty="0"/>
          </a:p>
        </p:txBody>
      </p:sp>
    </p:spTree>
    <p:extLst>
      <p:ext uri="{BB962C8B-B14F-4D97-AF65-F5344CB8AC3E}">
        <p14:creationId xmlns:p14="http://schemas.microsoft.com/office/powerpoint/2010/main" val="3372869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dirty="0" smtClean="0"/>
              <a:t>التحديات في ترجمة الذكاء الاصطناعي </a:t>
            </a:r>
            <a:endParaRPr lang="en-US" dirty="0"/>
          </a:p>
        </p:txBody>
      </p:sp>
      <p:sp>
        <p:nvSpPr>
          <p:cNvPr id="3" name="Content Placeholder 2"/>
          <p:cNvSpPr>
            <a:spLocks noGrp="1"/>
          </p:cNvSpPr>
          <p:nvPr>
            <p:ph idx="1"/>
          </p:nvPr>
        </p:nvSpPr>
        <p:spPr/>
        <p:txBody>
          <a:bodyPr/>
          <a:lstStyle/>
          <a:p>
            <a:pPr algn="r" rtl="1"/>
            <a:r>
              <a:rPr lang="ar-IQ" dirty="0" smtClean="0"/>
              <a:t>الترجمة الالية ... </a:t>
            </a:r>
            <a:r>
              <a:rPr lang="en-US" dirty="0" smtClean="0"/>
              <a:t>MT   Machine translation </a:t>
            </a:r>
            <a:r>
              <a:rPr lang="ar-IQ" dirty="0" smtClean="0"/>
              <a:t>    </a:t>
            </a:r>
            <a:r>
              <a:rPr lang="en-US" dirty="0" smtClean="0"/>
              <a:t>(Google Translate) </a:t>
            </a:r>
            <a:endParaRPr lang="ar-IQ" dirty="0"/>
          </a:p>
          <a:p>
            <a:pPr algn="r" rtl="1"/>
            <a:r>
              <a:rPr lang="ar-IQ" dirty="0" smtClean="0"/>
              <a:t>هو برنامج ينفذ كل ماهو مطلوب ترجمته تلقائيا. </a:t>
            </a:r>
            <a:endParaRPr lang="en-US" dirty="0" smtClean="0"/>
          </a:p>
          <a:p>
            <a:pPr algn="r" rtl="1"/>
            <a:endParaRPr lang="ar-IQ"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299" y="3025303"/>
            <a:ext cx="10243224" cy="3486133"/>
          </a:xfrm>
          <a:prstGeom prst="rect">
            <a:avLst/>
          </a:prstGeom>
        </p:spPr>
      </p:pic>
    </p:spTree>
    <p:extLst>
      <p:ext uri="{BB962C8B-B14F-4D97-AF65-F5344CB8AC3E}">
        <p14:creationId xmlns:p14="http://schemas.microsoft.com/office/powerpoint/2010/main" val="2746838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dirty="0" smtClean="0"/>
              <a:t>ميزات وعيوب الترجمة الالية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01631340"/>
              </p:ext>
            </p:extLst>
          </p:nvPr>
        </p:nvGraphicFramePr>
        <p:xfrm>
          <a:off x="838200" y="1825625"/>
          <a:ext cx="10515600" cy="4156885"/>
        </p:xfrm>
        <a:graphic>
          <a:graphicData uri="http://schemas.openxmlformats.org/drawingml/2006/table">
            <a:tbl>
              <a:tblPr firstRow="1" bandRow="1">
                <a:tableStyleId>{5C22544A-7EE6-4342-B048-85BDC9FD1C3A}</a:tableStyleId>
              </a:tblPr>
              <a:tblGrid>
                <a:gridCol w="5257800"/>
                <a:gridCol w="5257800"/>
              </a:tblGrid>
              <a:tr h="644273">
                <a:tc>
                  <a:txBody>
                    <a:bodyPr/>
                    <a:lstStyle/>
                    <a:p>
                      <a:pPr algn="ctr"/>
                      <a:r>
                        <a:rPr lang="ar-IQ" dirty="0" smtClean="0"/>
                        <a:t>العيوب </a:t>
                      </a:r>
                      <a:endParaRPr lang="en-US" dirty="0"/>
                    </a:p>
                  </a:txBody>
                  <a:tcPr/>
                </a:tc>
                <a:tc>
                  <a:txBody>
                    <a:bodyPr/>
                    <a:lstStyle/>
                    <a:p>
                      <a:pPr algn="ctr"/>
                      <a:r>
                        <a:rPr lang="ar-IQ" dirty="0" smtClean="0"/>
                        <a:t>ميزات </a:t>
                      </a:r>
                      <a:endParaRPr lang="en-US" dirty="0"/>
                    </a:p>
                  </a:txBody>
                  <a:tcPr/>
                </a:tc>
              </a:tr>
              <a:tr h="644273">
                <a:tc>
                  <a:txBody>
                    <a:bodyPr/>
                    <a:lstStyle/>
                    <a:p>
                      <a:pPr algn="r" rtl="1"/>
                      <a:r>
                        <a:rPr lang="ar-IQ" dirty="0" smtClean="0"/>
                        <a:t>1. تفتقر</a:t>
                      </a:r>
                      <a:r>
                        <a:rPr lang="ar-IQ" baseline="0" dirty="0" smtClean="0"/>
                        <a:t> الى دقة المعاني</a:t>
                      </a:r>
                      <a:endParaRPr lang="en-US" dirty="0"/>
                    </a:p>
                  </a:txBody>
                  <a:tcPr/>
                </a:tc>
                <a:tc>
                  <a:txBody>
                    <a:bodyPr/>
                    <a:lstStyle/>
                    <a:p>
                      <a:pPr algn="r" rtl="1"/>
                      <a:r>
                        <a:rPr lang="ar-IQ" baseline="0" dirty="0" smtClean="0"/>
                        <a:t> 1. سهلة الاستخدام وسرعة في التطبيق</a:t>
                      </a:r>
                      <a:endParaRPr lang="en-US" dirty="0"/>
                    </a:p>
                  </a:txBody>
                  <a:tcPr/>
                </a:tc>
              </a:tr>
              <a:tr h="1112033">
                <a:tc>
                  <a:txBody>
                    <a:bodyPr/>
                    <a:lstStyle/>
                    <a:p>
                      <a:pPr algn="r" rtl="1"/>
                      <a:r>
                        <a:rPr lang="ar-IQ" dirty="0" smtClean="0"/>
                        <a:t>2.المخرجات</a:t>
                      </a:r>
                      <a:r>
                        <a:rPr lang="ar-IQ" baseline="0" dirty="0" smtClean="0"/>
                        <a:t> لايمكن الاعتماد عليها</a:t>
                      </a:r>
                      <a:endParaRPr lang="en-US" dirty="0"/>
                    </a:p>
                  </a:txBody>
                  <a:tcPr/>
                </a:tc>
                <a:tc>
                  <a:txBody>
                    <a:bodyPr/>
                    <a:lstStyle/>
                    <a:p>
                      <a:pPr algn="r" rtl="1"/>
                      <a:r>
                        <a:rPr lang="ar-IQ" dirty="0" smtClean="0"/>
                        <a:t>2. متوفرة في محركلت البحث ومجاني</a:t>
                      </a:r>
                    </a:p>
                    <a:p>
                      <a:endParaRPr lang="en-US" dirty="0"/>
                    </a:p>
                  </a:txBody>
                  <a:tcPr/>
                </a:tc>
              </a:tr>
              <a:tr h="1112033">
                <a:tc>
                  <a:txBody>
                    <a:bodyPr/>
                    <a:lstStyle/>
                    <a:p>
                      <a:pPr algn="r" rtl="1"/>
                      <a:r>
                        <a:rPr lang="ar-IQ" dirty="0" smtClean="0"/>
                        <a:t>3. لايغني</a:t>
                      </a:r>
                      <a:r>
                        <a:rPr lang="ar-IQ" baseline="0" dirty="0" smtClean="0"/>
                        <a:t> عن استخدام القواميس التقليدية. المخرجات محدودة جدا. </a:t>
                      </a:r>
                      <a:endParaRPr lang="en-US" dirty="0"/>
                    </a:p>
                  </a:txBody>
                  <a:tcPr/>
                </a:tc>
                <a:tc>
                  <a:txBody>
                    <a:bodyPr/>
                    <a:lstStyle/>
                    <a:p>
                      <a:pPr algn="r" rtl="1"/>
                      <a:r>
                        <a:rPr lang="en-US" dirty="0" smtClean="0"/>
                        <a:t>3</a:t>
                      </a:r>
                      <a:r>
                        <a:rPr lang="ar-IQ" dirty="0" smtClean="0"/>
                        <a:t>.</a:t>
                      </a:r>
                      <a:r>
                        <a:rPr lang="ar-IQ" baseline="0" dirty="0" smtClean="0"/>
                        <a:t> جيد اذا ما استخدم لترجمة كلمة واحدة للحصول على معنى واحد فقط.</a:t>
                      </a:r>
                      <a:endParaRPr lang="en-US" dirty="0"/>
                    </a:p>
                  </a:txBody>
                  <a:tcPr/>
                </a:tc>
              </a:tr>
              <a:tr h="644273">
                <a:tc>
                  <a:txBody>
                    <a:bodyPr/>
                    <a:lstStyle/>
                    <a:p>
                      <a:endParaRPr lang="en-US"/>
                    </a:p>
                  </a:txBody>
                  <a:tcPr/>
                </a:tc>
                <a:tc>
                  <a:txBody>
                    <a:bodyPr/>
                    <a:lstStyle/>
                    <a:p>
                      <a:pPr algn="r" rtl="1"/>
                      <a:endParaRPr lang="en-US" dirty="0"/>
                    </a:p>
                  </a:txBody>
                  <a:tcPr/>
                </a:tc>
              </a:tr>
            </a:tbl>
          </a:graphicData>
        </a:graphic>
      </p:graphicFrame>
    </p:spTree>
    <p:extLst>
      <p:ext uri="{BB962C8B-B14F-4D97-AF65-F5344CB8AC3E}">
        <p14:creationId xmlns:p14="http://schemas.microsoft.com/office/powerpoint/2010/main" val="1374250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Google Translate </a:t>
            </a:r>
            <a:r>
              <a:rPr lang="ar-IQ" dirty="0" smtClean="0"/>
              <a:t>امثلة توضح مشاكل برنامج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06638" y="1848256"/>
            <a:ext cx="4594090" cy="388962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221" y="1848256"/>
            <a:ext cx="5379396" cy="5155660"/>
          </a:xfrm>
          <a:prstGeom prst="rect">
            <a:avLst/>
          </a:prstGeom>
        </p:spPr>
      </p:pic>
    </p:spTree>
    <p:extLst>
      <p:ext uri="{BB962C8B-B14F-4D97-AF65-F5344CB8AC3E}">
        <p14:creationId xmlns:p14="http://schemas.microsoft.com/office/powerpoint/2010/main" val="2786289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4500</TotalTime>
  <Words>743</Words>
  <Application>Microsoft Office PowerPoint</Application>
  <PresentationFormat>Widescreen</PresentationFormat>
  <Paragraphs>75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التحديات والستراتيجيات الحديثة في علم الترجمة الحديث  </vt:lpstr>
      <vt:lpstr>الترجمة : فن من الفنون التطبيقية ,ميدانه لغات البشر المختلفة, هدفه تحقيق التفاهم بين متكلمي تلك اللغات وايصال ما ينتجه متكلمو لغة ما الى متكلمي لغة اخرى.</vt:lpstr>
      <vt:lpstr>تأريخ الترجمة </vt:lpstr>
      <vt:lpstr>مثال على اهمية الترجمة  فك رموز الكتابة المسمارية بواسطة الضابط البريطاني     Henry Rawlinson (1837)</vt:lpstr>
      <vt:lpstr>انواع الترجمة والتحديات </vt:lpstr>
      <vt:lpstr>صفات المترجم الجيد</vt:lpstr>
      <vt:lpstr>التحديات في ترجمة الذكاء الاصطناعي </vt:lpstr>
      <vt:lpstr>ميزات وعيوب الترجمة الالية  </vt:lpstr>
      <vt:lpstr>Google Translate امثلة توضح مشاكل برنامج </vt:lpstr>
      <vt:lpstr>PowerPoint Presentation</vt:lpstr>
      <vt:lpstr>PowerPoint Presentation</vt:lpstr>
      <vt:lpstr>الترجمة بمساعدة الحاسوب CAT … Computer –assisted translation   </vt:lpstr>
      <vt:lpstr>ماهي ادواة ال CAT  </vt:lpstr>
      <vt:lpstr>PowerPoint Presentation</vt:lpstr>
      <vt:lpstr>ميزات ال CAT </vt:lpstr>
      <vt:lpstr>شكرا لحضوركم </vt:lpstr>
      <vt:lpstr>References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الترجمة : </dc:title>
  <dc:creator>SAM</dc:creator>
  <cp:lastModifiedBy>SAM</cp:lastModifiedBy>
  <cp:revision>51</cp:revision>
  <dcterms:created xsi:type="dcterms:W3CDTF">2024-09-24T19:55:52Z</dcterms:created>
  <dcterms:modified xsi:type="dcterms:W3CDTF">2024-10-01T09:55:21Z</dcterms:modified>
</cp:coreProperties>
</file>