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2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8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3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4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8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3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C236-DA46-483F-8DF3-48145E2633A0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9E4D-B350-4B1B-A602-45D62BB2C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146" y="17993"/>
            <a:ext cx="3828620" cy="288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8" y="2981637"/>
            <a:ext cx="5657578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508" y="2981637"/>
            <a:ext cx="2740467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155" y="4427325"/>
            <a:ext cx="2639797" cy="7742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3897" y="5174389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Lecture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3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4506"/>
              </p:ext>
            </p:extLst>
          </p:nvPr>
        </p:nvGraphicFramePr>
        <p:xfrm>
          <a:off x="-1" y="0"/>
          <a:ext cx="13534886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910">
                  <a:extLst>
                    <a:ext uri="{9D8B030D-6E8A-4147-A177-3AD203B41FA5}">
                      <a16:colId xmlns:a16="http://schemas.microsoft.com/office/drawing/2014/main" val="3938422337"/>
                    </a:ext>
                  </a:extLst>
                </a:gridCol>
                <a:gridCol w="3439541">
                  <a:extLst>
                    <a:ext uri="{9D8B030D-6E8A-4147-A177-3AD203B41FA5}">
                      <a16:colId xmlns:a16="http://schemas.microsoft.com/office/drawing/2014/main" val="2956594411"/>
                    </a:ext>
                  </a:extLst>
                </a:gridCol>
                <a:gridCol w="8848435">
                  <a:extLst>
                    <a:ext uri="{9D8B030D-6E8A-4147-A177-3AD203B41FA5}">
                      <a16:colId xmlns:a16="http://schemas.microsoft.com/office/drawing/2014/main" val="2614519837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Cystoid Macular Edema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3280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CNVM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Central Neovascular Membrane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3529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CRAO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Central Retinal Artery Occlusion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52502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CRVO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Central Retinal Vein Occlusion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59999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CSDME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Clinically Significant Diabetic Macular Edema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379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CSR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Central Serous Retinopathy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16489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DME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Diabetic Macular Edema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7365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Macular Hole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68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38562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219">
                  <a:extLst>
                    <a:ext uri="{9D8B030D-6E8A-4147-A177-3AD203B41FA5}">
                      <a16:colId xmlns:a16="http://schemas.microsoft.com/office/drawing/2014/main" val="2289389819"/>
                    </a:ext>
                  </a:extLst>
                </a:gridCol>
                <a:gridCol w="2530764">
                  <a:extLst>
                    <a:ext uri="{9D8B030D-6E8A-4147-A177-3AD203B41FA5}">
                      <a16:colId xmlns:a16="http://schemas.microsoft.com/office/drawing/2014/main" val="3943743019"/>
                    </a:ext>
                  </a:extLst>
                </a:gridCol>
                <a:gridCol w="8285017">
                  <a:extLst>
                    <a:ext uri="{9D8B030D-6E8A-4147-A177-3AD203B41FA5}">
                      <a16:colId xmlns:a16="http://schemas.microsoft.com/office/drawing/2014/main" val="46589501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Ocular Coherence Tomography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74938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Optic Nerve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84786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6858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ONH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3025" marT="59055" marB="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Optic Nerve Head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77818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NV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Neovascularization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351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U/S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Ultrasound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3025" marT="59055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7069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HSV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Herpes Simplex Virus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8713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HZV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Herpes Zoster Virus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0518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Acute Retinal Necrosis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116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20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44011"/>
              </p:ext>
            </p:extLst>
          </p:nvPr>
        </p:nvGraphicFramePr>
        <p:xfrm>
          <a:off x="-1" y="0"/>
          <a:ext cx="12192000" cy="691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437">
                  <a:extLst>
                    <a:ext uri="{9D8B030D-6E8A-4147-A177-3AD203B41FA5}">
                      <a16:colId xmlns:a16="http://schemas.microsoft.com/office/drawing/2014/main" val="1642475634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1733629437"/>
                    </a:ext>
                  </a:extLst>
                </a:gridCol>
                <a:gridCol w="8017163">
                  <a:extLst>
                    <a:ext uri="{9D8B030D-6E8A-4147-A177-3AD203B41FA5}">
                      <a16:colId xmlns:a16="http://schemas.microsoft.com/office/drawing/2014/main" val="143801163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DFE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Dilated Fundus Exam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Dilated fundus examination (DFE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 is a diagnostic procedure that uses </a:t>
                      </a:r>
                      <a:r>
                        <a:rPr lang="en-US" b="0" i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mydriatic</a:t>
                      </a:r>
                      <a:r>
                        <a:rPr lang="en-US" b="0" i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eye drops to dilate or enlarge the pupil in order to obtain a better view of the fundus 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64542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IOAI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Intraocular 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Avastin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 Injection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injected into the eye to help slow vision loss from these diseases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249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BRVO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Branch Retinal Vein Occlusion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 blockage of one or more branches of the central retinal vein, which runs through the optic nerve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2332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BRAO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Branch Retinal Artery Occlusion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D5156"/>
                          </a:solidFill>
                          <a:effectLst/>
                          <a:latin typeface="Arial" panose="020B0604020202020204" pitchFamily="34" charset="0"/>
                        </a:rPr>
                        <a:t>Branch retinal artery occlusion describes </a:t>
                      </a:r>
                      <a:r>
                        <a:rPr lang="en-US" b="1" i="0" dirty="0" smtClean="0">
                          <a:solidFill>
                            <a:srgbClr val="5F6368"/>
                          </a:solidFill>
                          <a:effectLst/>
                          <a:latin typeface="Arial" panose="020B0604020202020204" pitchFamily="34" charset="0"/>
                        </a:rPr>
                        <a:t>decreased arterial blood flow to the retina</a:t>
                      </a:r>
                      <a:r>
                        <a:rPr lang="en-US" b="0" i="0" dirty="0" smtClean="0">
                          <a:solidFill>
                            <a:srgbClr val="4D5156"/>
                          </a:solidFill>
                          <a:effectLst/>
                          <a:latin typeface="Arial" panose="020B0604020202020204" pitchFamily="34" charset="0"/>
                        </a:rPr>
                        <a:t> leading to ischemic damage.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9795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EUA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Exam under Anesthesia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EUA is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investigation carried out under a general </a:t>
                      </a:r>
                      <a:r>
                        <a:rPr lang="en-US" b="0" i="0" dirty="0" err="1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anaesthetic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 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63101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um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Micron</a:t>
                      </a:r>
                      <a:r>
                        <a:rPr lang="en-US" sz="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3025" marT="59055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unit of length equal to one millionth of a </a:t>
                      </a:r>
                      <a:r>
                        <a:rPr lang="en-US" dirty="0" err="1" smtClean="0"/>
                        <a:t>metre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9227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Surgery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treatment of injuries or diseases in people or animals by cutting open the body and removing or repairing the damaged part.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44722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RT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</a:rPr>
                        <a:t>Retinal Tear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happens when the gel-like vitreous in your eye pulls on your retina and causes a split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46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1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71383"/>
              </p:ext>
            </p:extLst>
          </p:nvPr>
        </p:nvGraphicFramePr>
        <p:xfrm>
          <a:off x="-1" y="2"/>
          <a:ext cx="12192000" cy="691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128">
                  <a:extLst>
                    <a:ext uri="{9D8B030D-6E8A-4147-A177-3AD203B41FA5}">
                      <a16:colId xmlns:a16="http://schemas.microsoft.com/office/drawing/2014/main" val="1995393758"/>
                    </a:ext>
                  </a:extLst>
                </a:gridCol>
                <a:gridCol w="3011055">
                  <a:extLst>
                    <a:ext uri="{9D8B030D-6E8A-4147-A177-3AD203B41FA5}">
                      <a16:colId xmlns:a16="http://schemas.microsoft.com/office/drawing/2014/main" val="2068346037"/>
                    </a:ext>
                  </a:extLst>
                </a:gridCol>
                <a:gridCol w="7573817">
                  <a:extLst>
                    <a:ext uri="{9D8B030D-6E8A-4147-A177-3AD203B41FA5}">
                      <a16:colId xmlns:a16="http://schemas.microsoft.com/office/drawing/2014/main" val="1842234407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Tint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lens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Layer of color usually applied to surface of lens.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11319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RGP 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Rigid gas permeable contact lenses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made from silicon dioxide. These allow oxygen to pass through them so they don't cause corneal hypoxia. They need to be removed at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71455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Aphakia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 of crystalline lens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This is an ocular condition in which the crystalline lens is absent.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12998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Diplopia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F172A"/>
                          </a:solidFill>
                          <a:effectLst/>
                          <a:latin typeface="Poppins"/>
                        </a:rPr>
                        <a:t>double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Arial" panose="020B0604020202020204" pitchFamily="34" charset="0"/>
                        </a:rPr>
                        <a:t>Diplopia is the simultaneous perception of two images of a single object that may be displaced horizontally or vertically in relation to each other.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323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Anterior</a:t>
                      </a:r>
                      <a:r>
                        <a:rPr lang="en-US" baseline="0" dirty="0" smtClean="0"/>
                        <a:t> Chamber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fluid-filled space between the iris and the endothelium.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18313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AC/A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Accommodative convergence / Accommodation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portion of the range of convergence that occurs in response to accommodation.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5766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BSV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Binocular single vision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(BSV) is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ability to use both eyes together to achieve a single fused percept, even in the presence of disparity of the image seen by each eye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209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b="1" i="0" dirty="0" err="1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Hx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process of compiling background information about a patient history.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070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1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77226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818217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641517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65923533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80026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8079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709" y="-1"/>
            <a:ext cx="4036290" cy="337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73" y="0"/>
            <a:ext cx="4017818" cy="3371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027054" cy="3371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9" y="3429001"/>
            <a:ext cx="403629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2"/>
            <a:ext cx="8100291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57978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155191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056013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70865466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68361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05287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4" y="-1"/>
            <a:ext cx="4036291" cy="3371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82" y="0"/>
            <a:ext cx="3971635" cy="3371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5" y="1"/>
            <a:ext cx="3971636" cy="3371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5709" y="3429000"/>
            <a:ext cx="4036291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510" y="3400136"/>
            <a:ext cx="3971635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9" y="3416299"/>
            <a:ext cx="4045527" cy="33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9996"/>
              </p:ext>
            </p:extLst>
          </p:nvPr>
        </p:nvGraphicFramePr>
        <p:xfrm>
          <a:off x="-2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345035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1795497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20396719"/>
                    </a:ext>
                  </a:extLst>
                </a:gridCol>
              </a:tblGrid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032757"/>
                  </a:ext>
                </a:extLst>
              </a:tr>
              <a:tr h="342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011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3" y="0"/>
            <a:ext cx="4017816" cy="34266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06" y="-1"/>
            <a:ext cx="4008583" cy="3426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6" y="1"/>
            <a:ext cx="3980873" cy="3426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6" y="3509818"/>
            <a:ext cx="8044873" cy="3348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807" y="3509818"/>
            <a:ext cx="3998193" cy="33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2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422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Poppins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17</cp:revision>
  <dcterms:created xsi:type="dcterms:W3CDTF">2024-10-24T18:41:44Z</dcterms:created>
  <dcterms:modified xsi:type="dcterms:W3CDTF">2024-10-25T16:35:37Z</dcterms:modified>
</cp:coreProperties>
</file>