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05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8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5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0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8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2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A268-312F-4265-8369-18E0BC6B05F4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10DF-35B8-4B0A-BDFB-B45A5E1DC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4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400" y="292885"/>
            <a:ext cx="3828620" cy="2889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8" y="3480401"/>
            <a:ext cx="5657578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897" y="3480401"/>
            <a:ext cx="3005588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046" y="4732124"/>
            <a:ext cx="2639797" cy="7742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836" y="5824499"/>
            <a:ext cx="4243184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477220"/>
              </p:ext>
            </p:extLst>
          </p:nvPr>
        </p:nvGraphicFramePr>
        <p:xfrm>
          <a:off x="-1" y="0"/>
          <a:ext cx="12192000" cy="7189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910">
                  <a:extLst>
                    <a:ext uri="{9D8B030D-6E8A-4147-A177-3AD203B41FA5}">
                      <a16:colId xmlns:a16="http://schemas.microsoft.com/office/drawing/2014/main" val="1167363304"/>
                    </a:ext>
                  </a:extLst>
                </a:gridCol>
                <a:gridCol w="1967346">
                  <a:extLst>
                    <a:ext uri="{9D8B030D-6E8A-4147-A177-3AD203B41FA5}">
                      <a16:colId xmlns:a16="http://schemas.microsoft.com/office/drawing/2014/main" val="2655013629"/>
                    </a:ext>
                  </a:extLst>
                </a:gridCol>
                <a:gridCol w="8469744">
                  <a:extLst>
                    <a:ext uri="{9D8B030D-6E8A-4147-A177-3AD203B41FA5}">
                      <a16:colId xmlns:a16="http://schemas.microsoft.com/office/drawing/2014/main" val="14023205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r>
                        <a:rPr lang="en-US" baseline="0" dirty="0" smtClean="0"/>
                        <a:t> Terminology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Meaning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35698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Accommodation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the ability to modify the focal length of the lens by changing the curvature of the eye lens.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464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Cataract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cataract is a cloudy area in the lens of your eye.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4221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Cover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test is done by using an opaque or translucent </a:t>
                      </a:r>
                      <a:r>
                        <a:rPr lang="en-US" dirty="0" err="1" smtClean="0"/>
                        <a:t>occluder</a:t>
                      </a:r>
                      <a:r>
                        <a:rPr lang="en-US" dirty="0" smtClean="0"/>
                        <a:t> to cover one eye. The </a:t>
                      </a:r>
                      <a:r>
                        <a:rPr lang="en-US" dirty="0" err="1" smtClean="0"/>
                        <a:t>occluder</a:t>
                      </a:r>
                      <a:r>
                        <a:rPr lang="en-US" dirty="0" smtClean="0"/>
                        <a:t> is held in front of the eye for a few seconds and then removed.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79902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DVA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Visual Acuity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At 6 </a:t>
                      </a:r>
                      <a:r>
                        <a:rPr lang="en-US" dirty="0" err="1" smtClean="0"/>
                        <a:t>metres</a:t>
                      </a:r>
                      <a:r>
                        <a:rPr lang="en-US" dirty="0" smtClean="0"/>
                        <a:t> or 20 feet, a human eye with that performance is able to separate contours that are approximately 1.75 mm apart.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55131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NVA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Visual Acuity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measurement of how well you can see close objects.  About 25 cm or 30 cm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7416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EOM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Extraocular Movement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muscles are responsible for movements of the eye along three different axes: horizontal, either toward the nose (adduction) or away from the nose (abduction); vertical, either elevation or depression; and torsional, movements that bring the top of the eye toward the nose (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intorsion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or away from the nose.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3879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Esotropia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Esotropia</a:t>
                      </a:r>
                      <a:r>
                        <a:rPr lang="en-US" dirty="0" smtClean="0"/>
                        <a:t> is a type of strabismus (eye misalignment) in which one or both eyes turn inward.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374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084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43549"/>
              </p:ext>
            </p:extLst>
          </p:nvPr>
        </p:nvGraphicFramePr>
        <p:xfrm>
          <a:off x="-1" y="2"/>
          <a:ext cx="12192000" cy="691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256">
                  <a:extLst>
                    <a:ext uri="{9D8B030D-6E8A-4147-A177-3AD203B41FA5}">
                      <a16:colId xmlns:a16="http://schemas.microsoft.com/office/drawing/2014/main" val="2072151057"/>
                    </a:ext>
                  </a:extLst>
                </a:gridCol>
                <a:gridCol w="2290618">
                  <a:extLst>
                    <a:ext uri="{9D8B030D-6E8A-4147-A177-3AD203B41FA5}">
                      <a16:colId xmlns:a16="http://schemas.microsoft.com/office/drawing/2014/main" val="3517495086"/>
                    </a:ext>
                  </a:extLst>
                </a:gridCol>
                <a:gridCol w="8211126">
                  <a:extLst>
                    <a:ext uri="{9D8B030D-6E8A-4147-A177-3AD203B41FA5}">
                      <a16:colId xmlns:a16="http://schemas.microsoft.com/office/drawing/2014/main" val="146950718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Exotropia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Exotropia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 a form of strabismus (eye misalignment) in which one or both of the eyes turn outward.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4137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KC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Keratoconus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eye condition in which your cornea — the clear, dome-shaped front of your eye — gets thinner and gradually bulges outward into a cone shape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48062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Fluorescein Angiography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imaging test to view the blood vessels in your retina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93753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FHx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Family History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More than 350 eye diseases are attributed to hereditary factors, for that we should</a:t>
                      </a:r>
                      <a:r>
                        <a:rPr lang="en-US" b="0" i="0" baseline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 including the family history during the investigation 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86425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Perception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(LP) is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used when vision is worse than hand movement vision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 A bright light is shone on to the eye and you will be asked if any light is noticed.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31621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HM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 Movements or Hand Motion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If the patient cannot count fingers at 1 </a:t>
                      </a:r>
                      <a:r>
                        <a:rPr lang="en-US" b="0" i="0" dirty="0" err="1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metre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, wave your hand and check if he/she can see this.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4986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IOP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Intraocular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the fluid pressure of the eye. This clear fluid is produced by the ciliary epithelium of the iris, 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A healthy amount of intraocular pressure is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between 10 mmHg and 20 mmHg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2680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Lateral Rectus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 flat-shaped muscle, and it is wider in its anterior part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 The lateral rectus muscle is an abductor and moves the eye laterally,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41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12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1445"/>
              </p:ext>
            </p:extLst>
          </p:nvPr>
        </p:nvGraphicFramePr>
        <p:xfrm>
          <a:off x="-1" y="0"/>
          <a:ext cx="12192000" cy="6795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092">
                  <a:extLst>
                    <a:ext uri="{9D8B030D-6E8A-4147-A177-3AD203B41FA5}">
                      <a16:colId xmlns:a16="http://schemas.microsoft.com/office/drawing/2014/main" val="210863610"/>
                    </a:ext>
                  </a:extLst>
                </a:gridCol>
                <a:gridCol w="2198254">
                  <a:extLst>
                    <a:ext uri="{9D8B030D-6E8A-4147-A177-3AD203B41FA5}">
                      <a16:colId xmlns:a16="http://schemas.microsoft.com/office/drawing/2014/main" val="2498972380"/>
                    </a:ext>
                  </a:extLst>
                </a:gridCol>
                <a:gridCol w="8192654">
                  <a:extLst>
                    <a:ext uri="{9D8B030D-6E8A-4147-A177-3AD203B41FA5}">
                      <a16:colId xmlns:a16="http://schemas.microsoft.com/office/drawing/2014/main" val="3097644906"/>
                    </a:ext>
                  </a:extLst>
                </a:gridCol>
              </a:tblGrid>
              <a:tr h="7943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Medial Rectus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adductor muscle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 It moves the eye from side to side with the lateral rectus,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78672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Inferior Rectus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depress the eye, causing the cornea and pupil to move inferiorly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920276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 Rectus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elevating the eye, causing the cornea to move superiorly.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8195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Inferior Rectus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59451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Inferior Oblique (Muscle)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primary action of this muscle is to elevate and abduct (laterally move) the eyeball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8544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Superior Oblique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move the eye in the down-and-out position and </a:t>
                      </a:r>
                      <a:r>
                        <a:rPr lang="en-US" b="0" i="0" dirty="0" err="1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intort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 the eye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42849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thin lenses that sit on top of the cornea.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 They correct refractive errors to make your vision clearer.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7388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FB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Body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object in your eye that shouldn't be there, such as a speck of dust, a wood chip, a metal shaving, an insect or a piece of glass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525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98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559494"/>
              </p:ext>
            </p:extLst>
          </p:nvPr>
        </p:nvGraphicFramePr>
        <p:xfrm>
          <a:off x="-1" y="2"/>
          <a:ext cx="12192000" cy="702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165">
                  <a:extLst>
                    <a:ext uri="{9D8B030D-6E8A-4147-A177-3AD203B41FA5}">
                      <a16:colId xmlns:a16="http://schemas.microsoft.com/office/drawing/2014/main" val="1467297689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611111657"/>
                    </a:ext>
                  </a:extLst>
                </a:gridCol>
                <a:gridCol w="8312726">
                  <a:extLst>
                    <a:ext uri="{9D8B030D-6E8A-4147-A177-3AD203B41FA5}">
                      <a16:colId xmlns:a16="http://schemas.microsoft.com/office/drawing/2014/main" val="420455938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Prism Diopter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One prism diopter represents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deviation of light by 1 centimeter and perpendicular to the initial direction of the light ray on a plane placed 1 meter away from the prism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87265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PCT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Prism Cover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an objective measurement and the gold standard in measuring strabismus.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08447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NRC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 Retinal Correspondence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(NRC) means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eyes are correctly positioned, with both eyes looking in the same direction, with no eye turn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684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Abnormal Retinal Correspondence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(ARC) — also known as anomalous retinal correspondence —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there is an eye turn, known as strabismus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 In this situation, the fovea of the turned eye is not looking at the object.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2408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In</a:t>
                      </a:r>
                      <a:r>
                        <a:rPr lang="en-US" baseline="0" dirty="0" smtClean="0"/>
                        <a:t> prism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thickest edge of the prism and tells you where the light is redirected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70478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Out prism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 Base out (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prism's base is on the outer edge of the lens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36665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Up prism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When a wearer is looking through the top of a minus lens or through the bottom of a plus lens.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25875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 Down prism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0C28"/>
                          </a:solidFill>
                          <a:effectLst/>
                          <a:uLnTx/>
                          <a:uFillTx/>
                          <a:latin typeface="Google Sans"/>
                          <a:ea typeface="+mn-ea"/>
                          <a:cs typeface="+mn-cs"/>
                        </a:rPr>
                        <a:t>When a wearer is looking through the down of a minus lens or through the bottom of a plus lens.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81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4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921651"/>
              </p:ext>
            </p:extLst>
          </p:nvPr>
        </p:nvGraphicFramePr>
        <p:xfrm>
          <a:off x="-1" y="2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346">
                  <a:extLst>
                    <a:ext uri="{9D8B030D-6E8A-4147-A177-3AD203B41FA5}">
                      <a16:colId xmlns:a16="http://schemas.microsoft.com/office/drawing/2014/main" val="2018569437"/>
                    </a:ext>
                  </a:extLst>
                </a:gridCol>
                <a:gridCol w="1570182">
                  <a:extLst>
                    <a:ext uri="{9D8B030D-6E8A-4147-A177-3AD203B41FA5}">
                      <a16:colId xmlns:a16="http://schemas.microsoft.com/office/drawing/2014/main" val="1805625074"/>
                    </a:ext>
                  </a:extLst>
                </a:gridCol>
                <a:gridCol w="9162472">
                  <a:extLst>
                    <a:ext uri="{9D8B030D-6E8A-4147-A177-3AD203B41FA5}">
                      <a16:colId xmlns:a16="http://schemas.microsoft.com/office/drawing/2014/main" val="175410041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BSL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Bandage Soft Contact Lens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worn over the front surface of the eye to protect or support areas affected by disease or injury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02951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W4D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Worth 4 Dots</a:t>
                      </a:r>
                      <a:r>
                        <a:rPr lang="en-US" baseline="0" dirty="0" smtClean="0"/>
                        <a:t>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01820"/>
                          </a:solidFill>
                          <a:effectLst/>
                          <a:latin typeface="Montserrat"/>
                        </a:rPr>
                        <a:t>Worth Four Dot Test is a clinical test mainly used for assessing a patient's degree of binocular vision and binocular single vision.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81081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LOV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The leading causes of blindness and low vision 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46943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LOE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Eye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Total blindness (no light perception) is often due to: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Severe trauma or injury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 Complete retinal detachment.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99289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EOM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Extraocular Muscle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There are seven extraocular muscles – the </a:t>
                      </a:r>
                      <a:r>
                        <a:rPr lang="en-US" b="0" i="0" dirty="0" err="1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levator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palpebrae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 </a:t>
                      </a:r>
                      <a:r>
                        <a:rPr lang="en-US" b="0" i="0" dirty="0" err="1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superioris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, superior rectus, inferior rectus, medial rectus, lateral rectus, inferior oblique and superior oblique</a:t>
                      </a:r>
                      <a:r>
                        <a:rPr lang="en-US" b="0" i="0" dirty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75969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CF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Counting Fingers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(CF).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One or two fingers are placed 1 meter in front you, and you will be asked to count the number of fingers that are shown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29487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 Mellitus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 </a:t>
                      </a:r>
                      <a:r>
                        <a:rPr lang="en-US" b="0" i="0" dirty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a group of diseases that affect how the body uses blood sugar (glucose)</a:t>
                      </a:r>
                      <a:r>
                        <a:rPr lang="en-US" b="0" i="0" dirty="0" smtClean="0">
                          <a:solidFill>
                            <a:srgbClr val="1F1F1F"/>
                          </a:solidFill>
                          <a:effectLst/>
                          <a:latin typeface="Google Sans"/>
                        </a:rPr>
                        <a:t>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83940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smtClean="0">
                          <a:solidFill>
                            <a:srgbClr val="040C28"/>
                          </a:solidFill>
                          <a:effectLst/>
                          <a:latin typeface="Google Sans"/>
                        </a:rPr>
                        <a:t>the force of your blood pushing against the walls of your arteries</a:t>
                      </a:r>
                      <a:r>
                        <a:rPr lang="en-US" b="0" i="0" smtClean="0">
                          <a:solidFill>
                            <a:srgbClr val="474747"/>
                          </a:solidFill>
                          <a:effectLst/>
                          <a:latin typeface="Google San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68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374" y="129309"/>
            <a:ext cx="2715499" cy="3140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087" y="37953"/>
            <a:ext cx="3426691" cy="3231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53" y="-9236"/>
            <a:ext cx="2854037" cy="32789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308"/>
            <a:ext cx="2955635" cy="3315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1778" y="3722254"/>
            <a:ext cx="2900222" cy="321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5087" y="3154218"/>
            <a:ext cx="3385131" cy="370378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2724727"/>
            <a:ext cx="0" cy="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301018" y="0"/>
            <a:ext cx="64655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6349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09453" y="0"/>
            <a:ext cx="46182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0" y="4581236"/>
            <a:ext cx="12108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4875" y="3611418"/>
            <a:ext cx="2715488" cy="29556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3611418"/>
            <a:ext cx="2867890" cy="30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3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09" y="9233"/>
            <a:ext cx="3583708" cy="3251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110" y="180110"/>
            <a:ext cx="3962399" cy="2170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" y="-4621"/>
            <a:ext cx="4414983" cy="2290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50" y="2295234"/>
            <a:ext cx="4285360" cy="2152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8110" y="2295234"/>
            <a:ext cx="3962399" cy="22281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0509" y="3472873"/>
            <a:ext cx="3731491" cy="340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68" y="4583461"/>
            <a:ext cx="4400542" cy="2170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2671" y="4584191"/>
            <a:ext cx="3693278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1021</Words>
  <Application>Microsoft Office PowerPoint</Application>
  <PresentationFormat>Widescreen</PresentationFormat>
  <Paragraphs>119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Google Sans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26</cp:revision>
  <dcterms:created xsi:type="dcterms:W3CDTF">2024-10-20T18:13:56Z</dcterms:created>
  <dcterms:modified xsi:type="dcterms:W3CDTF">2024-10-24T13:03:24Z</dcterms:modified>
</cp:coreProperties>
</file>