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77" r:id="rId4"/>
    <p:sldId id="278" r:id="rId5"/>
    <p:sldId id="279" r:id="rId6"/>
    <p:sldId id="28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6" r:id="rId16"/>
    <p:sldId id="287" r:id="rId17"/>
    <p:sldId id="268" r:id="rId18"/>
    <p:sldId id="270" r:id="rId19"/>
    <p:sldId id="271" r:id="rId20"/>
    <p:sldId id="272" r:id="rId21"/>
    <p:sldId id="273" r:id="rId22"/>
    <p:sldId id="275" r:id="rId23"/>
    <p:sldId id="288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26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96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02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8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080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6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947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374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71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3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323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meanatomy.info/head/osteology/sphenoid-bon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meanatomy.info/head/cranial-nerves/optic-cnii/" TargetMode="External"/><Relationship Id="rId2" Type="http://schemas.openxmlformats.org/officeDocument/2006/relationships/hyperlink" Target="https://teachmeanatomy.info/head/organs/eye/extraocular-musc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chmeanatomy.info/head/cranial-nerves/trigeminal-nerve/" TargetMode="External"/><Relationship Id="rId5" Type="http://schemas.openxmlformats.org/officeDocument/2006/relationships/hyperlink" Target="https://teachmeanatomy.info/head/cranial-nerves/trochlear-nerve/" TargetMode="External"/><Relationship Id="rId4" Type="http://schemas.openxmlformats.org/officeDocument/2006/relationships/hyperlink" Target="https://teachmeanatomy.info/head/cranial-nerves/oculomoto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meanatomy.info/head/cranial-nerves/trochlear-nerve/" TargetMode="External"/><Relationship Id="rId2" Type="http://schemas.openxmlformats.org/officeDocument/2006/relationships/hyperlink" Target="https://teachmeanatomy.info/head/cranial-nerves/optic-cni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teachmeanatomy.info/head/cranial-nerves/oculomot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man_skull" TargetMode="External"/><Relationship Id="rId2" Type="http://schemas.openxmlformats.org/officeDocument/2006/relationships/hyperlink" Target="https://en.wikipedia.org/wiki/Body_cav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en.wikipedia.org/wiki/Accessory_visual_structures" TargetMode="External"/><Relationship Id="rId4" Type="http://schemas.openxmlformats.org/officeDocument/2006/relationships/hyperlink" Target="https://en.wikipedia.org/wiki/Human_ey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meanatomy.info/head/areas/cranial-fossa/anterior/" TargetMode="External"/><Relationship Id="rId2" Type="http://schemas.openxmlformats.org/officeDocument/2006/relationships/hyperlink" Target="https://teachmeanatomy.info/head/osteology/sphenoid-bo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meanatomy.info/head/osteology/sphenoid-bone/" TargetMode="External"/><Relationship Id="rId2" Type="http://schemas.openxmlformats.org/officeDocument/2006/relationships/hyperlink" Target="https://teachmeanatomy.info/head/osteology/ethmoid-bo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The Orbit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93A299"/>
              </a:buClr>
              <a:buSzPct val="85000"/>
            </a:pPr>
            <a:r>
              <a:rPr lang="de-DE" sz="2800" b="1" dirty="0">
                <a:solidFill>
                  <a:srgbClr val="292934"/>
                </a:solidFill>
                <a:latin typeface="Andalus" pitchFamily="18" charset="-78"/>
                <a:cs typeface="Andalus" pitchFamily="18" charset="-78"/>
              </a:rPr>
              <a:t>Dr. Lamees Abd ALRaheem </a:t>
            </a:r>
          </a:p>
          <a:p>
            <a:pPr lvl="0">
              <a:buClr>
                <a:srgbClr val="93A299"/>
              </a:buClr>
              <a:buSzPct val="85000"/>
            </a:pPr>
            <a:r>
              <a:rPr lang="de-DE" sz="2800" b="1" dirty="0">
                <a:solidFill>
                  <a:srgbClr val="292934"/>
                </a:solidFill>
                <a:latin typeface="Andalus" pitchFamily="18" charset="-78"/>
                <a:cs typeface="Andalus" pitchFamily="18" charset="-78"/>
              </a:rPr>
              <a:t>M.B.CH.B   F.I.C.M.S </a:t>
            </a:r>
          </a:p>
          <a:p>
            <a:pPr lvl="0">
              <a:buClr>
                <a:srgbClr val="93A299"/>
              </a:buClr>
              <a:buSzPct val="85000"/>
            </a:pPr>
            <a:r>
              <a:rPr lang="de-DE" sz="2800" b="1" dirty="0">
                <a:solidFill>
                  <a:srgbClr val="292934"/>
                </a:solidFill>
                <a:latin typeface="Andalus" pitchFamily="18" charset="-78"/>
                <a:cs typeface="Andalus" pitchFamily="18" charset="-78"/>
              </a:rPr>
              <a:t> Al Mustaqbal university</a:t>
            </a:r>
            <a:endParaRPr lang="en-US" sz="2800" b="1" dirty="0">
              <a:solidFill>
                <a:srgbClr val="292934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2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894385"/>
            <a:ext cx="8568952" cy="1224135"/>
          </a:xfrm>
        </p:spPr>
        <p:txBody>
          <a:bodyPr/>
          <a:lstStyle/>
          <a:p>
            <a:pPr lvl="0" algn="just" rt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Lateral wall</a:t>
            </a:r>
            <a:r>
              <a:rPr lang="en-US" sz="2000" dirty="0">
                <a:latin typeface="Arial"/>
                <a:ea typeface="Calibri"/>
                <a:cs typeface="Arial"/>
              </a:rPr>
              <a:t> – Formed by the </a:t>
            </a:r>
            <a:r>
              <a:rPr lang="en-US" sz="2000" dirty="0" err="1">
                <a:latin typeface="Arial"/>
                <a:ea typeface="Calibri"/>
                <a:cs typeface="Arial"/>
              </a:rPr>
              <a:t>zygomatic</a:t>
            </a:r>
            <a:r>
              <a:rPr lang="en-US" sz="2000" dirty="0">
                <a:latin typeface="Arial"/>
                <a:ea typeface="Calibri"/>
                <a:cs typeface="Arial"/>
              </a:rPr>
              <a:t> bone and greater wing of the </a:t>
            </a:r>
            <a:r>
              <a:rPr lang="en-US" sz="2000" dirty="0">
                <a:solidFill>
                  <a:srgbClr val="0000FF"/>
                </a:solidFill>
                <a:latin typeface="Arial"/>
                <a:ea typeface="Calibri"/>
                <a:cs typeface="Arial"/>
                <a:hlinkClick r:id="rId2"/>
              </a:rPr>
              <a:t>sphenoid</a:t>
            </a:r>
            <a:r>
              <a:rPr lang="en-US" sz="2000" dirty="0">
                <a:latin typeface="Arial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79512" y="2130248"/>
            <a:ext cx="8424936" cy="155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Apex</a:t>
            </a:r>
            <a:r>
              <a:rPr lang="en-US" sz="2000" dirty="0">
                <a:latin typeface="Arial"/>
                <a:ea typeface="Calibri"/>
                <a:cs typeface="Arial"/>
              </a:rPr>
              <a:t> – Located at the opening to the optic canal, the optic foramen.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Base</a:t>
            </a:r>
            <a:r>
              <a:rPr lang="en-US" sz="2000" dirty="0">
                <a:latin typeface="Arial"/>
                <a:ea typeface="Calibri"/>
                <a:cs typeface="Arial"/>
              </a:rPr>
              <a:t> – Opens out into the face, and is bounded by the eyelids. It is also known as the orbital rim.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45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Orbit Content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pPr lvl="0" algn="just" rtl="0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FF"/>
                </a:solidFill>
                <a:latin typeface="Arial"/>
                <a:ea typeface="Times New Roman"/>
                <a:cs typeface="Arial"/>
                <a:hlinkClick r:id="rId2" tooltip="The Extraocular Muscles"/>
              </a:rPr>
              <a:t>Extra-ocular muscles</a:t>
            </a:r>
            <a:r>
              <a:rPr lang="en-US" sz="1800" dirty="0">
                <a:latin typeface="Arial"/>
                <a:ea typeface="Times New Roman"/>
                <a:cs typeface="Arial"/>
              </a:rPr>
              <a:t> –They are responsible for the movement of the eyeball and superior eyelid.</a:t>
            </a:r>
            <a:endParaRPr lang="en-US" sz="18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latin typeface="Arial"/>
                <a:ea typeface="Times New Roman"/>
                <a:cs typeface="Arial"/>
              </a:rPr>
              <a:t>Eyelids – These cover the orbits anteriorly.</a:t>
            </a:r>
            <a:endParaRPr lang="en-US" sz="18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latin typeface="Arial"/>
                <a:ea typeface="Times New Roman"/>
                <a:cs typeface="Arial"/>
              </a:rPr>
              <a:t>Nerves: Several cranial nerves supply the eye and its structures; </a:t>
            </a:r>
            <a:r>
              <a:rPr lang="en-US" sz="1800" dirty="0">
                <a:solidFill>
                  <a:srgbClr val="0000FF"/>
                </a:solidFill>
                <a:latin typeface="Arial"/>
                <a:ea typeface="Times New Roman"/>
                <a:cs typeface="Arial"/>
                <a:hlinkClick r:id="rId3"/>
              </a:rPr>
              <a:t>optic</a:t>
            </a:r>
            <a:r>
              <a:rPr lang="en-US" sz="1800" dirty="0">
                <a:latin typeface="Arial"/>
                <a:ea typeface="Times New Roman"/>
                <a:cs typeface="Arial"/>
              </a:rPr>
              <a:t> II, </a:t>
            </a:r>
            <a:r>
              <a:rPr lang="en-US" sz="1800" dirty="0" err="1">
                <a:solidFill>
                  <a:srgbClr val="0000FF"/>
                </a:solidFill>
                <a:latin typeface="Arial"/>
                <a:ea typeface="Times New Roman"/>
                <a:cs typeface="Arial"/>
                <a:hlinkClick r:id="rId4"/>
              </a:rPr>
              <a:t>oculomotor</a:t>
            </a:r>
            <a:r>
              <a:rPr lang="en-US" sz="1800" dirty="0">
                <a:latin typeface="Arial"/>
                <a:ea typeface="Times New Roman"/>
                <a:cs typeface="Arial"/>
              </a:rPr>
              <a:t> III , </a:t>
            </a:r>
            <a:r>
              <a:rPr lang="en-US" sz="1800" dirty="0">
                <a:solidFill>
                  <a:srgbClr val="0000FF"/>
                </a:solidFill>
                <a:latin typeface="Arial"/>
                <a:ea typeface="Times New Roman"/>
                <a:cs typeface="Arial"/>
                <a:hlinkClick r:id="rId5"/>
              </a:rPr>
              <a:t>trochlear</a:t>
            </a:r>
            <a:r>
              <a:rPr lang="en-US" sz="1800" dirty="0">
                <a:latin typeface="Arial"/>
                <a:ea typeface="Times New Roman"/>
                <a:cs typeface="Arial"/>
              </a:rPr>
              <a:t> IV , </a:t>
            </a:r>
            <a:r>
              <a:rPr lang="en-US" sz="1800" dirty="0">
                <a:solidFill>
                  <a:srgbClr val="0000FF"/>
                </a:solidFill>
                <a:latin typeface="Arial"/>
                <a:ea typeface="Times New Roman"/>
                <a:cs typeface="Arial"/>
                <a:hlinkClick r:id="rId6"/>
              </a:rPr>
              <a:t>trigeminal</a:t>
            </a:r>
            <a:r>
              <a:rPr lang="en-US" sz="1800" dirty="0">
                <a:latin typeface="Arial"/>
                <a:ea typeface="Times New Roman"/>
                <a:cs typeface="Arial"/>
              </a:rPr>
              <a:t> V and </a:t>
            </a:r>
            <a:r>
              <a:rPr lang="en-US" sz="1800" dirty="0" err="1" smtClean="0">
                <a:solidFill>
                  <a:srgbClr val="0000FF"/>
                </a:solidFill>
                <a:latin typeface="Arial"/>
                <a:ea typeface="Times New Roman"/>
                <a:cs typeface="Arial"/>
              </a:rPr>
              <a:t>abducent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r>
              <a:rPr lang="en-US" sz="1800" dirty="0">
                <a:latin typeface="Arial"/>
                <a:ea typeface="Times New Roman"/>
                <a:cs typeface="Arial"/>
              </a:rPr>
              <a:t>VI  nerves.</a:t>
            </a:r>
            <a:endParaRPr lang="en-US" sz="18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latin typeface="Arial"/>
                <a:ea typeface="Times New Roman"/>
                <a:cs typeface="Arial"/>
              </a:rPr>
              <a:t>Blood vessels: The eye receives blood primarily from the ophthalmic artery. Venous drainage is via the superior and inferior ophthalmic veins.</a:t>
            </a:r>
            <a:endParaRPr lang="en-US" sz="18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1800" dirty="0">
                <a:latin typeface="Arial"/>
                <a:ea typeface="Times New Roman"/>
                <a:cs typeface="Arial"/>
              </a:rPr>
              <a:t>Any space within the orbit that is not occupied is filled with orbital fat. This tissue cushions the eye, and </a:t>
            </a:r>
            <a:r>
              <a:rPr lang="en-US" sz="1800" dirty="0" err="1">
                <a:latin typeface="Arial"/>
                <a:ea typeface="Times New Roman"/>
                <a:cs typeface="Arial"/>
              </a:rPr>
              <a:t>stabilises</a:t>
            </a:r>
            <a:r>
              <a:rPr lang="en-US" sz="1800" dirty="0">
                <a:latin typeface="Arial"/>
                <a:ea typeface="Times New Roman"/>
                <a:cs typeface="Arial"/>
              </a:rPr>
              <a:t> the </a:t>
            </a:r>
            <a:r>
              <a:rPr lang="en-US" sz="1800" dirty="0" err="1">
                <a:solidFill>
                  <a:srgbClr val="0000FF"/>
                </a:solidFill>
                <a:latin typeface="Arial"/>
                <a:ea typeface="Times New Roman"/>
                <a:cs typeface="Arial"/>
                <a:hlinkClick r:id="rId2"/>
              </a:rPr>
              <a:t>extraocular</a:t>
            </a:r>
            <a:r>
              <a:rPr lang="en-US" sz="1800" dirty="0">
                <a:solidFill>
                  <a:srgbClr val="0000FF"/>
                </a:solidFill>
                <a:latin typeface="Arial"/>
                <a:ea typeface="Times New Roman"/>
                <a:cs typeface="Arial"/>
                <a:hlinkClick r:id="rId2"/>
              </a:rPr>
              <a:t> muscles</a:t>
            </a:r>
            <a:r>
              <a:rPr lang="en-US" sz="1800" dirty="0">
                <a:latin typeface="Arial"/>
                <a:ea typeface="Times New Roman"/>
                <a:cs typeface="Arial"/>
              </a:rPr>
              <a:t>.</a:t>
            </a:r>
            <a:endParaRPr lang="en-US" sz="1800" dirty="0">
              <a:ea typeface="Calibri"/>
              <a:cs typeface="Arial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512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125682" cy="51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Orbital foramens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5122912" cy="4713387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latin typeface="Arial"/>
                <a:ea typeface="Calibri"/>
                <a:cs typeface="Arial"/>
              </a:rPr>
              <a:t>There are three pathways in orbit</a:t>
            </a:r>
            <a:endParaRPr lang="en-US" sz="18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latin typeface="Arial"/>
                <a:ea typeface="Calibri"/>
                <a:cs typeface="Arial"/>
              </a:rPr>
              <a:t>Optic canal – transmits the </a:t>
            </a:r>
            <a:r>
              <a:rPr lang="en-US" sz="1800" dirty="0">
                <a:solidFill>
                  <a:srgbClr val="0000FF"/>
                </a:solidFill>
                <a:latin typeface="Arial"/>
                <a:ea typeface="Calibri"/>
                <a:cs typeface="Arial"/>
                <a:hlinkClick r:id="rId2"/>
              </a:rPr>
              <a:t>optic nerve</a:t>
            </a:r>
            <a:r>
              <a:rPr lang="en-US" sz="1800" dirty="0">
                <a:latin typeface="Arial"/>
                <a:ea typeface="Calibri"/>
                <a:cs typeface="Arial"/>
              </a:rPr>
              <a:t> and ophthalmic artery.</a:t>
            </a:r>
            <a:endParaRPr lang="en-US" sz="18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latin typeface="Arial"/>
                <a:ea typeface="Calibri"/>
                <a:cs typeface="Arial"/>
              </a:rPr>
              <a:t>Superior orbital fissure – transmits the lacrimal, frontal N, </a:t>
            </a:r>
            <a:r>
              <a:rPr lang="en-US" sz="1800" dirty="0">
                <a:solidFill>
                  <a:srgbClr val="0000FF"/>
                </a:solidFill>
                <a:latin typeface="Arial"/>
                <a:ea typeface="Calibri"/>
                <a:cs typeface="Arial"/>
                <a:hlinkClick r:id="rId3"/>
              </a:rPr>
              <a:t>trochlear</a:t>
            </a:r>
            <a:r>
              <a:rPr lang="en-US" sz="1800" dirty="0">
                <a:latin typeface="Arial"/>
                <a:ea typeface="Calibri"/>
                <a:cs typeface="Arial"/>
              </a:rPr>
              <a:t> (CN IV), </a:t>
            </a:r>
            <a:r>
              <a:rPr lang="en-US" sz="1800" dirty="0" err="1">
                <a:solidFill>
                  <a:srgbClr val="0000FF"/>
                </a:solidFill>
                <a:latin typeface="Arial"/>
                <a:ea typeface="Calibri"/>
                <a:cs typeface="Arial"/>
                <a:hlinkClick r:id="rId4"/>
              </a:rPr>
              <a:t>oculomotor</a:t>
            </a:r>
            <a:r>
              <a:rPr lang="en-US" sz="1800" dirty="0">
                <a:latin typeface="Arial"/>
                <a:ea typeface="Calibri"/>
                <a:cs typeface="Arial"/>
              </a:rPr>
              <a:t> N (CN III),  </a:t>
            </a:r>
            <a:r>
              <a:rPr lang="en-US" sz="1800" dirty="0" err="1" smtClean="0">
                <a:latin typeface="Arial"/>
                <a:ea typeface="Calibri"/>
                <a:cs typeface="Arial"/>
              </a:rPr>
              <a:t>abducents</a:t>
            </a:r>
            <a:r>
              <a:rPr lang="en-US" sz="1800" dirty="0" smtClean="0">
                <a:latin typeface="Arial"/>
                <a:ea typeface="Calibri"/>
                <a:cs typeface="Arial"/>
              </a:rPr>
              <a:t> </a:t>
            </a:r>
            <a:r>
              <a:rPr lang="en-US" sz="1800" dirty="0">
                <a:latin typeface="Arial"/>
                <a:ea typeface="Calibri"/>
                <a:cs typeface="Arial"/>
              </a:rPr>
              <a:t>N (CN VI) nerves. </a:t>
            </a:r>
            <a:endParaRPr lang="en-US" sz="18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latin typeface="Arial"/>
                <a:ea typeface="Calibri"/>
                <a:cs typeface="Arial"/>
              </a:rPr>
              <a:t>Inferior orbital fissure – transmits the </a:t>
            </a:r>
            <a:r>
              <a:rPr lang="en-US" sz="1800" dirty="0" err="1">
                <a:latin typeface="Arial"/>
                <a:ea typeface="Calibri"/>
                <a:cs typeface="Arial"/>
              </a:rPr>
              <a:t>zygomatic</a:t>
            </a:r>
            <a:r>
              <a:rPr lang="en-US" sz="1800" dirty="0">
                <a:latin typeface="Arial"/>
                <a:ea typeface="Calibri"/>
                <a:cs typeface="Arial"/>
              </a:rPr>
              <a:t> branch of the maxillary nerve, the inferior ophthalmic vein, and sympathetic nerves.</a:t>
            </a:r>
            <a:endParaRPr lang="en-US" sz="1800" dirty="0">
              <a:ea typeface="Calibri"/>
              <a:cs typeface="Arial"/>
            </a:endParaRPr>
          </a:p>
          <a:p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55575"/>
            <a:ext cx="3262313" cy="292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16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4996" y="62068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Clinical significance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24744"/>
            <a:ext cx="4608512" cy="5040560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Exophthalmos</a:t>
            </a:r>
            <a:r>
              <a:rPr lang="en-US" sz="2000" dirty="0">
                <a:latin typeface="Arial"/>
                <a:ea typeface="Calibri"/>
                <a:cs typeface="Arial"/>
              </a:rPr>
              <a:t> (also called ,  </a:t>
            </a:r>
            <a:r>
              <a:rPr lang="en-US" sz="2000" dirty="0" err="1">
                <a:solidFill>
                  <a:srgbClr val="0070C0"/>
                </a:solidFill>
                <a:latin typeface="Arial"/>
                <a:ea typeface="Calibri"/>
                <a:cs typeface="Arial"/>
              </a:rPr>
              <a:t>proptosis</a:t>
            </a:r>
            <a:r>
              <a:rPr lang="en-US" sz="2000" dirty="0">
                <a:latin typeface="Arial"/>
                <a:ea typeface="Calibri"/>
                <a:cs typeface="Arial"/>
              </a:rPr>
              <a:t>,) is a </a:t>
            </a:r>
            <a:r>
              <a:rPr lang="en-US" sz="2000" u="sng" dirty="0">
                <a:latin typeface="Arial"/>
                <a:ea typeface="Calibri"/>
                <a:cs typeface="Arial"/>
              </a:rPr>
              <a:t>bulging of the eye anteriorly out of the orbit</a:t>
            </a:r>
            <a:r>
              <a:rPr lang="en-US" sz="2000" u="sng" dirty="0" smtClean="0">
                <a:latin typeface="Arial"/>
                <a:ea typeface="Calibri"/>
                <a:cs typeface="Arial"/>
              </a:rPr>
              <a:t>.</a:t>
            </a: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000" dirty="0" smtClean="0">
                <a:latin typeface="Arial"/>
                <a:ea typeface="Calibri"/>
                <a:cs typeface="Arial"/>
              </a:rPr>
              <a:t> </a:t>
            </a:r>
            <a:r>
              <a:rPr lang="en-US" sz="2000" dirty="0">
                <a:latin typeface="Arial"/>
                <a:ea typeface="Calibri"/>
                <a:cs typeface="Arial"/>
              </a:rPr>
              <a:t>Exophthalmos can be either </a:t>
            </a:r>
            <a:r>
              <a:rPr lang="en-US" sz="2000" u="sng" dirty="0">
                <a:latin typeface="Arial"/>
                <a:ea typeface="Calibri"/>
                <a:cs typeface="Arial"/>
              </a:rPr>
              <a:t>bilateral</a:t>
            </a:r>
            <a:r>
              <a:rPr lang="en-US" sz="2000" dirty="0">
                <a:latin typeface="Arial"/>
                <a:ea typeface="Calibri"/>
                <a:cs typeface="Arial"/>
              </a:rPr>
              <a:t> (as is often seen in Graves' disease) </a:t>
            </a:r>
            <a:r>
              <a:rPr lang="en-US" sz="2000" dirty="0" smtClean="0">
                <a:latin typeface="Arial"/>
                <a:ea typeface="Calibri"/>
                <a:cs typeface="Arial"/>
              </a:rPr>
              <a:t>or</a:t>
            </a: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000" u="sng" dirty="0" smtClean="0">
                <a:latin typeface="Arial"/>
                <a:ea typeface="Calibri"/>
                <a:cs typeface="Arial"/>
              </a:rPr>
              <a:t>unilateral</a:t>
            </a:r>
            <a:r>
              <a:rPr lang="en-US" sz="2000" dirty="0" smtClean="0">
                <a:latin typeface="Arial"/>
                <a:ea typeface="Calibri"/>
                <a:cs typeface="Arial"/>
              </a:rPr>
              <a:t> </a:t>
            </a:r>
            <a:r>
              <a:rPr lang="en-US" sz="2000" dirty="0">
                <a:latin typeface="Arial"/>
                <a:ea typeface="Calibri"/>
                <a:cs typeface="Arial"/>
              </a:rPr>
              <a:t>(as is often seen in an orbital tumor).</a:t>
            </a:r>
            <a:endParaRPr lang="en-US" sz="2000" dirty="0">
              <a:ea typeface="Calibri"/>
              <a:cs typeface="Arial"/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96" y="1268760"/>
            <a:ext cx="32385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96" y="3933056"/>
            <a:ext cx="32385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/>
              <a:t>referred to as </a:t>
            </a:r>
            <a:r>
              <a:rPr lang="en-US" u="sng" dirty="0">
                <a:solidFill>
                  <a:srgbClr val="0070C0"/>
                </a:solidFill>
              </a:rPr>
              <a:t>orbital </a:t>
            </a:r>
            <a:r>
              <a:rPr lang="en-US" u="sng" dirty="0" smtClean="0">
                <a:solidFill>
                  <a:srgbClr val="0070C0"/>
                </a:solidFill>
              </a:rPr>
              <a:t>cellulitis</a:t>
            </a:r>
          </a:p>
          <a:p>
            <a:r>
              <a:rPr lang="en-US" dirty="0" smtClean="0"/>
              <a:t>managed </a:t>
            </a:r>
            <a:r>
              <a:rPr lang="en-US" dirty="0"/>
              <a:t>with a short course of oral antibiotics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close follow-up.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582164" cy="35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variety of tumors can manifest in the eye socket in both adults and children.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76328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1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Fractures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u="sng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Orbital rim fracture:- </a:t>
            </a:r>
            <a:r>
              <a:rPr lang="en-US" dirty="0">
                <a:latin typeface="Arial"/>
                <a:ea typeface="Calibri"/>
                <a:cs typeface="Arial"/>
              </a:rPr>
              <a:t>fracture of the bones forming the outer rim of the bony orbit. </a:t>
            </a:r>
            <a:endParaRPr lang="en-US" sz="28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‘</a:t>
            </a:r>
            <a:r>
              <a:rPr lang="en-US" u="sng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Blowout’ fracture </a:t>
            </a:r>
            <a:r>
              <a:rPr lang="en-US" dirty="0">
                <a:latin typeface="Arial"/>
                <a:ea typeface="Calibri"/>
                <a:cs typeface="Arial"/>
              </a:rPr>
              <a:t>– This refers to partial herniation of the orbital contents through one of its walls. The medial and inferior walls are the weakest, with the contents herniating into the </a:t>
            </a:r>
            <a:r>
              <a:rPr lang="en-US" dirty="0" err="1">
                <a:latin typeface="Arial"/>
                <a:ea typeface="Calibri"/>
                <a:cs typeface="Arial"/>
              </a:rPr>
              <a:t>ethmoid</a:t>
            </a:r>
            <a:r>
              <a:rPr lang="en-US" dirty="0">
                <a:latin typeface="Arial"/>
                <a:ea typeface="Calibri"/>
                <a:cs typeface="Arial"/>
              </a:rPr>
              <a:t> and maxillary sinuses respectively.</a:t>
            </a:r>
            <a:endParaRPr lang="en-US" sz="28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Arial"/>
                <a:ea typeface="Calibri"/>
                <a:cs typeface="Arial"/>
              </a:rPr>
              <a:t>Any fracture of the orbit will result in raising the pressure in the orbit, causing exophthalmos (protrusion of the eye). There may also be involvement of surrounding structures, – </a:t>
            </a:r>
            <a:r>
              <a:rPr lang="en-US" dirty="0" err="1">
                <a:latin typeface="Arial"/>
                <a:ea typeface="Calibri"/>
                <a:cs typeface="Arial"/>
              </a:rPr>
              <a:t>e.g</a:t>
            </a:r>
            <a:r>
              <a:rPr lang="en-US" dirty="0"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latin typeface="Arial"/>
                <a:ea typeface="Calibri"/>
                <a:cs typeface="Arial"/>
              </a:rPr>
              <a:t>haemorrhage</a:t>
            </a:r>
            <a:r>
              <a:rPr lang="en-US" dirty="0">
                <a:latin typeface="Arial"/>
                <a:ea typeface="Calibri"/>
                <a:cs typeface="Arial"/>
              </a:rPr>
              <a:t> into one of the neighboring sinuses.</a:t>
            </a:r>
            <a:endParaRPr lang="en-US" sz="28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69847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067944" y="3240168"/>
            <a:ext cx="2276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Thyroid eye disease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913865" y="1429380"/>
            <a:ext cx="21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‘</a:t>
            </a:r>
            <a:r>
              <a:rPr lang="en-US" sz="2000" b="1" dirty="0"/>
              <a:t>Blowout’ fracture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3158289" cy="33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6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8560" y="764704"/>
            <a:ext cx="8424936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The three main imaging techniques for the brain and orbit are</a:t>
            </a:r>
            <a:endParaRPr lang="en-US" sz="1600" b="1" dirty="0">
              <a:solidFill>
                <a:srgbClr val="C00000"/>
              </a:solidFill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latin typeface="Arial"/>
                <a:ea typeface="Calibri"/>
                <a:cs typeface="Arial"/>
              </a:rPr>
              <a:t>First:- </a:t>
            </a:r>
            <a:r>
              <a:rPr lang="en-US" u="sng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X-rays</a:t>
            </a:r>
            <a:r>
              <a:rPr lang="en-US" dirty="0">
                <a:latin typeface="Arial"/>
                <a:ea typeface="Calibri"/>
                <a:cs typeface="Arial"/>
              </a:rPr>
              <a:t> We use the skull X-ray examine patients with a suspicion for metallic foreign body prior to MR studies.  As a general rule, patients who have an indication for orbital imaging should undergo a CT or an MR study, if not contraindicated, for improved bone or soft-tissue resolution.</a:t>
            </a:r>
            <a:endParaRPr lang="en-US" sz="16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b="1" dirty="0">
                <a:latin typeface="Arial"/>
                <a:ea typeface="Calibri"/>
                <a:cs typeface="Arial"/>
              </a:rPr>
              <a:t>Second:- </a:t>
            </a:r>
            <a:r>
              <a:rPr lang="en-US" u="sng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CT scanning </a:t>
            </a:r>
            <a:r>
              <a:rPr lang="en-US" dirty="0">
                <a:latin typeface="Arial"/>
                <a:ea typeface="Calibri"/>
                <a:cs typeface="Arial"/>
              </a:rPr>
              <a:t>is sufficient for many orbital conditions e.g. thyroid eye disease and orbital tumors .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11947" y="423327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latin typeface="Arial"/>
                <a:ea typeface="Calibri"/>
                <a:cs typeface="Arial"/>
              </a:rPr>
              <a:t>Third:- </a:t>
            </a:r>
            <a:r>
              <a:rPr lang="en-US" u="sng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MRI</a:t>
            </a:r>
            <a:r>
              <a:rPr lang="en-US" dirty="0">
                <a:latin typeface="Arial"/>
                <a:ea typeface="Calibri"/>
                <a:cs typeface="Arial"/>
              </a:rPr>
              <a:t> provides better  soft-tissue discrimination of intracranial anatomy (e.g. meninges, cavernous sinus, posterior fossa and </a:t>
            </a:r>
            <a:r>
              <a:rPr lang="en-US" dirty="0" err="1">
                <a:latin typeface="Arial"/>
                <a:ea typeface="Calibri"/>
                <a:cs typeface="Arial"/>
              </a:rPr>
              <a:t>dural</a:t>
            </a:r>
            <a:r>
              <a:rPr lang="en-US" dirty="0">
                <a:latin typeface="Arial"/>
                <a:ea typeface="Calibri"/>
                <a:cs typeface="Arial"/>
              </a:rPr>
              <a:t> venous sinuses).Even After CT,  follow-up MR scan may still be required for optimal evaluation of pathology.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88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</a:t>
            </a:r>
            <a:r>
              <a:rPr lang="en-US" b="1" dirty="0"/>
              <a:t> orbit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06104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is </a:t>
            </a:r>
            <a:r>
              <a:rPr lang="en-US" dirty="0"/>
              <a:t>the </a:t>
            </a:r>
            <a:r>
              <a:rPr lang="en-US" dirty="0">
                <a:hlinkClick r:id="rId2" tooltip="Body cavity"/>
              </a:rPr>
              <a:t>cavity</a:t>
            </a:r>
            <a:r>
              <a:rPr lang="en-US" dirty="0"/>
              <a:t> or socket of the </a:t>
            </a:r>
            <a:r>
              <a:rPr lang="en-US" dirty="0">
                <a:hlinkClick r:id="rId3" tooltip="Human skull"/>
              </a:rPr>
              <a:t>skull</a:t>
            </a:r>
            <a:r>
              <a:rPr lang="en-US" dirty="0"/>
              <a:t> in which </a:t>
            </a: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>
                <a:hlinkClick r:id="rId4" tooltip="Human eye"/>
              </a:rPr>
              <a:t>eye</a:t>
            </a:r>
            <a:r>
              <a:rPr lang="en-US" dirty="0"/>
              <a:t> and </a:t>
            </a:r>
            <a:r>
              <a:rPr lang="en-US" dirty="0">
                <a:hlinkClick r:id="rId5" tooltip="Accessory visual structures"/>
              </a:rPr>
              <a:t>its appendages</a:t>
            </a:r>
            <a:r>
              <a:rPr lang="en-US" dirty="0"/>
              <a:t> are </a:t>
            </a:r>
            <a:r>
              <a:rPr lang="en-US" dirty="0" smtClean="0"/>
              <a:t>situated.</a:t>
            </a:r>
          </a:p>
          <a:p>
            <a:pPr marL="0" indent="0" algn="l">
              <a:buNone/>
            </a:pPr>
            <a:endParaRPr lang="en-US" sz="2800" dirty="0" smtClean="0">
              <a:latin typeface="Arial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718804"/>
            <a:ext cx="66967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5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1196752"/>
            <a:ext cx="8424936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INDICATION FOR  emergent orbital  CT. scan include the following</a:t>
            </a:r>
            <a:r>
              <a:rPr lang="en-US" sz="2400" dirty="0">
                <a:latin typeface="Arial"/>
                <a:ea typeface="Calibri"/>
                <a:cs typeface="Arial"/>
              </a:rPr>
              <a:t>: 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en-US" sz="2400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acute orbital trauma </a:t>
            </a:r>
            <a:r>
              <a:rPr lang="en-US" sz="2400" dirty="0">
                <a:latin typeface="Arial"/>
                <a:ea typeface="Calibri"/>
                <a:cs typeface="Arial"/>
              </a:rPr>
              <a:t>(e.g. suspected orbital fracture, orbital- hematoma, metallic or wooden foreign bodies, or traumatic optic neuropathy); 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acute </a:t>
            </a:r>
            <a:r>
              <a:rPr lang="en-US" sz="2400" dirty="0" err="1">
                <a:solidFill>
                  <a:srgbClr val="0070C0"/>
                </a:solidFill>
                <a:latin typeface="Arial"/>
                <a:ea typeface="Calibri"/>
                <a:cs typeface="Arial"/>
              </a:rPr>
              <a:t>proptosis</a:t>
            </a:r>
            <a:r>
              <a:rPr lang="en-US" sz="2400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400" dirty="0">
                <a:latin typeface="Arial"/>
                <a:ea typeface="Calibri"/>
                <a:cs typeface="Arial"/>
              </a:rPr>
              <a:t>(e.g. orbital cellulitis, , thyroid eye disease ,compressive optic neuropathy, </a:t>
            </a:r>
            <a:r>
              <a:rPr lang="en-US" sz="2400" dirty="0" err="1">
                <a:latin typeface="Arial"/>
                <a:ea typeface="Calibri"/>
                <a:cs typeface="Arial"/>
              </a:rPr>
              <a:t>retrobulbar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 err="1">
                <a:latin typeface="Arial"/>
                <a:ea typeface="Calibri"/>
                <a:cs typeface="Arial"/>
              </a:rPr>
              <a:t>haemorrhage</a:t>
            </a:r>
            <a:r>
              <a:rPr lang="en-US" sz="2400" dirty="0">
                <a:latin typeface="Arial"/>
                <a:ea typeface="Calibri"/>
                <a:cs typeface="Arial"/>
              </a:rPr>
              <a:t>); 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769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2" cy="603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27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6" y="620688"/>
            <a:ext cx="7417987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435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Quiz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92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/>
              <a:t>Which of the following bones does not contribute to the floor of the orbit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A- Maxilla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B- Palatine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C- Frontal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D- </a:t>
            </a:r>
            <a:r>
              <a:rPr lang="en-US" dirty="0" err="1" smtClean="0"/>
              <a:t>Zygomatic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93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nerves is not found within the orbit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A- Optic </a:t>
            </a:r>
            <a:r>
              <a:rPr lang="en-US" dirty="0"/>
              <a:t>nerve</a:t>
            </a:r>
          </a:p>
          <a:p>
            <a:pPr marL="0" indent="0">
              <a:buNone/>
            </a:pPr>
            <a:r>
              <a:rPr lang="en-US" dirty="0" smtClean="0"/>
              <a:t>B- </a:t>
            </a:r>
            <a:r>
              <a:rPr lang="en-US" dirty="0" err="1" smtClean="0"/>
              <a:t>Oculomotor</a:t>
            </a:r>
            <a:r>
              <a:rPr lang="en-US" dirty="0" smtClean="0"/>
              <a:t> </a:t>
            </a:r>
            <a:r>
              <a:rPr lang="en-US" dirty="0"/>
              <a:t>nerve</a:t>
            </a:r>
          </a:p>
          <a:p>
            <a:pPr marL="0" indent="0">
              <a:buNone/>
            </a:pPr>
            <a:r>
              <a:rPr lang="en-US" i="1" dirty="0" smtClean="0"/>
              <a:t>C- Facial </a:t>
            </a:r>
            <a:r>
              <a:rPr lang="en-US" i="1" dirty="0"/>
              <a:t>nerve</a:t>
            </a:r>
          </a:p>
          <a:p>
            <a:pPr marL="0" indent="0">
              <a:buNone/>
            </a:pPr>
            <a:r>
              <a:rPr lang="en-US" dirty="0" smtClean="0"/>
              <a:t>D- </a:t>
            </a:r>
            <a:r>
              <a:rPr lang="en-US" dirty="0" err="1" smtClean="0"/>
              <a:t>Abducens</a:t>
            </a:r>
            <a:r>
              <a:rPr lang="en-US" dirty="0" smtClean="0"/>
              <a:t> </a:t>
            </a:r>
            <a:r>
              <a:rPr lang="en-US" dirty="0"/>
              <a:t>nerve</a:t>
            </a:r>
          </a:p>
        </p:txBody>
      </p:sp>
    </p:spTree>
    <p:extLst>
      <p:ext uri="{BB962C8B-B14F-4D97-AF65-F5344CB8AC3E}">
        <p14:creationId xmlns:p14="http://schemas.microsoft.com/office/powerpoint/2010/main" val="3440831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structures does not pass through the inferior orbital fissure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i="1" dirty="0" smtClean="0"/>
              <a:t>A- Optic </a:t>
            </a:r>
            <a:r>
              <a:rPr lang="en-US" i="1" dirty="0"/>
              <a:t>nerve</a:t>
            </a:r>
          </a:p>
          <a:p>
            <a:pPr marL="0" indent="0">
              <a:buNone/>
            </a:pPr>
            <a:r>
              <a:rPr lang="en-US" dirty="0" smtClean="0"/>
              <a:t>B- Maxillary </a:t>
            </a:r>
            <a:r>
              <a:rPr lang="en-US" dirty="0"/>
              <a:t>nerve</a:t>
            </a:r>
          </a:p>
          <a:p>
            <a:pPr marL="0" indent="0">
              <a:buNone/>
            </a:pPr>
            <a:r>
              <a:rPr lang="en-US" dirty="0" smtClean="0"/>
              <a:t>C- Inferior </a:t>
            </a:r>
            <a:r>
              <a:rPr lang="en-US" dirty="0" err="1"/>
              <a:t>opthalmic</a:t>
            </a:r>
            <a:r>
              <a:rPr lang="en-US" dirty="0"/>
              <a:t> vein</a:t>
            </a:r>
          </a:p>
          <a:p>
            <a:pPr marL="0" indent="0">
              <a:buNone/>
            </a:pPr>
            <a:r>
              <a:rPr lang="en-US" dirty="0" smtClean="0"/>
              <a:t>D- Sympathetic </a:t>
            </a:r>
            <a:r>
              <a:rPr lang="en-US" dirty="0"/>
              <a:t>branches</a:t>
            </a:r>
          </a:p>
        </p:txBody>
      </p:sp>
    </p:spTree>
    <p:extLst>
      <p:ext uri="{BB962C8B-B14F-4D97-AF65-F5344CB8AC3E}">
        <p14:creationId xmlns:p14="http://schemas.microsoft.com/office/powerpoint/2010/main" val="51134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5" cy="6408712"/>
          </a:xfrm>
        </p:spPr>
      </p:pic>
    </p:spTree>
    <p:extLst>
      <p:ext uri="{BB962C8B-B14F-4D97-AF65-F5344CB8AC3E}">
        <p14:creationId xmlns:p14="http://schemas.microsoft.com/office/powerpoint/2010/main" val="12726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48072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60851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6782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>
                <a:solidFill>
                  <a:srgbClr val="C00000"/>
                </a:solidFill>
              </a:rPr>
              <a:t>Walls of the Orbit 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bony orbit has four walls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Medial wall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Lateral wall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60486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Roof (superior wall)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3989039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sz="2400" dirty="0" smtClean="0">
                <a:ea typeface="Calibri"/>
                <a:cs typeface="Arial"/>
              </a:rPr>
              <a:t>Formed </a:t>
            </a:r>
            <a:r>
              <a:rPr lang="en-US" sz="2400" dirty="0">
                <a:ea typeface="Calibri"/>
                <a:cs typeface="Arial"/>
              </a:rPr>
              <a:t>by the frontal bone and the lesser wing of the </a:t>
            </a:r>
            <a:r>
              <a:rPr lang="en-US" sz="2400" dirty="0">
                <a:solidFill>
                  <a:srgbClr val="0000FF"/>
                </a:solidFill>
                <a:ea typeface="Calibri"/>
                <a:cs typeface="Arial"/>
                <a:hlinkClick r:id="rId2"/>
              </a:rPr>
              <a:t>sphenoid</a:t>
            </a:r>
            <a:r>
              <a:rPr lang="en-US" sz="2400" dirty="0">
                <a:ea typeface="Calibri"/>
                <a:cs typeface="Arial"/>
              </a:rPr>
              <a:t>. </a:t>
            </a:r>
            <a:endParaRPr lang="en-US" sz="2400" dirty="0" smtClean="0">
              <a:ea typeface="Calibri"/>
              <a:cs typeface="Arial"/>
            </a:endParaRPr>
          </a:p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sz="2400" dirty="0" smtClean="0">
                <a:ea typeface="Calibri"/>
                <a:cs typeface="Arial"/>
              </a:rPr>
              <a:t>The </a:t>
            </a:r>
            <a:r>
              <a:rPr lang="en-US" sz="2400" dirty="0">
                <a:ea typeface="Calibri"/>
                <a:cs typeface="Arial"/>
              </a:rPr>
              <a:t>frontal bone separates the orbit from the </a:t>
            </a:r>
            <a:r>
              <a:rPr lang="en-US" sz="2400" dirty="0">
                <a:solidFill>
                  <a:srgbClr val="0000FF"/>
                </a:solidFill>
                <a:ea typeface="Calibri"/>
                <a:cs typeface="Arial"/>
                <a:hlinkClick r:id="rId3"/>
              </a:rPr>
              <a:t>anterior cranial fossa</a:t>
            </a:r>
            <a:r>
              <a:rPr lang="en-US" sz="2400" dirty="0">
                <a:ea typeface="Calibri"/>
                <a:cs typeface="Arial"/>
              </a:rPr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6085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1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Floor (inferior wall)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sz="2400" dirty="0" smtClean="0">
                <a:latin typeface="Arial"/>
                <a:ea typeface="Calibri"/>
                <a:cs typeface="Arial"/>
              </a:rPr>
              <a:t>Formed </a:t>
            </a:r>
            <a:r>
              <a:rPr lang="en-US" sz="2400" dirty="0">
                <a:latin typeface="Arial"/>
                <a:ea typeface="Calibri"/>
                <a:cs typeface="Arial"/>
              </a:rPr>
              <a:t>by the maxilla, palatine and </a:t>
            </a:r>
            <a:r>
              <a:rPr lang="en-US" sz="2400" dirty="0" err="1">
                <a:latin typeface="Arial"/>
                <a:ea typeface="Calibri"/>
                <a:cs typeface="Arial"/>
              </a:rPr>
              <a:t>zygomatic</a:t>
            </a:r>
            <a:r>
              <a:rPr lang="en-US" sz="2400" dirty="0">
                <a:latin typeface="Arial"/>
                <a:ea typeface="Calibri"/>
                <a:cs typeface="Arial"/>
              </a:rPr>
              <a:t> bones. </a:t>
            </a:r>
            <a:endParaRPr lang="en-US" sz="2400" dirty="0" smtClean="0">
              <a:latin typeface="Arial"/>
              <a:ea typeface="Calibri"/>
              <a:cs typeface="Arial"/>
            </a:endParaRPr>
          </a:p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sz="2400" dirty="0" smtClean="0">
                <a:latin typeface="Arial"/>
                <a:ea typeface="Calibri"/>
                <a:cs typeface="Arial"/>
              </a:rPr>
              <a:t>The maxilla </a:t>
            </a:r>
            <a:r>
              <a:rPr lang="en-US" sz="2400" dirty="0">
                <a:latin typeface="Arial"/>
                <a:ea typeface="Calibri"/>
                <a:cs typeface="Arial"/>
              </a:rPr>
              <a:t>separates the orbit from the underlying maxillary sinus.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7695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9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Medial wall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85000" lnSpcReduction="10000"/>
          </a:bodyPr>
          <a:lstStyle/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dirty="0" smtClean="0">
                <a:latin typeface="Arial"/>
                <a:ea typeface="Calibri"/>
                <a:cs typeface="Arial"/>
              </a:rPr>
              <a:t>Formed </a:t>
            </a:r>
            <a:r>
              <a:rPr lang="en-US" dirty="0">
                <a:latin typeface="Arial"/>
                <a:ea typeface="Calibri"/>
                <a:cs typeface="Arial"/>
              </a:rPr>
              <a:t>by the </a:t>
            </a:r>
            <a:r>
              <a:rPr lang="en-US" dirty="0" err="1">
                <a:solidFill>
                  <a:srgbClr val="0000FF"/>
                </a:solidFill>
                <a:latin typeface="Arial"/>
                <a:ea typeface="Calibri"/>
                <a:cs typeface="Arial"/>
                <a:hlinkClick r:id="rId2"/>
              </a:rPr>
              <a:t>ethmoid</a:t>
            </a:r>
            <a:r>
              <a:rPr lang="en-US" dirty="0">
                <a:latin typeface="Arial"/>
                <a:ea typeface="Calibri"/>
                <a:cs typeface="Arial"/>
              </a:rPr>
              <a:t>, maxilla, lacrimal and </a:t>
            </a:r>
            <a:r>
              <a:rPr lang="en-US" dirty="0">
                <a:solidFill>
                  <a:srgbClr val="0000FF"/>
                </a:solidFill>
                <a:latin typeface="Arial"/>
                <a:ea typeface="Calibri"/>
                <a:cs typeface="Arial"/>
                <a:hlinkClick r:id="rId3"/>
              </a:rPr>
              <a:t>sphenoid</a:t>
            </a:r>
            <a:r>
              <a:rPr lang="en-US" dirty="0">
                <a:latin typeface="Arial"/>
                <a:ea typeface="Calibri"/>
                <a:cs typeface="Arial"/>
              </a:rPr>
              <a:t> bones. The </a:t>
            </a:r>
            <a:r>
              <a:rPr lang="en-US" dirty="0" err="1">
                <a:solidFill>
                  <a:srgbClr val="0000FF"/>
                </a:solidFill>
                <a:latin typeface="Arial"/>
                <a:ea typeface="Calibri"/>
                <a:cs typeface="Arial"/>
                <a:hlinkClick r:id="rId2"/>
              </a:rPr>
              <a:t>ethmoid</a:t>
            </a:r>
            <a:r>
              <a:rPr lang="en-US" dirty="0">
                <a:latin typeface="Arial"/>
                <a:ea typeface="Calibri"/>
                <a:cs typeface="Arial"/>
              </a:rPr>
              <a:t> bone separates the orbit from the </a:t>
            </a:r>
            <a:r>
              <a:rPr lang="en-US" dirty="0" err="1">
                <a:latin typeface="Arial"/>
                <a:ea typeface="Calibri"/>
                <a:cs typeface="Arial"/>
              </a:rPr>
              <a:t>ethmoid</a:t>
            </a:r>
            <a:r>
              <a:rPr lang="en-US" dirty="0">
                <a:latin typeface="Arial"/>
                <a:ea typeface="Calibri"/>
                <a:cs typeface="Arial"/>
              </a:rPr>
              <a:t> sinus.</a:t>
            </a:r>
            <a:endParaRPr lang="en-US" sz="2800" dirty="0">
              <a:ea typeface="Calibri"/>
              <a:cs typeface="Arial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79474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052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461</Words>
  <Application>Microsoft Office PowerPoint</Application>
  <PresentationFormat>On-screen Show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نسق Office</vt:lpstr>
      <vt:lpstr>The Orbit</vt:lpstr>
      <vt:lpstr>The orbit</vt:lpstr>
      <vt:lpstr>PowerPoint Presentation</vt:lpstr>
      <vt:lpstr>PowerPoint Presentation</vt:lpstr>
      <vt:lpstr>PowerPoint Presentation</vt:lpstr>
      <vt:lpstr>Walls of the Orbit </vt:lpstr>
      <vt:lpstr>Roof (superior wall)</vt:lpstr>
      <vt:lpstr>Floor (inferior wall)</vt:lpstr>
      <vt:lpstr>Medial wall</vt:lpstr>
      <vt:lpstr>PowerPoint Presentation</vt:lpstr>
      <vt:lpstr>Orbit Content</vt:lpstr>
      <vt:lpstr>PowerPoint Presentation</vt:lpstr>
      <vt:lpstr>Orbital foramens</vt:lpstr>
      <vt:lpstr>Clinical significance </vt:lpstr>
      <vt:lpstr>Infections</vt:lpstr>
      <vt:lpstr>Tumors</vt:lpstr>
      <vt:lpstr>Fractures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Orbit</dc:title>
  <dc:creator>HP</dc:creator>
  <cp:lastModifiedBy>ALMadar</cp:lastModifiedBy>
  <cp:revision>31</cp:revision>
  <dcterms:created xsi:type="dcterms:W3CDTF">2023-11-05T18:19:08Z</dcterms:created>
  <dcterms:modified xsi:type="dcterms:W3CDTF">2024-10-25T10:15:58Z</dcterms:modified>
</cp:coreProperties>
</file>