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71" r:id="rId5"/>
    <p:sldId id="259" r:id="rId6"/>
    <p:sldId id="260" r:id="rId7"/>
    <p:sldId id="262" r:id="rId8"/>
    <p:sldId id="263" r:id="rId9"/>
    <p:sldId id="272" r:id="rId10"/>
    <p:sldId id="264" r:id="rId11"/>
    <p:sldId id="265" r:id="rId12"/>
    <p:sldId id="266" r:id="rId13"/>
    <p:sldId id="267" r:id="rId14"/>
    <p:sldId id="273" r:id="rId15"/>
    <p:sldId id="268" r:id="rId16"/>
    <p:sldId id="275" r:id="rId17"/>
    <p:sldId id="274" r:id="rId1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B55BFDFB-C8F9-4185-9B0A-807F58843576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67DDCFA8-75C2-4741-92BC-2FC4788E4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263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DCFA8-75C2-4741-92BC-2FC4788E4B7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239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27/02/1446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27/02/1446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27/02/1446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27/02/1446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27/02/1446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27/02/1446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27/02/1446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27/02/1446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27/02/1446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27/02/1446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27/02/1446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27/02/1446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 flipV="1">
            <a:off x="685800" y="70914"/>
            <a:ext cx="77724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162352"/>
            <a:ext cx="8424936" cy="6692544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University of Al-</a:t>
            </a:r>
            <a:r>
              <a:rPr lang="en-US" sz="2400" b="1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Mustaqbal</a:t>
            </a:r>
            <a:r>
              <a:rPr lang="en-US" sz="2400" b="1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/ College Of Nursing</a:t>
            </a:r>
          </a:p>
          <a:p>
            <a:pPr rtl="0"/>
            <a:r>
              <a:rPr lang="en-US" sz="2400" b="1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Fourth Year students / Health promotion Course</a:t>
            </a:r>
          </a:p>
          <a:p>
            <a:pPr rtl="0"/>
            <a:r>
              <a:rPr lang="en-US" sz="2400" b="1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Role of the Head Nurse (Nurse Manager)</a:t>
            </a:r>
          </a:p>
          <a:p>
            <a:pPr rtl="0"/>
            <a:r>
              <a:rPr lang="en-US" sz="2800" b="1" u="sng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Lecture 6</a:t>
            </a:r>
          </a:p>
          <a:p>
            <a:pPr rtl="0"/>
            <a:endParaRPr lang="en-US" sz="2800" dirty="0"/>
          </a:p>
          <a:p>
            <a:pPr rtl="0"/>
            <a:endParaRPr lang="en-US" sz="2800" dirty="0"/>
          </a:p>
          <a:p>
            <a:pPr rtl="0"/>
            <a:endParaRPr lang="en-US" sz="2800" dirty="0"/>
          </a:p>
          <a:p>
            <a:pPr rtl="0"/>
            <a:endParaRPr lang="en-US" sz="2800" dirty="0"/>
          </a:p>
          <a:p>
            <a:pPr rtl="0"/>
            <a:endParaRPr lang="en-US" sz="2800" dirty="0"/>
          </a:p>
          <a:p>
            <a:pPr rtl="0"/>
            <a:endParaRPr lang="en-US" sz="2800" dirty="0"/>
          </a:p>
          <a:p>
            <a:pPr rtl="0"/>
            <a:endParaRPr lang="en-US" sz="1800" b="1" dirty="0">
              <a:solidFill>
                <a:srgbClr val="C00000"/>
              </a:solidFill>
              <a:latin typeface="Andalus" pitchFamily="18" charset="-78"/>
              <a:cs typeface="Andalus" pitchFamily="18" charset="-78"/>
            </a:endParaRPr>
          </a:p>
          <a:p>
            <a:pPr rtl="0"/>
            <a:endParaRPr lang="en-US" sz="2000" b="1" dirty="0">
              <a:solidFill>
                <a:srgbClr val="C00000"/>
              </a:solidFill>
              <a:latin typeface="Andalus" pitchFamily="18" charset="-78"/>
              <a:cs typeface="Andalus" pitchFamily="18" charset="-78"/>
            </a:endParaRPr>
          </a:p>
          <a:p>
            <a:pPr rtl="0"/>
            <a:r>
              <a:rPr lang="en-US" sz="2400" b="1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Prepared by</a:t>
            </a:r>
          </a:p>
          <a:p>
            <a:pPr rtl="0"/>
            <a:r>
              <a:rPr lang="en-US" sz="2400" b="1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Prof. Dr. </a:t>
            </a:r>
            <a:r>
              <a:rPr lang="en-US" sz="2400" b="1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Muna</a:t>
            </a:r>
            <a:r>
              <a:rPr lang="en-US" sz="2400" b="1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Abdulwahab</a:t>
            </a:r>
            <a:r>
              <a:rPr lang="en-US" sz="2400" b="1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Khaleel</a:t>
            </a:r>
            <a:endParaRPr lang="en-US" sz="2400" b="1" dirty="0">
              <a:solidFill>
                <a:srgbClr val="C00000"/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861" y="2060848"/>
            <a:ext cx="7632848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926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42617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2"/>
                </a:solidFill>
              </a:rPr>
              <a:t>1. </a:t>
            </a: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Application of the Nursing Process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87624" y="1600200"/>
            <a:ext cx="7499176" cy="4525963"/>
          </a:xfrm>
        </p:spPr>
        <p:txBody>
          <a:bodyPr>
            <a:normAutofit fontScale="92500" lnSpcReduction="10000"/>
          </a:bodyPr>
          <a:lstStyle/>
          <a:p>
            <a:pPr algn="l" rtl="0">
              <a:buFont typeface="Wingdings" pitchFamily="2" charset="2"/>
              <a:buChar char="ü"/>
            </a:pPr>
            <a:r>
              <a:rPr lang="en-US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Assessing and analyzing patient's needs,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Determine nursing diagnosis, 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Determine priorities to the diagnose  problems, 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Select objectives for nursing care,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Decide on a plan of action, 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Develop the patient care plan</a:t>
            </a:r>
          </a:p>
          <a:p>
            <a:pPr marL="0" indent="0" algn="l" rtl="0">
              <a:buNone/>
            </a:pPr>
            <a:endParaRPr lang="en-US" b="1" dirty="0">
              <a:solidFill>
                <a:schemeClr val="tx2"/>
              </a:solidFill>
              <a:latin typeface="Andalus" pitchFamily="18" charset="-78"/>
              <a:cs typeface="Andalus" pitchFamily="18" charset="-78"/>
            </a:endParaRPr>
          </a:p>
          <a:p>
            <a:pPr marL="0" indent="0" algn="l" rtl="0">
              <a:buNone/>
            </a:pP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73254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2. Assignment of Personnel to Meet Patient's Needs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11560" y="1772816"/>
            <a:ext cx="8075240" cy="4353347"/>
          </a:xfrm>
        </p:spPr>
        <p:txBody>
          <a:bodyPr>
            <a:normAutofit fontScale="92500"/>
          </a:bodyPr>
          <a:lstStyle/>
          <a:p>
            <a:pPr marL="0" indent="0" algn="l" rtl="0">
              <a:buNone/>
            </a:pPr>
            <a:r>
              <a:rPr lang="en-US" b="1" u="sng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Assignment</a:t>
            </a: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should be made for each individual nurse and based on-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 Personal qualities of nurses, abilities, previous  experience, skills and interests of nurses,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 Patient's needs and problems, should be balanced among nurses, 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 Put it in writing, simple and clear to serve as </a:t>
            </a:r>
          </a:p>
          <a:p>
            <a:pPr marL="0" indent="0" algn="l" rtl="0">
              <a:buNone/>
            </a:pP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   a guide.</a:t>
            </a:r>
          </a:p>
        </p:txBody>
      </p:sp>
    </p:spTree>
    <p:extLst>
      <p:ext uri="{BB962C8B-B14F-4D97-AF65-F5344CB8AC3E}">
        <p14:creationId xmlns:p14="http://schemas.microsoft.com/office/powerpoint/2010/main" val="2391081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9413" y="548680"/>
            <a:ext cx="8729051" cy="115212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3. </a:t>
            </a:r>
            <a:r>
              <a:rPr lang="en-US" sz="40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Supervise all Nursing Activities </a:t>
            </a:r>
            <a:br>
              <a:rPr lang="en-US" sz="40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</a:br>
            <a:r>
              <a:rPr lang="en-US" sz="40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Related to Patient Care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83568" y="2204864"/>
            <a:ext cx="8003232" cy="3921299"/>
          </a:xfrm>
        </p:spPr>
        <p:txBody>
          <a:bodyPr/>
          <a:lstStyle/>
          <a:p>
            <a:pPr marL="0" indent="0" algn="l" rtl="0">
              <a:buNone/>
            </a:pPr>
            <a:r>
              <a:rPr lang="en-US" b="1" dirty="0">
                <a:solidFill>
                  <a:srgbClr val="FF0000"/>
                </a:solidFill>
              </a:rPr>
              <a:t>          </a:t>
            </a: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Make </a:t>
            </a:r>
            <a:r>
              <a:rPr lang="en-US" sz="3600" b="1" u="sng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round</a:t>
            </a: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during the day </a:t>
            </a:r>
          </a:p>
          <a:p>
            <a:pPr marL="0" indent="0" algn="l" rtl="0">
              <a:buNone/>
            </a:pP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          a.  Alone, </a:t>
            </a:r>
          </a:p>
          <a:p>
            <a:pPr marL="0" indent="0" algn="l" rtl="0">
              <a:buNone/>
            </a:pP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          b.  With unit staff and</a:t>
            </a:r>
          </a:p>
          <a:p>
            <a:pPr marL="0" indent="0" algn="l" rtl="0">
              <a:buNone/>
            </a:pP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          c.   With physician</a:t>
            </a:r>
          </a:p>
        </p:txBody>
      </p:sp>
    </p:spTree>
    <p:extLst>
      <p:ext uri="{BB962C8B-B14F-4D97-AF65-F5344CB8AC3E}">
        <p14:creationId xmlns:p14="http://schemas.microsoft.com/office/powerpoint/2010/main" val="4012341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200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577483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4. Participate in Patient Education</a:t>
            </a:r>
          </a:p>
          <a:p>
            <a:pPr marL="0" indent="0" algn="ctr" rtl="0">
              <a:buNone/>
            </a:pP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and Rehabilitation.</a:t>
            </a:r>
          </a:p>
          <a:p>
            <a:pPr marL="0" indent="0" algn="ctr" rtl="0">
              <a:buNone/>
            </a:pPr>
            <a:endParaRPr lang="en-US" sz="4000" b="1" dirty="0">
              <a:solidFill>
                <a:schemeClr val="tx2"/>
              </a:solidFill>
              <a:latin typeface="Andalus" pitchFamily="18" charset="-78"/>
              <a:cs typeface="Andalus" pitchFamily="18" charset="-78"/>
            </a:endParaRPr>
          </a:p>
          <a:p>
            <a:pPr marL="0" indent="0" algn="ctr" rtl="0">
              <a:buNone/>
            </a:pPr>
            <a:endParaRPr lang="en-US" sz="4000" b="1" dirty="0">
              <a:solidFill>
                <a:schemeClr val="tx2"/>
              </a:solidFill>
              <a:latin typeface="Andalus" pitchFamily="18" charset="-78"/>
              <a:cs typeface="Andalus" pitchFamily="18" charset="-78"/>
            </a:endParaRPr>
          </a:p>
          <a:p>
            <a:pPr marL="0" indent="0" algn="ctr" rtl="0">
              <a:buNone/>
            </a:pPr>
            <a:endParaRPr lang="en-US" sz="4000" b="1" dirty="0">
              <a:solidFill>
                <a:schemeClr val="tx2"/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B72CA7E-C0E6-4F80-AB69-050128CFAA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988840"/>
            <a:ext cx="6624736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537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836712"/>
            <a:ext cx="8064896" cy="5390059"/>
          </a:xfrm>
        </p:spPr>
        <p:txBody>
          <a:bodyPr/>
          <a:lstStyle/>
          <a:p>
            <a:pPr marL="0" indent="0" algn="ctr" rtl="0">
              <a:buNone/>
            </a:pPr>
            <a:r>
              <a:rPr lang="en-US" sz="48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Staff Management</a:t>
            </a:r>
          </a:p>
          <a:p>
            <a:pPr marL="0" indent="0" algn="ctr" rtl="0">
              <a:buNone/>
            </a:pPr>
            <a:endParaRPr lang="en-US" dirty="0"/>
          </a:p>
          <a:p>
            <a:pPr marL="0" indent="0" algn="l" rtl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166F173-73FC-494D-9005-C26558C3CD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844824"/>
            <a:ext cx="6768752" cy="4381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093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801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99592" y="966738"/>
            <a:ext cx="7787208" cy="5159425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A.   Staff utilization (plan time schedule, maintain means of communication)</a:t>
            </a:r>
          </a:p>
          <a:p>
            <a:pPr marL="0" indent="0" algn="l" rtl="0">
              <a:buNone/>
            </a:pP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B.   Staff supervision</a:t>
            </a:r>
          </a:p>
          <a:p>
            <a:pPr marL="0" indent="0" algn="l" rtl="0">
              <a:buNone/>
            </a:pP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C.   Staff development and</a:t>
            </a:r>
          </a:p>
          <a:p>
            <a:pPr marL="0" indent="0" algn="l" rtl="0">
              <a:buNone/>
            </a:pP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D.   Staff evaluation.</a:t>
            </a:r>
          </a:p>
        </p:txBody>
      </p:sp>
    </p:spTree>
    <p:extLst>
      <p:ext uri="{BB962C8B-B14F-4D97-AF65-F5344CB8AC3E}">
        <p14:creationId xmlns:p14="http://schemas.microsoft.com/office/powerpoint/2010/main" val="2903490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23528" y="1340768"/>
            <a:ext cx="8363272" cy="4785395"/>
          </a:xfrm>
        </p:spPr>
        <p:txBody>
          <a:bodyPr/>
          <a:lstStyle/>
          <a:p>
            <a:pPr marL="0" indent="0" algn="ctr" rtl="0">
              <a:buNone/>
            </a:pPr>
            <a:endParaRPr lang="en-US" dirty="0"/>
          </a:p>
          <a:p>
            <a:pPr marL="0" indent="0" algn="ctr" rtl="0">
              <a:buNone/>
            </a:pPr>
            <a:endParaRPr lang="en-US" dirty="0"/>
          </a:p>
          <a:p>
            <a:pPr marL="0" indent="0" algn="ctr" rtl="0">
              <a:buNone/>
            </a:pPr>
            <a:r>
              <a:rPr lang="en-US" sz="48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Nursing Unit Management</a:t>
            </a:r>
          </a:p>
        </p:txBody>
      </p:sp>
    </p:spTree>
    <p:extLst>
      <p:ext uri="{BB962C8B-B14F-4D97-AF65-F5344CB8AC3E}">
        <p14:creationId xmlns:p14="http://schemas.microsoft.com/office/powerpoint/2010/main" val="34647693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8229600" cy="274638"/>
          </a:xfrm>
        </p:spPr>
        <p:txBody>
          <a:bodyPr>
            <a:normAutofit fontScale="90000"/>
          </a:bodyPr>
          <a:lstStyle/>
          <a:p>
            <a:endParaRPr lang="en-US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99592" y="836712"/>
            <a:ext cx="7787208" cy="5289451"/>
          </a:xfrm>
        </p:spPr>
        <p:txBody>
          <a:bodyPr>
            <a:normAutofit fontScale="92500" lnSpcReduction="10000"/>
          </a:bodyPr>
          <a:lstStyle/>
          <a:p>
            <a:pPr marL="0" indent="0" algn="l" rtl="0">
              <a:buNone/>
            </a:pP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A. Patient Admission Administration</a:t>
            </a:r>
          </a:p>
          <a:p>
            <a:pPr marL="0" indent="0" algn="l" rtl="0">
              <a:buNone/>
            </a:pP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B. Patient Discharge             </a:t>
            </a:r>
          </a:p>
          <a:p>
            <a:pPr marL="0" indent="0" algn="l" rtl="0">
              <a:buNone/>
            </a:pP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C. Doctor's Round</a:t>
            </a:r>
          </a:p>
          <a:p>
            <a:pPr marL="0" indent="0" algn="l" rtl="0">
              <a:buNone/>
            </a:pP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D. Drug Administration</a:t>
            </a:r>
          </a:p>
          <a:p>
            <a:pPr marL="0" indent="0" algn="l" rtl="0">
              <a:buNone/>
            </a:pP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E. Theatre Administration</a:t>
            </a:r>
          </a:p>
          <a:p>
            <a:pPr marL="0" indent="0" algn="l" rtl="0">
              <a:buNone/>
            </a:pP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F. Interdepartmental Co-ordination</a:t>
            </a:r>
          </a:p>
          <a:p>
            <a:pPr marL="0" indent="0" algn="l" rtl="0">
              <a:buNone/>
            </a:pP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G. Reporting- </a:t>
            </a:r>
          </a:p>
          <a:p>
            <a:pPr marL="0" indent="0" algn="l" rtl="0">
              <a:buNone/>
            </a:pP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Maintain daily written report of problems of patient care to the supervisor at the end of the shift. </a:t>
            </a:r>
          </a:p>
        </p:txBody>
      </p:sp>
    </p:spTree>
    <p:extLst>
      <p:ext uri="{BB962C8B-B14F-4D97-AF65-F5344CB8AC3E}">
        <p14:creationId xmlns:p14="http://schemas.microsoft.com/office/powerpoint/2010/main" val="4205141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35280" cy="1656184"/>
          </a:xfrm>
        </p:spPr>
        <p:txBody>
          <a:bodyPr>
            <a:normAutofit/>
          </a:bodyPr>
          <a:lstStyle/>
          <a:p>
            <a:pPr rtl="0"/>
            <a:r>
              <a:rPr lang="en-US" sz="3600" b="1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Role of the Head Nurse </a:t>
            </a:r>
            <a:br>
              <a:rPr lang="en-US" sz="3600" b="1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</a:br>
            <a:r>
              <a:rPr lang="en-US" sz="3600" b="1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(Nurse Manager)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96752"/>
            <a:ext cx="8075240" cy="4929411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endParaRPr lang="en-US" sz="3600" b="1" dirty="0">
              <a:solidFill>
                <a:schemeClr val="tx2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ctr" rtl="0">
              <a:buNone/>
            </a:pPr>
            <a:r>
              <a:rPr lang="en-US" sz="3600" b="1" dirty="0">
                <a:solidFill>
                  <a:schemeClr val="tx2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Introduction</a:t>
            </a:r>
          </a:p>
          <a:p>
            <a:pPr marL="0" indent="0" algn="l" rtl="0">
              <a:buNone/>
            </a:pPr>
            <a:r>
              <a:rPr lang="en-US" sz="3600" b="1" dirty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Role-</a:t>
            </a:r>
          </a:p>
          <a:p>
            <a:pPr marL="0" indent="0" algn="l" rtl="0">
              <a:buNone/>
            </a:pPr>
            <a:r>
              <a:rPr lang="en-US" sz="2800" b="1" dirty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It is the appropriate behavior, which goes with a position.</a:t>
            </a:r>
          </a:p>
          <a:p>
            <a:pPr marL="0" indent="0" algn="l" rtl="0">
              <a:buNone/>
            </a:pPr>
            <a:r>
              <a:rPr lang="en-US" sz="2800" dirty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Professional and non-professional nursing service personnel have different roles to play in the nursing unit. The atmosphere of the nursing unit will affect their roles in providing quality patient care.</a:t>
            </a:r>
          </a:p>
        </p:txBody>
      </p:sp>
    </p:spTree>
    <p:extLst>
      <p:ext uri="{BB962C8B-B14F-4D97-AF65-F5344CB8AC3E}">
        <p14:creationId xmlns:p14="http://schemas.microsoft.com/office/powerpoint/2010/main" val="1721294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1520" y="908720"/>
            <a:ext cx="8435280" cy="4536504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accent1"/>
                </a:solidFill>
                <a:latin typeface="Andalus" pitchFamily="18" charset="-78"/>
                <a:cs typeface="Andalus" pitchFamily="18" charset="-78"/>
              </a:rPr>
              <a:t>Levels of Management</a:t>
            </a:r>
            <a:br>
              <a:rPr lang="en-US" dirty="0"/>
            </a:b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 flipV="1">
            <a:off x="457200" y="6126163"/>
            <a:ext cx="8229600" cy="45719"/>
          </a:xfrm>
        </p:spPr>
        <p:txBody>
          <a:bodyPr>
            <a:normAutofit fontScale="25000" lnSpcReduction="20000"/>
          </a:bodyPr>
          <a:lstStyle/>
          <a:p>
            <a:pPr marL="0" indent="0" algn="ctr" rtl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075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301608" cy="144016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Lower Level Manager </a:t>
            </a:r>
            <a:b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</a:b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(Unit Head Nurse)</a:t>
            </a:r>
            <a:b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</a:br>
            <a:endParaRPr lang="en-US" b="1" dirty="0">
              <a:solidFill>
                <a:schemeClr val="tx2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23528" y="1700808"/>
            <a:ext cx="8363272" cy="4896544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He / she is responsible</a:t>
            </a:r>
          </a:p>
          <a:p>
            <a:pPr marL="0" indent="0" algn="l" rtl="0">
              <a:buNone/>
            </a:pP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for supervising the work                     </a:t>
            </a:r>
          </a:p>
          <a:p>
            <a:pPr marL="0" indent="0" algn="l" rtl="0">
              <a:buNone/>
            </a:pP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of non-managerial                          </a:t>
            </a:r>
          </a:p>
          <a:p>
            <a:pPr marL="0" indent="0" algn="l" rtl="0">
              <a:buNone/>
            </a:pP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personnel and the day </a:t>
            </a:r>
          </a:p>
          <a:p>
            <a:pPr marL="0" indent="0" algn="l" rtl="0">
              <a:buNone/>
            </a:pP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to day activities of </a:t>
            </a:r>
          </a:p>
          <a:p>
            <a:pPr marL="0" indent="0" algn="l" rtl="0">
              <a:buNone/>
            </a:pP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specific work unit.</a:t>
            </a:r>
          </a:p>
          <a:p>
            <a:pPr algn="ctr"/>
            <a:endParaRPr lang="en-US" sz="3600" b="1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5EE3492E-79CC-476A-BB0C-1DA8D2260E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916832"/>
            <a:ext cx="3240360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282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91264" cy="119553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The Unit Head Nurse is Responsible for: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03648" y="1600200"/>
            <a:ext cx="7283152" cy="4525963"/>
          </a:xfrm>
        </p:spPr>
        <p:txBody>
          <a:bodyPr/>
          <a:lstStyle/>
          <a:p>
            <a:pPr algn="l" rtl="0"/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Clinical nursing practice</a:t>
            </a: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Patient care management</a:t>
            </a: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Use of human and other resources</a:t>
            </a: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Nursing staff development</a:t>
            </a: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Fostering collaborative relationships</a:t>
            </a: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Preparing strategic planning</a:t>
            </a:r>
          </a:p>
        </p:txBody>
      </p:sp>
    </p:spTree>
    <p:extLst>
      <p:ext uri="{BB962C8B-B14F-4D97-AF65-F5344CB8AC3E}">
        <p14:creationId xmlns:p14="http://schemas.microsoft.com/office/powerpoint/2010/main" val="675509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Middle Level Manager </a:t>
            </a:r>
            <a:br>
              <a:rPr lang="en-US" sz="40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</a:br>
            <a:r>
              <a:rPr lang="en-US" sz="40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(Supervisor)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Supervises a number </a:t>
            </a:r>
          </a:p>
          <a:p>
            <a:pPr marL="0" indent="0" algn="l" rtl="0">
              <a:buNone/>
            </a:pP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of nurse managers </a:t>
            </a:r>
          </a:p>
          <a:p>
            <a:pPr marL="0" indent="0" algn="l" rtl="0">
              <a:buNone/>
            </a:pP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(Head Nurses) usually                                    </a:t>
            </a:r>
          </a:p>
          <a:p>
            <a:pPr marL="0" indent="0" algn="l" rtl="0">
              <a:buNone/>
            </a:pP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within related specialty </a:t>
            </a:r>
          </a:p>
          <a:p>
            <a:pPr marL="0" indent="0" algn="l" rtl="0">
              <a:buNone/>
            </a:pP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or in a given </a:t>
            </a:r>
          </a:p>
          <a:p>
            <a:pPr marL="0" indent="0" algn="l" rtl="0">
              <a:buNone/>
            </a:pPr>
            <a:r>
              <a:rPr lang="en-US" sz="36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geographical area.</a:t>
            </a:r>
          </a:p>
          <a:p>
            <a:pPr marL="0" indent="0" algn="ctr" rtl="0">
              <a:buNone/>
            </a:pPr>
            <a:endParaRPr lang="en-US" sz="3600" b="1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0058536-5AFD-4E28-BC06-3F04DACE79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772816"/>
            <a:ext cx="3456384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150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Upper Level Manager </a:t>
            </a:r>
            <a:b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</a:b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(Nurse Director)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1700808"/>
            <a:ext cx="8661648" cy="4886003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Responsible for Managing </a:t>
            </a:r>
          </a:p>
          <a:p>
            <a:pPr marL="0" indent="0" algn="l" rtl="0">
              <a:buNone/>
            </a:pPr>
            <a:r>
              <a:rPr lang="en-US" b="1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Nursing Department </a:t>
            </a:r>
          </a:p>
          <a:p>
            <a:pPr marL="0" indent="0" algn="l" rtl="0">
              <a:buNone/>
            </a:pPr>
            <a:r>
              <a:rPr lang="en-US" b="1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in the Hospital, and                          </a:t>
            </a:r>
          </a:p>
          <a:p>
            <a:pPr marL="0" indent="0" algn="l" rtl="0">
              <a:buNone/>
            </a:pPr>
            <a:r>
              <a:rPr lang="en-US" b="1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 all Middle Managers</a:t>
            </a:r>
          </a:p>
          <a:p>
            <a:pPr marL="0" indent="0" algn="l" rtl="0">
              <a:buNone/>
            </a:pPr>
            <a:r>
              <a:rPr lang="en-US" b="1" dirty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 Report to her.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163FA0F-B1A6-4F80-9865-3D9ABE7B0B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844823"/>
            <a:ext cx="4176464" cy="4392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110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363272" cy="151216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Lower Level Manager </a:t>
            </a:r>
            <a:b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</a:b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(Unit Head Nurse)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43608" y="2060848"/>
            <a:ext cx="7643192" cy="4065315"/>
          </a:xfrm>
        </p:spPr>
        <p:txBody>
          <a:bodyPr/>
          <a:lstStyle/>
          <a:p>
            <a:pPr marL="0" indent="0" algn="l" rtl="0">
              <a:buNone/>
            </a:pP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The first level manager assumes three main functional areas of responsibilities namely</a:t>
            </a:r>
          </a:p>
          <a:p>
            <a:pPr algn="l" rtl="0">
              <a:buFont typeface="Wingdings" pitchFamily="2" charset="2"/>
              <a:buChar char="q"/>
            </a:pP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 Patient Care Management</a:t>
            </a:r>
          </a:p>
          <a:p>
            <a:pPr algn="l" rtl="0">
              <a:buFont typeface="Wingdings" pitchFamily="2" charset="2"/>
              <a:buChar char="q"/>
            </a:pP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 Staff Management</a:t>
            </a:r>
          </a:p>
          <a:p>
            <a:pPr algn="l" rtl="0">
              <a:buFont typeface="Wingdings" pitchFamily="2" charset="2"/>
              <a:buChar char="q"/>
            </a:pPr>
            <a:r>
              <a:rPr lang="en-US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  Nursing Unit Management</a:t>
            </a:r>
          </a:p>
        </p:txBody>
      </p:sp>
    </p:spTree>
    <p:extLst>
      <p:ext uri="{BB962C8B-B14F-4D97-AF65-F5344CB8AC3E}">
        <p14:creationId xmlns:p14="http://schemas.microsoft.com/office/powerpoint/2010/main" val="1403266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lvl="1"/>
            <a:endParaRPr lang="en-US" sz="4400" b="1" dirty="0"/>
          </a:p>
          <a:p>
            <a:pPr lvl="1"/>
            <a:endParaRPr lang="en-US" sz="4400" b="1" dirty="0"/>
          </a:p>
          <a:p>
            <a:pPr marL="457200" lvl="1" indent="0" algn="l" rtl="0">
              <a:buNone/>
            </a:pPr>
            <a:r>
              <a:rPr lang="en-US" sz="4400" b="1" dirty="0"/>
              <a:t>    </a:t>
            </a:r>
            <a:r>
              <a:rPr lang="en-US" sz="4400" b="1" dirty="0">
                <a:solidFill>
                  <a:schemeClr val="tx2"/>
                </a:solidFill>
                <a:latin typeface="Andalus" pitchFamily="18" charset="-78"/>
                <a:cs typeface="Andalus" pitchFamily="18" charset="-78"/>
              </a:rPr>
              <a:t>Patient Care Management</a:t>
            </a:r>
          </a:p>
        </p:txBody>
      </p:sp>
    </p:spTree>
    <p:extLst>
      <p:ext uri="{BB962C8B-B14F-4D97-AF65-F5344CB8AC3E}">
        <p14:creationId xmlns:p14="http://schemas.microsoft.com/office/powerpoint/2010/main" val="1652909207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492</Words>
  <Application>Microsoft Office PowerPoint</Application>
  <PresentationFormat>عرض على الشاشة (4:3)</PresentationFormat>
  <Paragraphs>100</Paragraphs>
  <Slides>17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22" baseType="lpstr">
      <vt:lpstr>Andalus</vt:lpstr>
      <vt:lpstr>Arial</vt:lpstr>
      <vt:lpstr>Calibri</vt:lpstr>
      <vt:lpstr>Wingdings</vt:lpstr>
      <vt:lpstr>سمة Office</vt:lpstr>
      <vt:lpstr>عرض تقديمي في PowerPoint</vt:lpstr>
      <vt:lpstr>Role of the Head Nurse  (Nurse Manager)</vt:lpstr>
      <vt:lpstr>Levels of Management </vt:lpstr>
      <vt:lpstr>Lower Level Manager  (Unit Head Nurse) </vt:lpstr>
      <vt:lpstr>The Unit Head Nurse is Responsible for:</vt:lpstr>
      <vt:lpstr>Middle Level Manager  (Supervisor)</vt:lpstr>
      <vt:lpstr>Upper Level Manager  (Nurse Director)</vt:lpstr>
      <vt:lpstr>Lower Level Manager  (Unit Head Nurse)</vt:lpstr>
      <vt:lpstr>عرض تقديمي في PowerPoint</vt:lpstr>
      <vt:lpstr>1. Application of the Nursing Process</vt:lpstr>
      <vt:lpstr>2. Assignment of Personnel to Meet Patient's Needs</vt:lpstr>
      <vt:lpstr>3. Supervise all Nursing Activities  Related to Patient Care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Maher</cp:lastModifiedBy>
  <cp:revision>27</cp:revision>
  <dcterms:created xsi:type="dcterms:W3CDTF">2021-05-26T18:48:19Z</dcterms:created>
  <dcterms:modified xsi:type="dcterms:W3CDTF">2024-09-01T08:29:11Z</dcterms:modified>
</cp:coreProperties>
</file>