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90" r:id="rId6"/>
    <p:sldId id="281" r:id="rId7"/>
    <p:sldId id="282" r:id="rId8"/>
    <p:sldId id="285" r:id="rId9"/>
    <p:sldId id="287" r:id="rId10"/>
    <p:sldId id="263" r:id="rId11"/>
    <p:sldId id="264" r:id="rId12"/>
    <p:sldId id="265" r:id="rId13"/>
    <p:sldId id="267" r:id="rId14"/>
    <p:sldId id="268" r:id="rId15"/>
    <p:sldId id="273" r:id="rId16"/>
    <p:sldId id="276" r:id="rId1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26/04/1446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26/04/1446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26/04/1446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26/04/1446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26/04/1446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26/04/1446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26/04/1446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26/04/1446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26/04/1446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26/04/1446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26/04/1446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26/04/1446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Carbohydrates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 rtl="0"/>
            <a:r>
              <a:rPr lang="en-US" dirty="0" smtClean="0"/>
              <a:t>Lecture.3</a:t>
            </a:r>
            <a:endParaRPr lang="en-US" dirty="0"/>
          </a:p>
          <a:p>
            <a:pPr algn="ctr" rtl="0"/>
            <a:r>
              <a:rPr lang="en-US" dirty="0"/>
              <a:t>Prof. Dr. </a:t>
            </a:r>
            <a:r>
              <a:rPr lang="en-US" dirty="0" err="1"/>
              <a:t>Fakhria</a:t>
            </a:r>
            <a:r>
              <a:rPr lang="en-US" dirty="0"/>
              <a:t> </a:t>
            </a:r>
            <a:r>
              <a:rPr lang="en-US" dirty="0" err="1"/>
              <a:t>Jaber</a:t>
            </a:r>
            <a:r>
              <a:rPr lang="en-US" dirty="0"/>
              <a:t> </a:t>
            </a:r>
          </a:p>
          <a:p>
            <a:pPr algn="ctr" rtl="0"/>
            <a:r>
              <a:rPr lang="en-US" dirty="0"/>
              <a:t>Dr. </a:t>
            </a:r>
            <a:r>
              <a:rPr lang="en-US" dirty="0" err="1"/>
              <a:t>kareem</a:t>
            </a:r>
            <a:r>
              <a:rPr lang="en-US" dirty="0"/>
              <a:t> Waheed</a:t>
            </a:r>
            <a:endParaRPr lang="ar-IQ" dirty="0"/>
          </a:p>
          <a:p>
            <a:pPr algn="l" rtl="0"/>
            <a:endParaRPr lang="ar-IQ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20241"/>
            <a:ext cx="1656184" cy="1264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526239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654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b="1" dirty="0"/>
              <a:t>Requirements of CHO:</a:t>
            </a:r>
          </a:p>
          <a:p>
            <a:pPr marL="0" indent="0" algn="l" rtl="0">
              <a:buNone/>
            </a:pPr>
            <a:r>
              <a:rPr lang="en-US" b="1" dirty="0"/>
              <a:t>Infants</a:t>
            </a:r>
            <a:r>
              <a:rPr lang="en-US" dirty="0"/>
              <a:t> 7---10 </a:t>
            </a:r>
            <a:r>
              <a:rPr lang="en-US" dirty="0" err="1"/>
              <a:t>gm</a:t>
            </a:r>
            <a:r>
              <a:rPr lang="en-US" dirty="0"/>
              <a:t> / </a:t>
            </a:r>
            <a:r>
              <a:rPr lang="en-US" dirty="0" err="1"/>
              <a:t>kgm</a:t>
            </a:r>
            <a:r>
              <a:rPr lang="en-US" dirty="0"/>
              <a:t> of body weight 40 % -- 60 % of </a:t>
            </a:r>
            <a:r>
              <a:rPr lang="en-US" dirty="0" smtClean="0"/>
              <a:t>total energy</a:t>
            </a:r>
            <a:endParaRPr lang="en-US" dirty="0"/>
          </a:p>
          <a:p>
            <a:pPr marL="0" indent="0" algn="l" rtl="0">
              <a:buNone/>
            </a:pPr>
            <a:r>
              <a:rPr lang="en-US" b="1" dirty="0"/>
              <a:t>Adult</a:t>
            </a:r>
            <a:r>
              <a:rPr lang="en-US" dirty="0"/>
              <a:t> 4---6 </a:t>
            </a:r>
            <a:r>
              <a:rPr lang="en-US" dirty="0" err="1"/>
              <a:t>gm</a:t>
            </a:r>
            <a:r>
              <a:rPr lang="en-US" dirty="0"/>
              <a:t> / </a:t>
            </a:r>
            <a:r>
              <a:rPr lang="en-US" dirty="0" err="1"/>
              <a:t>kgm</a:t>
            </a:r>
            <a:r>
              <a:rPr lang="en-US" dirty="0"/>
              <a:t> of body weight 50 % ---70 % of </a:t>
            </a:r>
            <a:r>
              <a:rPr lang="en-US" dirty="0" smtClean="0"/>
              <a:t>total energy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287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/>
          </a:bodyPr>
          <a:lstStyle/>
          <a:p>
            <a:pPr algn="l" rtl="0"/>
            <a:r>
              <a:rPr lang="en-US" b="1" dirty="0" smtClean="0"/>
              <a:t>Deficiency </a:t>
            </a:r>
            <a:r>
              <a:rPr lang="en-US" b="1" dirty="0"/>
              <a:t>of carbohydrates </a:t>
            </a:r>
            <a:r>
              <a:rPr lang="en-US" b="1" dirty="0" smtClean="0"/>
              <a:t>causes:</a:t>
            </a:r>
          </a:p>
          <a:p>
            <a:pPr algn="l" rtl="0"/>
            <a:r>
              <a:rPr lang="en-US" dirty="0" smtClean="0"/>
              <a:t>weight </a:t>
            </a:r>
            <a:r>
              <a:rPr lang="en-US" dirty="0"/>
              <a:t>loss and </a:t>
            </a:r>
            <a:r>
              <a:rPr lang="en-US" dirty="0" smtClean="0"/>
              <a:t>fatigue, ketoacidosis.</a:t>
            </a:r>
          </a:p>
          <a:p>
            <a:pPr algn="l" rtl="0"/>
            <a:r>
              <a:rPr lang="en-US" dirty="0" smtClean="0"/>
              <a:t>To </a:t>
            </a:r>
            <a:r>
              <a:rPr lang="en-US" dirty="0"/>
              <a:t>prevent these effects, </a:t>
            </a:r>
            <a:r>
              <a:rPr lang="en-US" dirty="0" smtClean="0"/>
              <a:t>a minimum </a:t>
            </a:r>
            <a:r>
              <a:rPr lang="en-US" dirty="0"/>
              <a:t>of 50–100 grams of carbohydrates intake each day. </a:t>
            </a:r>
            <a:br>
              <a:rPr lang="en-US" dirty="0"/>
            </a:br>
            <a:r>
              <a:rPr lang="en-US" dirty="0" smtClean="0"/>
              <a:t>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725341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>
            <a:noAutofit/>
          </a:bodyPr>
          <a:lstStyle/>
          <a:p>
            <a:pPr algn="l" rtl="0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Digestion and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Absorption: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Monosaccharides—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glucose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fructose,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and galactose—are absorbed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from the intestine directly into the bloodstream.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Fructose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galactose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are changed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 glucose.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blood then carries glucose to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cells.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Disaccharides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—sucrose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maltose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converted to the simple sugar glucose before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they can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 absorbed into the bloodstream. This conversion is accomplished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by 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enzymes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sucrase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maltose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lactase.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Polysaccharides: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are more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complex.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After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cellulose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wall is broken down, starch is changed to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intermediate product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dextrin; it is then changed to maltose and finally to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glucose.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endParaRPr lang="ar-IQ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6828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b="1" dirty="0" smtClean="0"/>
              <a:t> Metabolism </a:t>
            </a:r>
            <a:r>
              <a:rPr lang="en-US" b="1" dirty="0"/>
              <a:t>and </a:t>
            </a:r>
            <a:r>
              <a:rPr lang="en-US" b="1" dirty="0" smtClean="0"/>
              <a:t>elimination.</a:t>
            </a:r>
          </a:p>
          <a:p>
            <a:pPr algn="l" rtl="0">
              <a:buFont typeface="Wingdings" pitchFamily="2" charset="2"/>
              <a:buChar char="§"/>
            </a:pPr>
            <a:r>
              <a:rPr lang="en-US" dirty="0" smtClean="0"/>
              <a:t>All </a:t>
            </a:r>
            <a:r>
              <a:rPr lang="en-US" dirty="0"/>
              <a:t>carbohydrates are changed to the simple </a:t>
            </a:r>
            <a:r>
              <a:rPr lang="en-US" dirty="0" smtClean="0"/>
              <a:t>sugar.</a:t>
            </a:r>
          </a:p>
          <a:p>
            <a:pPr algn="l" rtl="0">
              <a:buFont typeface="Wingdings" pitchFamily="2" charset="2"/>
              <a:buChar char="§"/>
            </a:pPr>
            <a:r>
              <a:rPr lang="en-US" dirty="0" smtClean="0"/>
              <a:t>Glucose </a:t>
            </a:r>
            <a:r>
              <a:rPr lang="en-US" dirty="0"/>
              <a:t>is converted to glycogen and is stored in the </a:t>
            </a:r>
            <a:r>
              <a:rPr lang="en-US" dirty="0" smtClean="0"/>
              <a:t>liver and muscles.</a:t>
            </a:r>
            <a:endParaRPr lang="en-US" dirty="0"/>
          </a:p>
          <a:p>
            <a:pPr algn="l" rtl="0">
              <a:buFont typeface="Wingdings" pitchFamily="2" charset="2"/>
              <a:buChar char="§"/>
            </a:pPr>
            <a:r>
              <a:rPr lang="en-US" dirty="0" smtClean="0"/>
              <a:t>When </a:t>
            </a:r>
            <a:r>
              <a:rPr lang="en-US" dirty="0"/>
              <a:t>more glucose is ingested than the body can </a:t>
            </a:r>
            <a:r>
              <a:rPr lang="en-US" dirty="0" smtClean="0"/>
              <a:t>either use immediately or </a:t>
            </a:r>
            <a:r>
              <a:rPr lang="en-US" dirty="0"/>
              <a:t>store in the form of glycogen, it </a:t>
            </a:r>
            <a:r>
              <a:rPr lang="en-US" dirty="0" smtClean="0"/>
              <a:t>is converted </a:t>
            </a:r>
            <a:r>
              <a:rPr lang="en-US" dirty="0"/>
              <a:t>to fat and stored as </a:t>
            </a:r>
            <a:r>
              <a:rPr lang="en-US" dirty="0" smtClean="0"/>
              <a:t>adipose (fatty</a:t>
            </a:r>
            <a:r>
              <a:rPr lang="en-US" dirty="0"/>
              <a:t>) tissue. </a:t>
            </a:r>
            <a:br>
              <a:rPr lang="en-US" dirty="0"/>
            </a:b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721422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548680"/>
            <a:ext cx="8435280" cy="6048672"/>
          </a:xfrm>
        </p:spPr>
        <p:txBody>
          <a:bodyPr>
            <a:normAutofit/>
          </a:bodyPr>
          <a:lstStyle/>
          <a:p>
            <a:pPr algn="just" rtl="0">
              <a:buFont typeface="Wingdings" pitchFamily="2" charset="2"/>
              <a:buChar char="v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process of glucose metabolism is controlled mainly by the hormone insulin, which is secreted by the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islets of Langerhans in the pancreas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which maintains normal blood glucose at 70–110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mg/dl.</a:t>
            </a:r>
          </a:p>
          <a:p>
            <a:pPr algn="just" rtl="0">
              <a:buFont typeface="Wingdings" pitchFamily="2" charset="2"/>
              <a:buChar char="v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secretion of insulin is impaired or absent, the glucose level in the blood becomes excessively high. This condition is called hyperglycemia (blood glucose more than 126 mg/dl) and is usually a symptom of diabetes mellitus. </a:t>
            </a:r>
          </a:p>
          <a:p>
            <a:pPr algn="just" rtl="0">
              <a:buFont typeface="Wingdings" pitchFamily="2" charset="2"/>
              <a:buChar char="v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blood glucose levels are unusually low, the condition is called hypoglycemia (blood glucose less than 70 mg/dl). A mild form of hypoglycemia may occur if one waits too long between meals or if the pancreas secretes too much insulin. Symptoms include fatigue, shaking, sweating, and headache.</a:t>
            </a: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5031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/>
          </a:bodyPr>
          <a:lstStyle/>
          <a:p>
            <a:pPr algn="l" rtl="0"/>
            <a:r>
              <a:rPr lang="en-US" b="1" dirty="0"/>
              <a:t>Over consumption of sugar leads to Clinical problems are</a:t>
            </a:r>
            <a:br>
              <a:rPr lang="en-US" b="1" dirty="0"/>
            </a:br>
            <a:r>
              <a:rPr lang="en-US" b="1" dirty="0"/>
              <a:t>1. Obesity: </a:t>
            </a:r>
            <a:r>
              <a:rPr lang="en-US" dirty="0"/>
              <a:t>high calorie intake stored as fat.</a:t>
            </a:r>
            <a:br>
              <a:rPr lang="en-US" dirty="0"/>
            </a:br>
            <a:r>
              <a:rPr lang="en-US" b="1" dirty="0"/>
              <a:t>2. Dental caries: </a:t>
            </a:r>
            <a:r>
              <a:rPr lang="en-US" dirty="0"/>
              <a:t>remain sugar contact with teeth, support bacteria </a:t>
            </a:r>
            <a:r>
              <a:rPr lang="en-US" dirty="0" smtClean="0"/>
              <a:t>to growth </a:t>
            </a:r>
            <a:r>
              <a:rPr lang="en-US" dirty="0"/>
              <a:t>plague formation and tooth decay.</a:t>
            </a:r>
            <a:br>
              <a:rPr lang="en-US" dirty="0"/>
            </a:br>
            <a:r>
              <a:rPr lang="en-US" b="1" dirty="0"/>
              <a:t>3. Risk of diabetes mellitus type </a:t>
            </a:r>
            <a:r>
              <a:rPr lang="en-US" dirty="0"/>
              <a:t>2 </a:t>
            </a:r>
            <a:r>
              <a:rPr lang="en-US" dirty="0" smtClean="0"/>
              <a:t>development.</a:t>
            </a:r>
          </a:p>
          <a:p>
            <a:pPr algn="l" rtl="0"/>
            <a:r>
              <a:rPr lang="en-US" b="1" dirty="0"/>
              <a:t>Cardiovascular disease</a:t>
            </a:r>
            <a:r>
              <a:rPr lang="en-US" dirty="0"/>
              <a:t>—Except for certain types of lipid disorder, in which an individual exhibits abnormal glucose tolerance along with an elevation of blood triglycerides.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9684254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4800" b="1" i="1" dirty="0" smtClean="0">
                <a:latin typeface="Times New Roman" pitchFamily="18" charset="0"/>
                <a:cs typeface="Times New Roman" pitchFamily="18" charset="0"/>
              </a:rPr>
              <a:t>Thank you </a:t>
            </a:r>
            <a:endParaRPr lang="ar-IQ" sz="4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890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Carbohydrates</a:t>
            </a:r>
            <a:r>
              <a:rPr lang="en-US" dirty="0"/>
              <a:t> </a:t>
            </a:r>
            <a:br>
              <a:rPr lang="en-US" dirty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Low" rtl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dirty="0" smtClean="0">
                <a:latin typeface="Times New Roman"/>
                <a:ea typeface="Calibri"/>
                <a:cs typeface="Arial"/>
              </a:rPr>
              <a:t>Carbohydrates(CHO):</a:t>
            </a:r>
            <a:r>
              <a:rPr lang="en-US" sz="2800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 smtClean="0">
                <a:latin typeface="Times New Roman"/>
                <a:ea typeface="Calibri"/>
                <a:cs typeface="Arial"/>
              </a:rPr>
              <a:t>are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organic </a:t>
            </a:r>
            <a:r>
              <a:rPr lang="en-US" sz="2800" dirty="0" smtClean="0">
                <a:latin typeface="Times New Roman"/>
                <a:ea typeface="Calibri"/>
                <a:cs typeface="Arial"/>
              </a:rPr>
              <a:t>compounds composed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of carbon, hydrogen, and oxygen.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0" indent="0" algn="justLow" rtl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dirty="0">
                <a:latin typeface="Times New Roman"/>
                <a:ea typeface="Calibri"/>
                <a:cs typeface="Arial"/>
              </a:rPr>
              <a:t>They play a significant role in providing cells with energy and supporting the normal functioning of the body</a:t>
            </a:r>
            <a:r>
              <a:rPr lang="en-US" sz="2800" dirty="0" smtClean="0">
                <a:latin typeface="Times New Roman"/>
                <a:ea typeface="Calibri"/>
                <a:cs typeface="Arial"/>
              </a:rPr>
              <a:t>.</a:t>
            </a:r>
            <a:endParaRPr lang="en-US" sz="1800" dirty="0"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56792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/>
              <a:t>Sources of CHO:</a:t>
            </a:r>
            <a:br>
              <a:rPr lang="en-US" b="1" dirty="0"/>
            </a:br>
            <a:r>
              <a:rPr lang="en-US" b="1" dirty="0"/>
              <a:t>1. Plant sources:</a:t>
            </a:r>
            <a:br>
              <a:rPr lang="en-US" b="1" dirty="0"/>
            </a:br>
            <a:r>
              <a:rPr lang="en-US" dirty="0"/>
              <a:t>Starches, present in cereal, roots, tubers ex: rice, wheat, </a:t>
            </a:r>
            <a:r>
              <a:rPr lang="en-US" dirty="0" smtClean="0"/>
              <a:t>potato, beets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/>
              <a:t>2. Animal sources: </a:t>
            </a:r>
            <a:r>
              <a:rPr lang="en-US" dirty="0"/>
              <a:t>Glycogen </a:t>
            </a:r>
            <a:br>
              <a:rPr lang="en-US" dirty="0"/>
            </a:b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42197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pPr algn="l" rtl="0"/>
            <a:r>
              <a:rPr lang="en-US" b="1" dirty="0"/>
              <a:t>Functions of CHO:</a:t>
            </a:r>
            <a:br>
              <a:rPr lang="en-US" b="1" dirty="0"/>
            </a:br>
            <a:r>
              <a:rPr lang="en-US" b="1" dirty="0"/>
              <a:t>1. </a:t>
            </a:r>
            <a:r>
              <a:rPr lang="en-US" dirty="0"/>
              <a:t>Supply body for energy 1gm gives 4 </a:t>
            </a:r>
            <a:r>
              <a:rPr lang="en-US" dirty="0" err="1"/>
              <a:t>cal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2. </a:t>
            </a:r>
            <a:r>
              <a:rPr lang="en-US" dirty="0"/>
              <a:t>It stores </a:t>
            </a:r>
            <a:r>
              <a:rPr lang="en-US" dirty="0" smtClean="0"/>
              <a:t>in the liver </a:t>
            </a:r>
            <a:r>
              <a:rPr lang="en-US" dirty="0"/>
              <a:t>and muscles for use as needed.</a:t>
            </a:r>
            <a:br>
              <a:rPr lang="en-US" dirty="0"/>
            </a:br>
            <a:r>
              <a:rPr lang="en-US" b="1" dirty="0"/>
              <a:t>3. </a:t>
            </a:r>
            <a:r>
              <a:rPr lang="en-US" dirty="0"/>
              <a:t>Normal fat metabolism requires an adequate supply </a:t>
            </a:r>
            <a:r>
              <a:rPr lang="en-US" dirty="0" smtClean="0"/>
              <a:t>of carbohydrates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/>
              <a:t>4</a:t>
            </a:r>
            <a:r>
              <a:rPr lang="en-US" dirty="0"/>
              <a:t>. Providing fiber in the diet. Dietary fiber is found in </a:t>
            </a:r>
            <a:r>
              <a:rPr lang="en-US" dirty="0" smtClean="0"/>
              <a:t>grains, vegetables</a:t>
            </a:r>
            <a:r>
              <a:rPr lang="en-US" dirty="0"/>
              <a:t>, and fruits.</a:t>
            </a:r>
            <a:br>
              <a:rPr lang="en-US" dirty="0"/>
            </a:br>
            <a:r>
              <a:rPr lang="en-US" b="1" dirty="0"/>
              <a:t>5. </a:t>
            </a:r>
            <a:r>
              <a:rPr lang="en-US" dirty="0"/>
              <a:t>Main source of energy for CNS is glucose.</a:t>
            </a:r>
            <a:br>
              <a:rPr lang="en-US" dirty="0"/>
            </a:br>
            <a:r>
              <a:rPr lang="en-US" b="1" dirty="0"/>
              <a:t>6. </a:t>
            </a:r>
            <a:r>
              <a:rPr lang="en-US" dirty="0" smtClean="0"/>
              <a:t>Add </a:t>
            </a:r>
            <a:r>
              <a:rPr lang="en-US" dirty="0"/>
              <a:t>flavor to the diet. </a:t>
            </a:r>
            <a:br>
              <a:rPr lang="en-US" dirty="0"/>
            </a:b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74034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/>
          <a:lstStyle/>
          <a:p>
            <a:pPr marL="0" indent="0" algn="l" rtl="0">
              <a:buNone/>
            </a:pPr>
            <a:r>
              <a:rPr lang="en-US" b="1" u="sng" dirty="0"/>
              <a:t>Classification of carbohydrates</a:t>
            </a:r>
            <a:endParaRPr lang="en-US" dirty="0"/>
          </a:p>
          <a:p>
            <a:pPr marL="0" indent="0" algn="l" rtl="0">
              <a:buNone/>
            </a:pPr>
            <a:r>
              <a:rPr lang="en-US" dirty="0"/>
              <a:t>1. Simple carbohydrates (sugars) and,</a:t>
            </a:r>
          </a:p>
          <a:p>
            <a:pPr marL="0" indent="0" algn="l" rtl="0">
              <a:buNone/>
            </a:pPr>
            <a:r>
              <a:rPr lang="en-US" dirty="0"/>
              <a:t>2. Complex carbohydrates (starches and </a:t>
            </a:r>
            <a:r>
              <a:rPr lang="en-US" dirty="0" err="1"/>
              <a:t>fibres</a:t>
            </a:r>
            <a:r>
              <a:rPr lang="en-US" dirty="0"/>
              <a:t>). </a:t>
            </a:r>
          </a:p>
          <a:p>
            <a:pPr marL="0" indent="0" algn="l" rtl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758475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b="1" dirty="0"/>
              <a:t>Carbohydrates are classified according to the number of saccharides (sugar units), as follow:</a:t>
            </a:r>
            <a:endParaRPr lang="en-US" dirty="0"/>
          </a:p>
          <a:p>
            <a:pPr marL="0" indent="0" algn="l" rtl="0">
              <a:buNone/>
            </a:pPr>
            <a:r>
              <a:rPr lang="en-US" b="1" dirty="0" smtClean="0"/>
              <a:t>1- </a:t>
            </a:r>
            <a:r>
              <a:rPr lang="en-US" b="1" dirty="0" err="1" smtClean="0"/>
              <a:t>Monosaccharides</a:t>
            </a:r>
            <a:r>
              <a:rPr lang="en-US" dirty="0" smtClean="0"/>
              <a:t> </a:t>
            </a:r>
            <a:r>
              <a:rPr lang="en-US" dirty="0"/>
              <a:t>(simple sugars) </a:t>
            </a:r>
            <a:r>
              <a:rPr lang="en-US" dirty="0" smtClean="0"/>
              <a:t>include:</a:t>
            </a:r>
            <a:r>
              <a:rPr lang="en-US" sz="2400" b="1" dirty="0">
                <a:solidFill>
                  <a:prstClr val="black"/>
                </a:solidFill>
              </a:rPr>
              <a:t/>
            </a:r>
            <a:br>
              <a:rPr lang="en-US" sz="2400" b="1" dirty="0">
                <a:solidFill>
                  <a:prstClr val="black"/>
                </a:solidFill>
              </a:rPr>
            </a:br>
            <a:r>
              <a:rPr lang="en-US" sz="2400" b="1" dirty="0">
                <a:solidFill>
                  <a:prstClr val="black"/>
                </a:solidFill>
              </a:rPr>
              <a:t>a) Glucose </a:t>
            </a:r>
            <a:r>
              <a:rPr lang="en-US" sz="2400" dirty="0">
                <a:solidFill>
                  <a:prstClr val="black"/>
                </a:solidFill>
              </a:rPr>
              <a:t>– “blood sugar” (usually found in grapes, corn and blood</a:t>
            </a:r>
            <a:r>
              <a:rPr lang="en-US" sz="2400" dirty="0" smtClean="0">
                <a:solidFill>
                  <a:prstClr val="black"/>
                </a:solidFill>
              </a:rPr>
              <a:t>).</a:t>
            </a:r>
            <a:r>
              <a:rPr lang="en-US" sz="2400" dirty="0">
                <a:solidFill>
                  <a:prstClr val="black"/>
                </a:solidFill>
              </a:rPr>
              <a:t/>
            </a:r>
            <a:br>
              <a:rPr lang="en-US" sz="2400" dirty="0">
                <a:solidFill>
                  <a:prstClr val="black"/>
                </a:solidFill>
              </a:rPr>
            </a:br>
            <a:r>
              <a:rPr lang="en-US" sz="2400" b="1" dirty="0">
                <a:solidFill>
                  <a:prstClr val="black"/>
                </a:solidFill>
              </a:rPr>
              <a:t>b) Fructose </a:t>
            </a:r>
            <a:r>
              <a:rPr lang="en-US" sz="2400" dirty="0">
                <a:solidFill>
                  <a:prstClr val="black"/>
                </a:solidFill>
              </a:rPr>
              <a:t>– sweetest of simple sugar. Found in honey, fruits and vegetables.</a:t>
            </a:r>
            <a:br>
              <a:rPr lang="en-US" sz="2400" dirty="0">
                <a:solidFill>
                  <a:prstClr val="black"/>
                </a:solidFill>
              </a:rPr>
            </a:br>
            <a:r>
              <a:rPr lang="en-US" sz="2400" b="1" dirty="0">
                <a:solidFill>
                  <a:prstClr val="black"/>
                </a:solidFill>
              </a:rPr>
              <a:t>c) </a:t>
            </a:r>
            <a:r>
              <a:rPr lang="en-US" sz="2400" b="1" dirty="0" err="1">
                <a:solidFill>
                  <a:prstClr val="black"/>
                </a:solidFill>
              </a:rPr>
              <a:t>Galactose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dirty="0">
                <a:solidFill>
                  <a:prstClr val="black"/>
                </a:solidFill>
              </a:rPr>
              <a:t>– not found in free foods. </a:t>
            </a:r>
            <a:r>
              <a:rPr lang="en-US" sz="2400" dirty="0" err="1">
                <a:solidFill>
                  <a:prstClr val="black"/>
                </a:solidFill>
              </a:rPr>
              <a:t>Galactose</a:t>
            </a:r>
            <a:r>
              <a:rPr lang="en-US" sz="2400" dirty="0">
                <a:solidFill>
                  <a:prstClr val="black"/>
                </a:solidFill>
              </a:rPr>
              <a:t> is a result when the lactose breakdown.</a:t>
            </a:r>
            <a:br>
              <a:rPr lang="en-US" sz="2400" dirty="0">
                <a:solidFill>
                  <a:prstClr val="black"/>
                </a:solidFill>
              </a:rPr>
            </a:br>
            <a:r>
              <a:rPr lang="en-US" sz="2400" dirty="0">
                <a:solidFill>
                  <a:prstClr val="black"/>
                </a:solidFill>
              </a:rPr>
              <a:t>** </a:t>
            </a:r>
            <a:r>
              <a:rPr lang="en-US" sz="2400" b="1" dirty="0">
                <a:solidFill>
                  <a:prstClr val="black"/>
                </a:solidFill>
              </a:rPr>
              <a:t>Simple sugar are water soluble, and quickly absorb in the bloodstream ***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br>
              <a:rPr lang="en-US" sz="2400" dirty="0">
                <a:solidFill>
                  <a:prstClr val="black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84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b="1" dirty="0"/>
              <a:t>2- Disaccharides</a:t>
            </a:r>
            <a:r>
              <a:rPr lang="en-US" dirty="0"/>
              <a:t> (double sugars) </a:t>
            </a:r>
            <a:r>
              <a:rPr lang="en-US" dirty="0" smtClean="0"/>
              <a:t>include: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a) Sucrose </a:t>
            </a:r>
            <a:r>
              <a:rPr lang="en-US" dirty="0"/>
              <a:t>– </a:t>
            </a:r>
            <a:r>
              <a:rPr lang="en-US" dirty="0" smtClean="0"/>
              <a:t>(</a:t>
            </a:r>
            <a:r>
              <a:rPr lang="en-US" dirty="0"/>
              <a:t>glucose +</a:t>
            </a:r>
            <a:r>
              <a:rPr lang="en-US" dirty="0" smtClean="0"/>
              <a:t> </a:t>
            </a:r>
            <a:r>
              <a:rPr lang="en-US" dirty="0"/>
              <a:t>fructose) ordinary table </a:t>
            </a:r>
            <a:r>
              <a:rPr lang="en-US" dirty="0" smtClean="0"/>
              <a:t>sugar.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b) Lactose </a:t>
            </a:r>
            <a:r>
              <a:rPr lang="en-US" dirty="0"/>
              <a:t>– </a:t>
            </a:r>
            <a:r>
              <a:rPr lang="en-US" dirty="0" smtClean="0"/>
              <a:t>(</a:t>
            </a:r>
            <a:r>
              <a:rPr lang="en-US" dirty="0"/>
              <a:t>glucose </a:t>
            </a:r>
            <a:r>
              <a:rPr lang="en-US" dirty="0" smtClean="0"/>
              <a:t>+ </a:t>
            </a:r>
            <a:r>
              <a:rPr lang="en-US" dirty="0" err="1"/>
              <a:t>galactose</a:t>
            </a:r>
            <a:r>
              <a:rPr lang="en-US" dirty="0"/>
              <a:t>) “milk sugar” </a:t>
            </a:r>
            <a:br>
              <a:rPr lang="en-US" dirty="0"/>
            </a:br>
            <a:r>
              <a:rPr lang="en-US" b="1" dirty="0"/>
              <a:t>c) Maltose </a:t>
            </a:r>
            <a:r>
              <a:rPr lang="en-US" dirty="0"/>
              <a:t>– (</a:t>
            </a:r>
            <a:r>
              <a:rPr lang="en-US" dirty="0" smtClean="0"/>
              <a:t>glucose+</a:t>
            </a:r>
            <a:r>
              <a:rPr lang="en-US" dirty="0"/>
              <a:t> </a:t>
            </a:r>
            <a:r>
              <a:rPr lang="en-US" dirty="0" smtClean="0"/>
              <a:t>glucose) (malt </a:t>
            </a:r>
            <a:r>
              <a:rPr lang="en-US" dirty="0"/>
              <a:t>sugar).</a:t>
            </a:r>
            <a:endParaRPr lang="ar-IQ" dirty="0"/>
          </a:p>
          <a:p>
            <a:pPr marL="0" indent="0" algn="l" rtl="0">
              <a:buNone/>
            </a:pPr>
            <a:endParaRPr lang="en-US" dirty="0"/>
          </a:p>
          <a:p>
            <a:pPr marL="0" indent="0" algn="l" rtl="0">
              <a:buNone/>
            </a:pPr>
            <a:r>
              <a:rPr lang="en-US" b="1" dirty="0"/>
              <a:t>3- Polysaccharides</a:t>
            </a:r>
            <a:r>
              <a:rPr lang="en-US" dirty="0"/>
              <a:t> (complex sugars) </a:t>
            </a:r>
            <a:r>
              <a:rPr lang="en-US" dirty="0" smtClean="0"/>
              <a:t>include:</a:t>
            </a:r>
          </a:p>
          <a:p>
            <a:pPr algn="l" rtl="0"/>
            <a:r>
              <a:rPr lang="en-US" b="1" dirty="0"/>
              <a:t>a) Starch </a:t>
            </a:r>
            <a:r>
              <a:rPr lang="en-US" dirty="0" smtClean="0"/>
              <a:t>– ex: </a:t>
            </a:r>
            <a:r>
              <a:rPr lang="en-US" dirty="0"/>
              <a:t>rice, wheat, corn, carrots and potatoes.</a:t>
            </a:r>
            <a:br>
              <a:rPr lang="en-US" dirty="0"/>
            </a:br>
            <a:r>
              <a:rPr lang="en-US" b="1" dirty="0" smtClean="0"/>
              <a:t>b</a:t>
            </a:r>
            <a:r>
              <a:rPr lang="en-US" b="1" dirty="0"/>
              <a:t>) </a:t>
            </a:r>
            <a:r>
              <a:rPr lang="en-US" b="1" dirty="0" err="1"/>
              <a:t>Dextrins</a:t>
            </a:r>
            <a:r>
              <a:rPr lang="en-US" b="1" dirty="0"/>
              <a:t> </a:t>
            </a:r>
            <a:r>
              <a:rPr lang="en-US" dirty="0"/>
              <a:t>– formed by the breakdown of starch.</a:t>
            </a:r>
            <a:br>
              <a:rPr lang="en-US" dirty="0"/>
            </a:br>
            <a:r>
              <a:rPr lang="en-US" b="1" dirty="0" smtClean="0"/>
              <a:t>c) cellulose (fiber) </a:t>
            </a:r>
            <a:r>
              <a:rPr lang="en-US" dirty="0" smtClean="0"/>
              <a:t>– Non-digestible by humans. They lower the blood glucose level of people with diabetes.</a:t>
            </a:r>
          </a:p>
          <a:p>
            <a:pPr algn="l" rtl="0"/>
            <a:r>
              <a:rPr lang="en-US" b="1" dirty="0" smtClean="0"/>
              <a:t>d) Glycogen </a:t>
            </a:r>
            <a:r>
              <a:rPr lang="en-US" dirty="0" smtClean="0"/>
              <a:t>– “animal starch”. </a:t>
            </a:r>
          </a:p>
          <a:p>
            <a:pPr marL="0" indent="0" algn="l" rtl="0">
              <a:buNone/>
            </a:pPr>
            <a:endParaRPr lang="ar-IQ" dirty="0"/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51172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pPr algn="l" rtl="0"/>
            <a:r>
              <a:rPr lang="en-US" b="1" dirty="0" smtClean="0"/>
              <a:t>Dietary fiber</a:t>
            </a:r>
            <a:br>
              <a:rPr lang="en-US" b="1" dirty="0" smtClean="0"/>
            </a:br>
            <a:r>
              <a:rPr lang="en-US" dirty="0" smtClean="0"/>
              <a:t>is a complex mixture of plant materials that are resistant to breakdown (digestion) by the human digestive enzymes.</a:t>
            </a:r>
            <a:br>
              <a:rPr lang="en-US" dirty="0" smtClean="0"/>
            </a:br>
            <a:r>
              <a:rPr lang="en-US" b="1" dirty="0" smtClean="0"/>
              <a:t>Fiber has two forms:</a:t>
            </a:r>
            <a:br>
              <a:rPr lang="en-US" b="1" dirty="0" smtClean="0"/>
            </a:br>
            <a:r>
              <a:rPr lang="en-US" b="1" dirty="0" smtClean="0"/>
              <a:t>1. Insoluble fibers: </a:t>
            </a:r>
            <a:r>
              <a:rPr lang="en-US" dirty="0" smtClean="0"/>
              <a:t>found </a:t>
            </a:r>
            <a:r>
              <a:rPr lang="en-US" dirty="0"/>
              <a:t>in whole-grain products such as whole-wheat bread. Insoluble fiber means it does not dissolve in </a:t>
            </a:r>
            <a:r>
              <a:rPr lang="en-US" dirty="0" smtClean="0"/>
              <a:t>water.</a:t>
            </a:r>
            <a:endParaRPr lang="en-US" b="1" dirty="0" smtClean="0"/>
          </a:p>
          <a:p>
            <a:pPr algn="l" rtl="0"/>
            <a:r>
              <a:rPr lang="en-US" dirty="0"/>
              <a:t>promotes normal </a:t>
            </a:r>
            <a:r>
              <a:rPr lang="en-US" dirty="0" smtClean="0"/>
              <a:t>elimination, </a:t>
            </a:r>
            <a:r>
              <a:rPr lang="en-US" dirty="0"/>
              <a:t>helps to satisfy appetite by creating a full </a:t>
            </a:r>
            <a:r>
              <a:rPr lang="en-US" dirty="0" smtClean="0"/>
              <a:t>feeling, and </a:t>
            </a:r>
            <a:r>
              <a:rPr lang="en-US" dirty="0"/>
              <a:t>bacteria generally do not grow and produce intestinal gas.</a:t>
            </a: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734505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>
            <a:normAutofit lnSpcReduction="10000"/>
          </a:bodyPr>
          <a:lstStyle/>
          <a:p>
            <a:pPr marL="0" indent="0" algn="l" rtl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Soluble fibers: </a:t>
            </a:r>
            <a:r>
              <a:rPr lang="en-US" dirty="0" smtClean="0"/>
              <a:t>fibers </a:t>
            </a:r>
            <a:r>
              <a:rPr lang="en-US" dirty="0"/>
              <a:t>found in fruits, vegetables, dry beans and peas, and some cereals such as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beans a</a:t>
            </a:r>
            <a:r>
              <a:rPr lang="en-US" dirty="0" smtClean="0"/>
              <a:t>nd oats</a:t>
            </a:r>
            <a:r>
              <a:rPr lang="en-US" dirty="0"/>
              <a:t>.</a:t>
            </a:r>
          </a:p>
          <a:p>
            <a:pPr marL="0" indent="0" algn="l" rtl="0">
              <a:buNone/>
            </a:pPr>
            <a:r>
              <a:rPr lang="en-US" b="1" dirty="0"/>
              <a:t>Importance of Soluble </a:t>
            </a:r>
            <a:r>
              <a:rPr lang="en-US" b="1" dirty="0" smtClean="0"/>
              <a:t>fibers:</a:t>
            </a:r>
            <a:r>
              <a:rPr lang="en-US" dirty="0" smtClean="0"/>
              <a:t> play </a:t>
            </a:r>
            <a:r>
              <a:rPr lang="en-US" dirty="0"/>
              <a:t>a role in reducing the level of cholesterol in the blood and It seems to bind up cholesterol allowing it to be eliminated with the </a:t>
            </a:r>
            <a:r>
              <a:rPr lang="en-US" dirty="0" smtClean="0"/>
              <a:t>stool. </a:t>
            </a:r>
          </a:p>
          <a:p>
            <a:pPr marL="0" indent="0" algn="l" rtl="0">
              <a:buNone/>
            </a:pPr>
            <a:r>
              <a:rPr lang="en-US" b="1" dirty="0" smtClean="0"/>
              <a:t>Disadvantages of </a:t>
            </a:r>
            <a:r>
              <a:rPr lang="en-US" b="1" dirty="0"/>
              <a:t>Dietary </a:t>
            </a:r>
            <a:r>
              <a:rPr lang="en-US" b="1" dirty="0" smtClean="0"/>
              <a:t>Fibers: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1. </a:t>
            </a:r>
            <a:r>
              <a:rPr lang="en-US" dirty="0"/>
              <a:t>Decrease absorption of some minerals and trace elements.</a:t>
            </a:r>
            <a:br>
              <a:rPr lang="en-US" dirty="0"/>
            </a:br>
            <a:r>
              <a:rPr lang="en-US" b="1" dirty="0"/>
              <a:t>2. </a:t>
            </a:r>
            <a:r>
              <a:rPr lang="en-US" dirty="0"/>
              <a:t>Intestinal bacteria ferment some fibers causing flatulence and abdominal discomfort. </a:t>
            </a:r>
            <a:br>
              <a:rPr lang="en-US" dirty="0"/>
            </a:br>
            <a:endParaRPr lang="en-US" dirty="0"/>
          </a:p>
          <a:p>
            <a:pPr marL="0" indent="0" algn="l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Requirements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dietary fiber = 20 – 25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gms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/ day OR 7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/</a:t>
            </a:r>
          </a:p>
          <a:p>
            <a:pPr marL="0" indent="0" algn="l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1000 kcal</a:t>
            </a: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0345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522</TotalTime>
  <Words>549</Words>
  <Application>Microsoft Office PowerPoint</Application>
  <PresentationFormat>On-screen Show (4:3)</PresentationFormat>
  <Paragraphs>47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Calibri</vt:lpstr>
      <vt:lpstr>Constantia</vt:lpstr>
      <vt:lpstr>Majalla UI</vt:lpstr>
      <vt:lpstr>Times New Roman</vt:lpstr>
      <vt:lpstr>Traditional Arabic</vt:lpstr>
      <vt:lpstr>Wingdings</vt:lpstr>
      <vt:lpstr>Wingdings 2</vt:lpstr>
      <vt:lpstr>تدفق</vt:lpstr>
      <vt:lpstr>Carbohydrates</vt:lpstr>
      <vt:lpstr>Carbohydrates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DELL</dc:creator>
  <cp:lastModifiedBy>Maher</cp:lastModifiedBy>
  <cp:revision>29</cp:revision>
  <dcterms:created xsi:type="dcterms:W3CDTF">2023-02-22T20:17:15Z</dcterms:created>
  <dcterms:modified xsi:type="dcterms:W3CDTF">2024-10-29T18:42:03Z</dcterms:modified>
</cp:coreProperties>
</file>