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2" r:id="rId9"/>
    <p:sldId id="263" r:id="rId10"/>
    <p:sldId id="264" r:id="rId11"/>
    <p:sldId id="276" r:id="rId12"/>
    <p:sldId id="265" r:id="rId13"/>
    <p:sldId id="271" r:id="rId14"/>
    <p:sldId id="266" r:id="rId15"/>
    <p:sldId id="267" r:id="rId16"/>
    <p:sldId id="268" r:id="rId17"/>
    <p:sldId id="269" r:id="rId18"/>
    <p:sldId id="274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26/04/1446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Nutrition and </a:t>
            </a:r>
            <a:r>
              <a:rPr lang="en-US" dirty="0" smtClean="0"/>
              <a:t>Biochemistry </a:t>
            </a:r>
            <a:r>
              <a:rPr lang="en-US" dirty="0"/>
              <a:t>for </a:t>
            </a:r>
            <a:r>
              <a:rPr lang="en-US" dirty="0" smtClean="0"/>
              <a:t>Nurses</a:t>
            </a:r>
            <a:br>
              <a:rPr lang="en-US" dirty="0" smtClean="0"/>
            </a:br>
            <a:r>
              <a:rPr lang="en-US" dirty="0" smtClean="0"/>
              <a:t>Introduction 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3400" y="3717032"/>
            <a:ext cx="7854696" cy="2232248"/>
          </a:xfrm>
        </p:spPr>
        <p:txBody>
          <a:bodyPr/>
          <a:lstStyle/>
          <a:p>
            <a:pPr algn="ctr" rtl="0"/>
            <a:r>
              <a:rPr lang="en-US" dirty="0"/>
              <a:t>Lecture.1</a:t>
            </a:r>
          </a:p>
          <a:p>
            <a:pPr algn="ctr" rtl="0"/>
            <a:r>
              <a:rPr lang="en-US" dirty="0"/>
              <a:t>Prof. Dr. </a:t>
            </a:r>
            <a:r>
              <a:rPr lang="en-US" dirty="0" err="1"/>
              <a:t>Fakhria</a:t>
            </a:r>
            <a:r>
              <a:rPr lang="en-US" dirty="0"/>
              <a:t> </a:t>
            </a:r>
            <a:r>
              <a:rPr lang="en-US" dirty="0" err="1"/>
              <a:t>Jaber</a:t>
            </a:r>
            <a:r>
              <a:rPr lang="en-US" dirty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1054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6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5- Large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intestine and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anus: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absorbs water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mineral salts and vitamins.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6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Feces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are formed and stored in the last part of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large intestine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(the rectum) before being passed out of the body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through the anus.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419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507288" cy="5976664"/>
          </a:xfrm>
        </p:spPr>
        <p:txBody>
          <a:bodyPr>
            <a:noAutofit/>
          </a:bodyPr>
          <a:lstStyle/>
          <a:p>
            <a:pPr marL="0" indent="0" algn="l" rtl="0">
              <a:lnSpc>
                <a:spcPct val="170000"/>
              </a:lnSpc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General function of nutrition </a:t>
            </a:r>
          </a:p>
          <a:p>
            <a:pPr marL="0" indent="0" algn="l" rtl="0">
              <a:lnSpc>
                <a:spcPct val="17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Provide energy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carbohydrate, fat,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protein can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used for energy).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uild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and repair body tissues and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structures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Protein is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primary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nutrient for building and maintaining body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tissues)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3. Regulate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the metabolic processes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that maintain homeostasis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(water, Specific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vitamins and minerals are necessary for enzyme activities responsible for a host of chemical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reactions).  </a:t>
            </a:r>
          </a:p>
          <a:p>
            <a:pPr marL="0" indent="0" algn="l" rtl="0">
              <a:lnSpc>
                <a:spcPct val="17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4.Regulate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activities of the body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endParaRPr lang="ar-IQ" sz="24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70000"/>
              </a:lnSpc>
            </a:pPr>
            <a:endParaRPr lang="ar-IQ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357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363272" cy="5271864"/>
          </a:xfrm>
        </p:spPr>
        <p:txBody>
          <a:bodyPr>
            <a:noAutofit/>
          </a:bodyPr>
          <a:lstStyle/>
          <a:p>
            <a:pPr algn="just" rtl="0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Metabolic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rate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rate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heat release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during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chemical reactions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is expressed 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units called calories. </a:t>
            </a:r>
          </a:p>
          <a:p>
            <a:pPr algn="l" rtl="0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basal metabolic rate (BMR)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the energy needed to maintain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essential physiological functions, such as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respiration, circulation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and muscle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228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6"/>
          </a:xfrm>
        </p:spPr>
        <p:txBody>
          <a:bodyPr>
            <a:noAutofit/>
          </a:bodyPr>
          <a:lstStyle/>
          <a:p>
            <a:pPr algn="ctr" rtl="0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Energy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Balance</a:t>
            </a:r>
            <a:endParaRPr lang="ar-IQ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relationship between the energy derived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from food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the energy used by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body.</a:t>
            </a:r>
          </a:p>
          <a:p>
            <a:pPr algn="l" rtl="0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body obtains energy in the form of calories from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carbohydrates, protein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and fat.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body uses energy for voluntary activities such as walking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talking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for involuntary activities such as breathing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secreting enzymes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996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76672"/>
            <a:ext cx="8435280" cy="5649491"/>
          </a:xfrm>
        </p:spPr>
        <p:txBody>
          <a:bodyPr>
            <a:noAutofit/>
          </a:bodyPr>
          <a:lstStyle/>
          <a:p>
            <a:pPr algn="l" rtl="0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Factors which Affect Basal Metabolic Rate (BMR)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Body surface area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Tall, thin people have higher BMRs If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 compare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tall person with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short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person of equal weight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Sex: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Males average a higher BMR because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greater proportion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lean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body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mass.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3. Body temperature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Fever, for example, increases BMR.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472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343872"/>
          </a:xfrm>
        </p:spPr>
        <p:txBody>
          <a:bodyPr>
            <a:normAutofit/>
          </a:bodyPr>
          <a:lstStyle/>
          <a:p>
            <a:pPr marL="0" indent="0" algn="l" rtl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Hormones: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Thyroid hormones have a stimulatory effect 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metabolism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the body. Thus BMR is raised in hyperthyroidism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reduced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hypothyroidism.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5. Age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Metabolic rate declines with age. In infants and children BMR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higher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in adults it is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less.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808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Autofit/>
          </a:bodyPr>
          <a:lstStyle/>
          <a:p>
            <a:pPr marL="0" indent="0" algn="l" rtl="0">
              <a:lnSpc>
                <a:spcPct val="150000"/>
              </a:lnSpc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6. Diet: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Hunger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or serious abrupt calorie reduction can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dramatically reduce BMR.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Restrictive low-calorie weight loss diets may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cause BMR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drop.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7. Pregnancy/breast feeding: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these increase metabolic rate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8. Environment: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cold climates, the BMR is higher compared to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warm climates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812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 fontScale="92500" lnSpcReduction="10000"/>
          </a:bodyPr>
          <a:lstStyle/>
          <a:p>
            <a:pPr algn="l" rtl="0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9. Rapid growth and/or development: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infancy, growth spurts,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healing after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illness or injury.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10. Disease states: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BMR is higher in cardiac failure, leukemia,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hypertension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11. Weight.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Heavier the weight, the higher BMR.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12. Exercise: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Physical exercise not only influences body weight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by burning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calories, it also helps raise our BMR by building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extra-lean tissue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398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Thank You Text Message - Free image on Pixabay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IQ"/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548680"/>
            <a:ext cx="7704856" cy="5577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4218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Nutrition: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/>
              <a:t>is the study of nutrients in </a:t>
            </a:r>
            <a:r>
              <a:rPr lang="en-US" dirty="0" smtClean="0"/>
              <a:t>food, and </a:t>
            </a:r>
            <a:r>
              <a:rPr lang="en-US" dirty="0"/>
              <a:t>how the body uses </a:t>
            </a:r>
            <a:r>
              <a:rPr lang="en-US" dirty="0" smtClean="0"/>
              <a:t>them, through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processes include,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digestion, absorption, and metabolism.</a:t>
            </a:r>
          </a:p>
          <a:p>
            <a:pPr algn="just" rtl="0"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Food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Is any substance normally eaten or drunk by living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human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Food 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main source of energy and nutrition for human</a:t>
            </a:r>
          </a:p>
        </p:txBody>
      </p:sp>
    </p:spTree>
    <p:extLst>
      <p:ext uri="{BB962C8B-B14F-4D97-AF65-F5344CB8AC3E}">
        <p14:creationId xmlns:p14="http://schemas.microsoft.com/office/powerpoint/2010/main" val="1656620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Nutrients: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chemical substance obtained from food and needed by the body for growth, maintenance, or repair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tissues.</a:t>
            </a:r>
          </a:p>
          <a:p>
            <a:pPr algn="just" rtl="0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Diet: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is defined as food containing all the nutrients in a sufficient amount and in proper ratio. Diet may also be modified and used for ill persons as part of their therapy (therapeutic diets).</a:t>
            </a:r>
          </a:p>
          <a:p>
            <a:pPr algn="just" rtl="0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996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199856"/>
          </a:xfrm>
        </p:spPr>
        <p:txBody>
          <a:bodyPr>
            <a:noAutofit/>
          </a:bodyPr>
          <a:lstStyle/>
          <a:p>
            <a:pPr algn="l" rtl="0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Malnutrition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-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imbalance between dietary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intake and requirements. It includes under nutrition,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which results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from less food intake and hard physical work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over nutrition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results from excess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food intake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less physical activities.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749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 lnSpcReduction="10000"/>
          </a:bodyPr>
          <a:lstStyle/>
          <a:p>
            <a:pPr algn="l" rtl="0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Classes of Nutrient: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Essential nutrients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include: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A-The macronutrients:(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carbohydrates, fats, and proteins) it is supply energy and build tissue.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B- The micronutrients:(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vitamins and minerals) needed in much smaller amounts, form specialized structures and regulate body processes.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C-Water: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the additional and often-forgotten nutrient that sustains all life systems.</a:t>
            </a:r>
            <a:endParaRPr lang="ar-IQ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492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525344"/>
          </a:xfrm>
        </p:spPr>
        <p:txBody>
          <a:bodyPr>
            <a:noAutofit/>
          </a:bodyPr>
          <a:lstStyle/>
          <a:p>
            <a:pPr algn="l" rtl="0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Use of Nutrition in the body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Digestion: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process of breaking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up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food.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Absorption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the process which carries these nutrients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into the circulation system and delivers them to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cell.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Utilization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Cell is the functional unit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life. chemical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reactions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cell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use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nutrients absorbed to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produce materials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needed for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life.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589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marL="0" indent="0" algn="ctr" rtl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Digestive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system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Digestive tract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other organs that help the body break down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absorb food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starts from 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mouth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end to anus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968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631904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Function of each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organ of the digestive system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digestion.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ar-IQ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ar-IQ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1- Mouth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teeth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chew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food, glands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the cheeks and under the tongue produce saliva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that coats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food. </a:t>
            </a:r>
          </a:p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Saliva also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contains enzymes that start to digest the carbohydrates in food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ar-IQ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ar-IQ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Oesophagus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is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muscular tube that carries food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from the mouth to the stomach after it is swallowed.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ring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muscle at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end of the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oesophagus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prevent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stomach contents from escaping back up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oesophagus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295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Autofit/>
          </a:bodyPr>
          <a:lstStyle/>
          <a:p>
            <a:pPr algn="l" rtl="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3- Stomach 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stomach wall produces gastric juice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digests proteins.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4- Small intestine: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break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down protein into amino acids and fat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into fatty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acids.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Sugars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vitamins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minerals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are absorbed into the bloodstream through the wall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small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intestine. </a:t>
            </a:r>
          </a:p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Most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chemical digestion of proteins, fats and carbohydrates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completed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the small intestine.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265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277</TotalTime>
  <Words>559</Words>
  <Application>Microsoft Office PowerPoint</Application>
  <PresentationFormat>On-screen Show (4:3)</PresentationFormat>
  <Paragraphs>43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Calibri</vt:lpstr>
      <vt:lpstr>Constantia</vt:lpstr>
      <vt:lpstr>Majalla UI</vt:lpstr>
      <vt:lpstr>Times New Roman</vt:lpstr>
      <vt:lpstr>Traditional Arabic</vt:lpstr>
      <vt:lpstr>Wingdings 2</vt:lpstr>
      <vt:lpstr>تدفق</vt:lpstr>
      <vt:lpstr>Nutrition and Biochemistry for Nurses Introduction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Nutrition and biochemistry for nurses Introduction </dc:title>
  <dc:creator>DELL</dc:creator>
  <cp:lastModifiedBy>Maher</cp:lastModifiedBy>
  <cp:revision>23</cp:revision>
  <dcterms:created xsi:type="dcterms:W3CDTF">2023-02-20T19:38:48Z</dcterms:created>
  <dcterms:modified xsi:type="dcterms:W3CDTF">2024-10-29T09:38:39Z</dcterms:modified>
</cp:coreProperties>
</file>