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4" r:id="rId3"/>
    <p:sldId id="271" r:id="rId4"/>
    <p:sldId id="294" r:id="rId5"/>
    <p:sldId id="272" r:id="rId6"/>
    <p:sldId id="295" r:id="rId7"/>
    <p:sldId id="274" r:id="rId8"/>
    <p:sldId id="275" r:id="rId9"/>
    <p:sldId id="276" r:id="rId10"/>
    <p:sldId id="277" r:id="rId11"/>
    <p:sldId id="296" r:id="rId12"/>
    <p:sldId id="278" r:id="rId13"/>
    <p:sldId id="279" r:id="rId14"/>
    <p:sldId id="300" r:id="rId15"/>
    <p:sldId id="280" r:id="rId16"/>
    <p:sldId id="281" r:id="rId17"/>
    <p:sldId id="297" r:id="rId18"/>
    <p:sldId id="298" r:id="rId19"/>
    <p:sldId id="299" r:id="rId20"/>
    <p:sldId id="282" r:id="rId21"/>
    <p:sldId id="283" r:id="rId22"/>
    <p:sldId id="264" r:id="rId23"/>
    <p:sldId id="265" r:id="rId24"/>
    <p:sldId id="269" r:id="rId25"/>
    <p:sldId id="287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26/04/1446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26/04/1446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26/04/1446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26/04/1446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26/04/1446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26/04/1446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26/04/1446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26/04/1446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26/04/1446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26/04/1446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26/04/1446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26/04/1446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944216"/>
          </a:xfrm>
        </p:spPr>
        <p:txBody>
          <a:bodyPr/>
          <a:lstStyle/>
          <a:p>
            <a:pPr algn="ctr"/>
            <a:r>
              <a:rPr lang="en-US" dirty="0"/>
              <a:t>Nutrition Assessment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0"/>
            <a:r>
              <a:rPr lang="en-US" dirty="0" smtClean="0"/>
              <a:t>Lecture.2</a:t>
            </a:r>
            <a:endParaRPr lang="en-US" dirty="0"/>
          </a:p>
          <a:p>
            <a:pPr algn="ctr" rtl="0"/>
            <a:r>
              <a:rPr lang="en-US" dirty="0"/>
              <a:t>Prof. Dr. </a:t>
            </a:r>
            <a:r>
              <a:rPr lang="en-US" dirty="0" err="1"/>
              <a:t>Fakhria</a:t>
            </a:r>
            <a:r>
              <a:rPr lang="en-US" dirty="0"/>
              <a:t> </a:t>
            </a:r>
            <a:r>
              <a:rPr lang="en-US" dirty="0" err="1"/>
              <a:t>Jaber</a:t>
            </a:r>
            <a:r>
              <a:rPr lang="en-US" dirty="0"/>
              <a:t> </a:t>
            </a:r>
          </a:p>
          <a:p>
            <a:endParaRPr lang="ar-IQ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2623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0241"/>
            <a:ext cx="1656184" cy="126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79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 algn="l" rtl="0"/>
            <a:r>
              <a:rPr lang="en-US" sz="3200" b="1" dirty="0" smtClean="0"/>
              <a:t>4- </a:t>
            </a:r>
            <a:r>
              <a:rPr lang="en-US" sz="3200" b="1" dirty="0"/>
              <a:t>Eyes</a:t>
            </a:r>
            <a:r>
              <a:rPr lang="en-US" sz="3200" b="1" dirty="0" smtClean="0"/>
              <a:t>:</a:t>
            </a:r>
          </a:p>
          <a:p>
            <a:pPr algn="l" rtl="0"/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42493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92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1" y="1101952"/>
            <a:ext cx="8496944" cy="522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3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pPr algn="just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cavity:</a:t>
            </a:r>
          </a:p>
          <a:p>
            <a:pPr algn="just" rtl="0"/>
            <a:r>
              <a:rPr lang="en-US" b="1" dirty="0"/>
              <a:t>Taste </a:t>
            </a:r>
            <a:r>
              <a:rPr lang="en-US" b="1" dirty="0" smtClean="0"/>
              <a:t>abnormality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Zinc </a:t>
            </a:r>
            <a:r>
              <a:rPr lang="en-US" dirty="0" smtClean="0"/>
              <a:t>deficiency (also </a:t>
            </a:r>
            <a:r>
              <a:rPr lang="en-US" dirty="0"/>
              <a:t>it is decrease with the age, drugs, smoking</a:t>
            </a:r>
            <a:r>
              <a:rPr lang="en-US" dirty="0" smtClean="0"/>
              <a:t>). </a:t>
            </a:r>
          </a:p>
          <a:p>
            <a:pPr marL="0" indent="0" algn="just" rtl="0">
              <a:buNone/>
            </a:pP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276872"/>
            <a:ext cx="8568953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82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199856"/>
          </a:xfrm>
        </p:spPr>
        <p:txBody>
          <a:bodyPr/>
          <a:lstStyle/>
          <a:p>
            <a:pPr algn="l" rtl="0"/>
            <a:r>
              <a:rPr lang="en-US" b="1" dirty="0" smtClean="0"/>
              <a:t>6- Skin</a:t>
            </a:r>
            <a:r>
              <a:rPr lang="en-US" b="1" dirty="0"/>
              <a:t>: </a:t>
            </a:r>
            <a:r>
              <a:rPr lang="en-US" dirty="0"/>
              <a:t> </a:t>
            </a:r>
            <a:endParaRPr lang="en-US" dirty="0" smtClean="0"/>
          </a:p>
          <a:p>
            <a:pPr marL="0" indent="0" algn="l" rtl="0">
              <a:buNone/>
            </a:pPr>
            <a:r>
              <a:rPr lang="en-US" b="1" dirty="0" smtClean="0"/>
              <a:t>Petechia</a:t>
            </a:r>
            <a:r>
              <a:rPr lang="en-US" b="1" dirty="0"/>
              <a:t>, purpura, and ecchymosis </a:t>
            </a:r>
            <a:r>
              <a:rPr lang="en-US" dirty="0"/>
              <a:t>may be associated with vitamin C and vitamin K deficiencies.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Poorly </a:t>
            </a:r>
            <a:r>
              <a:rPr lang="en-US" dirty="0"/>
              <a:t>healed wounds indicate vitamin C, protein, and/or zinc deficiencies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b="1" dirty="0" smtClean="0"/>
              <a:t>Dermatitis: </a:t>
            </a:r>
            <a:r>
              <a:rPr lang="en-US" dirty="0" smtClean="0"/>
              <a:t>due </a:t>
            </a:r>
            <a:r>
              <a:rPr lang="en-US" dirty="0"/>
              <a:t>to Zinc deficiencies, essential fatty acid </a:t>
            </a:r>
            <a:r>
              <a:rPr lang="en-US" dirty="0" smtClean="0"/>
              <a:t>deficiency.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2152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7"/>
            <a:ext cx="8424935" cy="563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94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algn="l" rtl="0"/>
            <a:r>
              <a:rPr lang="en-US" b="1" dirty="0" smtClean="0"/>
              <a:t>7- Hair: </a:t>
            </a:r>
            <a:r>
              <a:rPr lang="en-US" b="1" dirty="0"/>
              <a:t> </a:t>
            </a:r>
            <a:endParaRPr lang="en-US" b="1" dirty="0" smtClean="0"/>
          </a:p>
          <a:p>
            <a:pPr marL="0" indent="0" algn="l" rtl="0">
              <a:buNone/>
            </a:pPr>
            <a:r>
              <a:rPr lang="en-US" b="1" dirty="0"/>
              <a:t> </a:t>
            </a:r>
            <a:r>
              <a:rPr lang="en-US" b="1" dirty="0" smtClean="0"/>
              <a:t>Dry </a:t>
            </a:r>
            <a:r>
              <a:rPr lang="en-US" b="1" dirty="0"/>
              <a:t>hair </a:t>
            </a:r>
            <a:r>
              <a:rPr lang="en-US" dirty="0"/>
              <a:t>can be a sign of vitamin A or vitamin E deficiency. </a:t>
            </a: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51113"/>
            <a:ext cx="7632848" cy="332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974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algn="l" rtl="0"/>
            <a:r>
              <a:rPr lang="en-US" b="1" dirty="0" smtClean="0"/>
              <a:t>8- </a:t>
            </a:r>
            <a:r>
              <a:rPr lang="en-US" b="1" dirty="0"/>
              <a:t>Nails:</a:t>
            </a:r>
            <a:r>
              <a:rPr lang="en-US" dirty="0"/>
              <a:t> Dry and brittle nails can be associated with </a:t>
            </a:r>
            <a:r>
              <a:rPr lang="en-US" dirty="0" smtClean="0"/>
              <a:t>deficiencies </a:t>
            </a:r>
            <a:r>
              <a:rPr lang="en-US" dirty="0"/>
              <a:t>in biotin, zinc, </a:t>
            </a:r>
            <a:r>
              <a:rPr lang="en-US" dirty="0" smtClean="0"/>
              <a:t>and proteins</a:t>
            </a:r>
            <a:r>
              <a:rPr lang="en-US" dirty="0"/>
              <a:t>. </a:t>
            </a:r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36913"/>
            <a:ext cx="6825952" cy="367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782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36712"/>
            <a:ext cx="856895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123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 Gland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16832"/>
            <a:ext cx="8280921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780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solidFill>
                  <a:schemeClr val="tx1"/>
                </a:solidFill>
              </a:rPr>
              <a:t>10- Skeletal </a:t>
            </a:r>
            <a:r>
              <a:rPr lang="en-US" b="1" dirty="0">
                <a:solidFill>
                  <a:schemeClr val="tx1"/>
                </a:solidFill>
              </a:rPr>
              <a:t>system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2776"/>
            <a:ext cx="82809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07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36914"/>
            <a:ext cx="8435280" cy="4887686"/>
          </a:xfrm>
        </p:spPr>
        <p:txBody>
          <a:bodyPr/>
          <a:lstStyle/>
          <a:p>
            <a:pPr algn="l" rtl="0"/>
            <a:r>
              <a:rPr lang="en-US" b="1" dirty="0"/>
              <a:t>Nutrition Assessment</a:t>
            </a:r>
            <a:r>
              <a:rPr lang="en-US" dirty="0"/>
              <a:t>:  is the systematic process of collecting and interpreting information in order to make decisions about the nature and cause of nutrition related health issues that affect an individual</a:t>
            </a:r>
            <a:r>
              <a:rPr lang="en-US" dirty="0" smtClean="0"/>
              <a:t>.</a:t>
            </a:r>
          </a:p>
          <a:p>
            <a:pPr algn="l" rtl="0"/>
            <a:r>
              <a:rPr lang="en-US" b="1" dirty="0"/>
              <a:t>Assessment: </a:t>
            </a:r>
            <a:r>
              <a:rPr lang="en-US" dirty="0"/>
              <a:t>gathering of data about a person to identify his or her physical, psychological, social, and economic assets and liabilities. </a:t>
            </a:r>
          </a:p>
          <a:p>
            <a:pPr algn="l" rtl="0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34452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 algn="l" rtl="0"/>
            <a:r>
              <a:rPr lang="en-US" sz="2800" b="1" dirty="0" smtClean="0"/>
              <a:t>11- </a:t>
            </a:r>
            <a:r>
              <a:rPr lang="en-US" sz="2800" b="1" dirty="0"/>
              <a:t>Extremities</a:t>
            </a:r>
            <a:r>
              <a:rPr lang="en-US" sz="2800" b="1" dirty="0" smtClean="0"/>
              <a:t>: </a:t>
            </a:r>
          </a:p>
          <a:p>
            <a:pPr algn="l" rtl="0"/>
            <a:r>
              <a:rPr lang="en-US" dirty="0" smtClean="0"/>
              <a:t>Protein </a:t>
            </a:r>
            <a:r>
              <a:rPr lang="en-US" dirty="0"/>
              <a:t>or thiamine deficiency can lead to edema. Vitamin B12, thiamine, vitamin E, and vitamin B6 deficiencies can present with </a:t>
            </a:r>
            <a:r>
              <a:rPr lang="en-US" dirty="0" err="1"/>
              <a:t>paresthesia</a:t>
            </a:r>
            <a:r>
              <a:rPr lang="en-US" dirty="0"/>
              <a:t> and muscle weakness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7560840" cy="294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528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12- Odors</a:t>
            </a:r>
            <a:r>
              <a:rPr lang="en-US" b="1" dirty="0"/>
              <a:t>: </a:t>
            </a:r>
            <a:r>
              <a:rPr lang="en-US" b="1" dirty="0" smtClean="0"/>
              <a:t> </a:t>
            </a:r>
          </a:p>
          <a:p>
            <a:pPr marL="0" indent="0" algn="l" rtl="0">
              <a:buNone/>
            </a:pPr>
            <a:r>
              <a:rPr lang="en-US" b="1" dirty="0"/>
              <a:t> F</a:t>
            </a:r>
            <a:r>
              <a:rPr lang="en-US" b="1" dirty="0" smtClean="0"/>
              <a:t>ruity </a:t>
            </a:r>
            <a:r>
              <a:rPr lang="en-US" b="1" dirty="0"/>
              <a:t>acetone odor </a:t>
            </a:r>
            <a:r>
              <a:rPr lang="en-US" dirty="0"/>
              <a:t>in patients with ketoacidosis, </a:t>
            </a:r>
            <a:r>
              <a:rPr lang="en-US" dirty="0" smtClean="0"/>
              <a:t>or</a:t>
            </a:r>
            <a:r>
              <a:rPr lang="en-US" dirty="0"/>
              <a:t> the smell of alcohol can also be helpful during the examination of patients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18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28914"/>
            <a:ext cx="8229600" cy="5395686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3- Anthropometric </a:t>
            </a:r>
            <a:r>
              <a:rPr lang="en-US" b="1" dirty="0"/>
              <a:t>measurements</a:t>
            </a:r>
            <a:endParaRPr lang="en-US" b="1" dirty="0" smtClean="0"/>
          </a:p>
          <a:p>
            <a:pPr algn="l" rtl="0"/>
            <a:r>
              <a:rPr lang="en-US" dirty="0" smtClean="0"/>
              <a:t>include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➢ height,</a:t>
            </a:r>
            <a:br>
              <a:rPr lang="en-US" dirty="0"/>
            </a:br>
            <a:r>
              <a:rPr lang="en-US" dirty="0"/>
              <a:t>➢ weight,</a:t>
            </a:r>
            <a:br>
              <a:rPr lang="en-US" dirty="0"/>
            </a:br>
            <a:r>
              <a:rPr lang="en-US" dirty="0"/>
              <a:t>➢ BMI (body mass index</a:t>
            </a:r>
            <a:r>
              <a:rPr lang="en-US" dirty="0" smtClean="0"/>
              <a:t>),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Body Mass Index (BMI</a:t>
            </a:r>
            <a:r>
              <a:rPr lang="en-US" b="1" dirty="0" smtClean="0"/>
              <a:t>): </a:t>
            </a:r>
            <a:r>
              <a:rPr lang="en-US" dirty="0" smtClean="0"/>
              <a:t>calculated </a:t>
            </a:r>
            <a:r>
              <a:rPr lang="en-US" dirty="0"/>
              <a:t>from </a:t>
            </a:r>
            <a:r>
              <a:rPr lang="en-US" dirty="0" smtClean="0"/>
              <a:t>height weight data</a:t>
            </a:r>
            <a:r>
              <a:rPr lang="en-US" dirty="0"/>
              <a:t>, is an indicator of the body fat </a:t>
            </a:r>
            <a:r>
              <a:rPr lang="en-US" dirty="0" smtClean="0"/>
              <a:t>content.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(</a:t>
            </a:r>
            <a:r>
              <a:rPr lang="en-US" b="1" dirty="0" smtClean="0"/>
              <a:t>Weight) in kg</a:t>
            </a:r>
            <a:r>
              <a:rPr lang="ar-IQ" b="1" dirty="0" smtClean="0"/>
              <a:t> </a:t>
            </a:r>
            <a:r>
              <a:rPr lang="ar-IQ" b="1" dirty="0"/>
              <a:t/>
            </a:r>
            <a:br>
              <a:rPr lang="ar-IQ" b="1" dirty="0"/>
            </a:br>
            <a:r>
              <a:rPr lang="en-US" b="1" dirty="0" smtClean="0"/>
              <a:t>BMI         = -----------------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              (high) in meters 2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741852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268760"/>
            <a:ext cx="8658225" cy="500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226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algn="l" rtl="0"/>
            <a:r>
              <a:rPr lang="en-US" b="1" dirty="0" smtClean="0"/>
              <a:t>4- laboratory assessment: </a:t>
            </a:r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can identify </a:t>
            </a:r>
            <a:r>
              <a:rPr lang="en-US" i="1" dirty="0"/>
              <a:t>specific nutritional related</a:t>
            </a:r>
            <a:br>
              <a:rPr lang="en-US" i="1" dirty="0"/>
            </a:br>
            <a:r>
              <a:rPr lang="en-US" i="1" dirty="0"/>
              <a:t>abnormalities</a:t>
            </a:r>
            <a:r>
              <a:rPr lang="en-US" dirty="0"/>
              <a:t>, e.g. anemia, protein deficiency,</a:t>
            </a:r>
            <a:br>
              <a:rPr lang="en-US" dirty="0"/>
            </a:br>
            <a:r>
              <a:rPr lang="en-US" dirty="0"/>
              <a:t>biochemical tests, provide the 1st indication of</a:t>
            </a:r>
            <a:br>
              <a:rPr lang="en-US" dirty="0"/>
            </a:br>
            <a:r>
              <a:rPr lang="en-US" dirty="0"/>
              <a:t>nutritional abnormalities before clinical</a:t>
            </a:r>
            <a:br>
              <a:rPr lang="en-US" dirty="0"/>
            </a:br>
            <a:r>
              <a:rPr lang="en-US" dirty="0"/>
              <a:t>anthropometric changes occur. </a:t>
            </a:r>
            <a:br>
              <a:rPr lang="en-US" dirty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12493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4400" b="1" i="1" dirty="0" smtClean="0"/>
          </a:p>
          <a:p>
            <a:pPr marL="0" indent="0" algn="ctr" rtl="0">
              <a:buNone/>
            </a:pPr>
            <a:endParaRPr lang="en-US" sz="4400" b="1" i="1" dirty="0" smtClean="0"/>
          </a:p>
          <a:p>
            <a:pPr marL="0" indent="0" algn="ctr" rtl="0">
              <a:buNone/>
            </a:pPr>
            <a:r>
              <a:rPr lang="en-US" sz="4400" b="1" i="1" dirty="0" smtClean="0"/>
              <a:t>Thank you </a:t>
            </a:r>
            <a:endParaRPr lang="ar-IQ" sz="4400" b="1" i="1" dirty="0"/>
          </a:p>
        </p:txBody>
      </p:sp>
    </p:spTree>
    <p:extLst>
      <p:ext uri="{BB962C8B-B14F-4D97-AF65-F5344CB8AC3E}">
        <p14:creationId xmlns:p14="http://schemas.microsoft.com/office/powerpoint/2010/main" val="108209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algn="l" rtl="0"/>
            <a:r>
              <a:rPr lang="en-US" b="1" dirty="0" smtClean="0"/>
              <a:t>Comprehensive </a:t>
            </a:r>
            <a:r>
              <a:rPr lang="en-US" b="1" dirty="0"/>
              <a:t>nutritional </a:t>
            </a:r>
            <a:r>
              <a:rPr lang="en-US" b="1" dirty="0" smtClean="0"/>
              <a:t>assessment includes : 1- </a:t>
            </a:r>
            <a:r>
              <a:rPr lang="en-US" dirty="0" smtClean="0"/>
              <a:t>Dietary </a:t>
            </a:r>
            <a:r>
              <a:rPr lang="en-US" dirty="0"/>
              <a:t>assessments</a:t>
            </a:r>
            <a:endParaRPr lang="en-US" b="1" dirty="0" smtClean="0"/>
          </a:p>
          <a:p>
            <a:pPr algn="l" rtl="0"/>
            <a:r>
              <a:rPr lang="en-US" b="1" dirty="0" smtClean="0"/>
              <a:t>2- </a:t>
            </a:r>
            <a:r>
              <a:rPr lang="en-US" dirty="0" smtClean="0"/>
              <a:t>Clinical </a:t>
            </a:r>
            <a:r>
              <a:rPr lang="en-US" dirty="0"/>
              <a:t>examination (history and physical examination</a:t>
            </a:r>
            <a:r>
              <a:rPr lang="en-US" dirty="0" smtClean="0"/>
              <a:t>). </a:t>
            </a:r>
          </a:p>
          <a:p>
            <a:pPr algn="l" rtl="0"/>
            <a:r>
              <a:rPr lang="en-US" b="1" dirty="0" smtClean="0"/>
              <a:t>3- </a:t>
            </a:r>
            <a:r>
              <a:rPr lang="en-US" dirty="0" smtClean="0"/>
              <a:t>Anthropometric measurements. </a:t>
            </a:r>
          </a:p>
          <a:p>
            <a:pPr algn="l" rtl="0"/>
            <a:r>
              <a:rPr lang="en-US" b="1" dirty="0" smtClean="0"/>
              <a:t>4-</a:t>
            </a:r>
            <a:r>
              <a:rPr lang="en-US" dirty="0" smtClean="0"/>
              <a:t> Diagnostic tests. </a:t>
            </a:r>
          </a:p>
        </p:txBody>
      </p:sp>
    </p:spTree>
    <p:extLst>
      <p:ext uri="{BB962C8B-B14F-4D97-AF65-F5344CB8AC3E}">
        <p14:creationId xmlns:p14="http://schemas.microsoft.com/office/powerpoint/2010/main" val="323970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1- Dietary </a:t>
            </a:r>
            <a:r>
              <a:rPr lang="en-US" b="1" dirty="0"/>
              <a:t>Assessment: </a:t>
            </a:r>
            <a:r>
              <a:rPr lang="en-US" dirty="0"/>
              <a:t>Dietary assessment is necessary to ensure adequate nutrition and hydration intake. </a:t>
            </a:r>
          </a:p>
          <a:p>
            <a:pPr algn="l" rtl="0"/>
            <a:r>
              <a:rPr lang="en-US" b="1" dirty="0" smtClean="0"/>
              <a:t>A-</a:t>
            </a:r>
            <a:r>
              <a:rPr lang="en-US" dirty="0" smtClean="0"/>
              <a:t> </a:t>
            </a:r>
            <a:r>
              <a:rPr lang="en-US" b="1" dirty="0" smtClean="0"/>
              <a:t>History </a:t>
            </a:r>
            <a:r>
              <a:rPr lang="en-US" b="1" dirty="0"/>
              <a:t>about dietary </a:t>
            </a:r>
            <a:r>
              <a:rPr lang="en-US" b="1" dirty="0" smtClean="0"/>
              <a:t>habits: </a:t>
            </a:r>
            <a:r>
              <a:rPr lang="en-US" dirty="0"/>
              <a:t>frequency of </a:t>
            </a:r>
            <a:r>
              <a:rPr lang="en-US" dirty="0" smtClean="0"/>
              <a:t>meals, food </a:t>
            </a:r>
            <a:r>
              <a:rPr lang="en-US" dirty="0"/>
              <a:t>preferences, restrictive diets, and allergies should be noted.</a:t>
            </a:r>
          </a:p>
          <a:p>
            <a:pPr algn="l" rtl="0"/>
            <a:r>
              <a:rPr lang="en-US" b="1" dirty="0" smtClean="0"/>
              <a:t>B- </a:t>
            </a:r>
            <a:r>
              <a:rPr lang="en-US" dirty="0" smtClean="0"/>
              <a:t>Recorded the Current </a:t>
            </a:r>
            <a:r>
              <a:rPr lang="en-US" dirty="0"/>
              <a:t>nutrient and fluid </a:t>
            </a:r>
            <a:r>
              <a:rPr lang="en-US" dirty="0" smtClean="0"/>
              <a:t>intake. </a:t>
            </a:r>
          </a:p>
          <a:p>
            <a:pPr algn="l" rtl="0"/>
            <a:r>
              <a:rPr lang="en-US" b="1" dirty="0" smtClean="0"/>
              <a:t>C-</a:t>
            </a:r>
            <a:r>
              <a:rPr lang="en-US" dirty="0" smtClean="0"/>
              <a:t> If </a:t>
            </a:r>
            <a:r>
              <a:rPr lang="en-US" dirty="0"/>
              <a:t>patients are on parenteral or enteral diets, information on feeding </a:t>
            </a:r>
            <a:r>
              <a:rPr lang="en-US" dirty="0" smtClean="0"/>
              <a:t>regimens. </a:t>
            </a:r>
          </a:p>
          <a:p>
            <a:pPr algn="l" rtl="0"/>
            <a:r>
              <a:rPr lang="en-US" b="1" dirty="0" smtClean="0"/>
              <a:t>D-</a:t>
            </a:r>
            <a:r>
              <a:rPr lang="en-US" dirty="0" smtClean="0"/>
              <a:t> Factors </a:t>
            </a:r>
            <a:r>
              <a:rPr lang="en-US" dirty="0"/>
              <a:t>affecting these feedings, such as displacement of feeding tubes, site irritation, or </a:t>
            </a:r>
            <a:r>
              <a:rPr lang="en-US" dirty="0" smtClean="0"/>
              <a:t>infections.</a:t>
            </a:r>
            <a:endParaRPr lang="en-US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2642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 algn="just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2- Clinical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examination (history and physical examination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A- History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aims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look for indications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malnutrition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identify underlying factors that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may lead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malnutrition or increase the risk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malnutrition.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3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General malnutrition may result from: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a-Primary factors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(deficient dietary intake) take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dietary history.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b-Secondary factors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(defect in nutrients utilization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e.g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GI disorders, metabolic disorders take clinical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history.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ar-IQ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4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6971"/>
            <a:ext cx="8229600" cy="5337629"/>
          </a:xfrm>
        </p:spPr>
        <p:txBody>
          <a:bodyPr>
            <a:noAutofit/>
          </a:bodyPr>
          <a:lstStyle/>
          <a:p>
            <a:pPr algn="just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B- Physical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examination: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Aims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identify signs of malnutrition and factors affecting nutritional status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General condition: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patient is conscious, alert, and ambulatory. An initial observation of the patient's cognitive, mental, and emotional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status.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4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fontScale="92500" lnSpcReduction="10000"/>
          </a:bodyPr>
          <a:lstStyle/>
          <a:p>
            <a:pPr algn="just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Vital signs: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Vital signs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 checked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Temperature &gt;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degrees Celsius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signify active inflammation/infection.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Temperature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degrees Celsius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(Hypothermia 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be associated 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impaired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nutritional status, such as sepsis, trauma, burns, stroke, alcohol intoxication, and metabolic disorders like hypothyroidism, adrenal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insufficiency.</a:t>
            </a:r>
          </a:p>
          <a:p>
            <a:pPr algn="just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High pulse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indicate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fever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anemia, pregnancy, hyperthyroidism, septic shock, Beriberi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B1 deficiency 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anxiety.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blood pressure or hypertension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one of the risk criteria for metabolic syndrome.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rate and patterns of respiration can be indicative of various pathologies.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7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algn="just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3- Height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and Weight: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Body mass index (BMI) calculated from these variables can help determine whether an individual is undernourished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over nourished.</a:t>
            </a:r>
          </a:p>
          <a:p>
            <a:pPr marL="0" indent="0" algn="just" rtl="0">
              <a:buNone/>
            </a:pP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2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2077</TotalTime>
  <Words>174</Words>
  <Application>Microsoft Office PowerPoint</Application>
  <PresentationFormat>On-screen Show (4:3)</PresentationFormat>
  <Paragraphs>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Constantia</vt:lpstr>
      <vt:lpstr>Majalla UI</vt:lpstr>
      <vt:lpstr>Times New Roman</vt:lpstr>
      <vt:lpstr>Traditional Arabic</vt:lpstr>
      <vt:lpstr>Wingdings 2</vt:lpstr>
      <vt:lpstr>تدفق</vt:lpstr>
      <vt:lpstr>Nutrition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9- Gland </vt:lpstr>
      <vt:lpstr>10- Skeletal system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Maher</cp:lastModifiedBy>
  <cp:revision>50</cp:revision>
  <dcterms:created xsi:type="dcterms:W3CDTF">2023-02-22T20:04:24Z</dcterms:created>
  <dcterms:modified xsi:type="dcterms:W3CDTF">2024-10-29T09:43:31Z</dcterms:modified>
</cp:coreProperties>
</file>