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0"/>
  </p:notesMasterIdLst>
  <p:sldIdLst>
    <p:sldId id="326" r:id="rId2"/>
    <p:sldId id="327" r:id="rId3"/>
    <p:sldId id="340" r:id="rId4"/>
    <p:sldId id="328" r:id="rId5"/>
    <p:sldId id="329" r:id="rId6"/>
    <p:sldId id="330" r:id="rId7"/>
    <p:sldId id="334" r:id="rId8"/>
    <p:sldId id="333" r:id="rId9"/>
    <p:sldId id="331" r:id="rId10"/>
    <p:sldId id="332" r:id="rId11"/>
    <p:sldId id="335" r:id="rId12"/>
    <p:sldId id="336" r:id="rId13"/>
    <p:sldId id="337" r:id="rId14"/>
    <p:sldId id="338" r:id="rId15"/>
    <p:sldId id="339" r:id="rId16"/>
    <p:sldId id="341" r:id="rId17"/>
    <p:sldId id="342" r:id="rId18"/>
    <p:sldId id="343" r:id="rId19"/>
    <p:sldId id="344" r:id="rId20"/>
    <p:sldId id="350" r:id="rId21"/>
    <p:sldId id="345" r:id="rId22"/>
    <p:sldId id="351" r:id="rId23"/>
    <p:sldId id="346" r:id="rId24"/>
    <p:sldId id="347" r:id="rId25"/>
    <p:sldId id="352" r:id="rId26"/>
    <p:sldId id="348" r:id="rId27"/>
    <p:sldId id="349"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BA8DF383-0F28-49A7-ACC4-4CB24F3B4032}" type="slidenum">
              <a:rPr lang="en-US" smtClean="0"/>
              <a:t>22</a:t>
            </a:fld>
            <a:endParaRPr lang="en-US"/>
          </a:p>
        </p:txBody>
      </p:sp>
    </p:spTree>
    <p:extLst>
      <p:ext uri="{BB962C8B-B14F-4D97-AF65-F5344CB8AC3E}">
        <p14:creationId xmlns:p14="http://schemas.microsoft.com/office/powerpoint/2010/main" val="301848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10/2/2024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10/2/2024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10/2/2024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10/2/2024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2"/>
                </a:solidFill>
                <a:latin typeface="Times New Roman" panose="02020603050405020304" pitchFamily="18" charset="0"/>
                <a:ea typeface="+mn-ea"/>
                <a:cs typeface="Times New Roman" panose="02020603050405020304" pitchFamily="18" charset="0"/>
              </a:rPr>
              <a:t>Al-</a:t>
            </a:r>
            <a:r>
              <a:rPr lang="en-US" sz="2400" dirty="0" err="1">
                <a:solidFill>
                  <a:schemeClr val="tx2"/>
                </a:solidFill>
                <a:latin typeface="Times New Roman" panose="02020603050405020304" pitchFamily="18" charset="0"/>
                <a:ea typeface="+mn-ea"/>
                <a:cs typeface="Times New Roman" panose="02020603050405020304" pitchFamily="18" charset="0"/>
              </a:rPr>
              <a:t>Mustaqbal</a:t>
            </a:r>
            <a:r>
              <a:rPr lang="en-US" sz="2400" dirty="0">
                <a:solidFill>
                  <a:schemeClr val="tx2"/>
                </a:solidFill>
                <a:latin typeface="Times New Roman" panose="02020603050405020304" pitchFamily="18" charset="0"/>
                <a:ea typeface="+mn-ea"/>
                <a:cs typeface="Times New Roman" panose="02020603050405020304" pitchFamily="18" charset="0"/>
              </a:rPr>
              <a:t> University.</a:t>
            </a:r>
            <a:br>
              <a:rPr lang="en-US" sz="2400" dirty="0">
                <a:solidFill>
                  <a:schemeClr val="tx2"/>
                </a:solidFill>
                <a:latin typeface="Times New Roman" panose="02020603050405020304" pitchFamily="18" charset="0"/>
                <a:ea typeface="+mn-ea"/>
                <a:cs typeface="Times New Roman" panose="02020603050405020304" pitchFamily="18" charset="0"/>
              </a:rPr>
            </a:br>
            <a:r>
              <a:rPr lang="en-US" sz="2400" dirty="0">
                <a:solidFill>
                  <a:schemeClr val="tx2"/>
                </a:solidFill>
                <a:latin typeface="Times New Roman" panose="02020603050405020304" pitchFamily="18" charset="0"/>
                <a:ea typeface="+mn-ea"/>
                <a:cs typeface="Times New Roman" panose="02020603050405020304" pitchFamily="18" charset="0"/>
              </a:rPr>
              <a:t>College of Engineering and Engineering Technologies.</a:t>
            </a:r>
            <a:br>
              <a:rPr lang="en-US" sz="2400" dirty="0">
                <a:solidFill>
                  <a:schemeClr val="tx2"/>
                </a:solidFill>
                <a:latin typeface="Times New Roman" panose="02020603050405020304" pitchFamily="18" charset="0"/>
                <a:ea typeface="+mn-ea"/>
                <a:cs typeface="Times New Roman" panose="02020603050405020304" pitchFamily="18" charset="0"/>
              </a:rPr>
            </a:br>
            <a:r>
              <a:rPr lang="en-US" sz="2400" dirty="0">
                <a:solidFill>
                  <a:schemeClr val="tx2"/>
                </a:solidFill>
                <a:latin typeface="Times New Roman" panose="02020603050405020304" pitchFamily="18" charset="0"/>
                <a:ea typeface="+mn-ea"/>
                <a:cs typeface="Times New Roman" panose="02020603050405020304" pitchFamily="18" charset="0"/>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solidFill>
                  <a:schemeClr val="tx2"/>
                </a:solidFill>
                <a:latin typeface="Times New Roman" panose="02020603050405020304" pitchFamily="18" charset="0"/>
                <a:cs typeface="Times New Roman" panose="02020603050405020304" pitchFamily="18" charset="0"/>
              </a:rPr>
              <a:t>Subject: </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Biomedical Instrumentation Lab.</a:t>
            </a:r>
          </a:p>
          <a:p>
            <a:pPr algn="just">
              <a:lnSpc>
                <a:spcPct val="200000"/>
              </a:lnSpc>
            </a:pPr>
            <a:r>
              <a:rPr lang="en-US" sz="2400" b="1" i="1" u="sng" dirty="0">
                <a:solidFill>
                  <a:schemeClr val="tx2"/>
                </a:solidFill>
                <a:latin typeface="Times New Roman" panose="02020603050405020304" pitchFamily="18" charset="0"/>
                <a:cs typeface="Times New Roman" panose="02020603050405020304" pitchFamily="18" charset="0"/>
              </a:rPr>
              <a:t>Class : </a:t>
            </a:r>
            <a:r>
              <a:rPr lang="en-US" sz="2400" dirty="0">
                <a:solidFill>
                  <a:schemeClr val="tx2"/>
                </a:solidFill>
                <a:latin typeface="Times New Roman" panose="02020603050405020304" pitchFamily="18" charset="0"/>
                <a:cs typeface="Times New Roman" panose="02020603050405020304" pitchFamily="18" charset="0"/>
              </a:rPr>
              <a:t> 5</a:t>
            </a:r>
            <a:r>
              <a:rPr lang="en-US" sz="2400" baseline="30000" dirty="0">
                <a:solidFill>
                  <a:schemeClr val="tx2"/>
                </a:solidFill>
                <a:latin typeface="Times New Roman" panose="02020603050405020304" pitchFamily="18" charset="0"/>
                <a:cs typeface="Times New Roman" panose="02020603050405020304" pitchFamily="18" charset="0"/>
              </a:rPr>
              <a:t>th</a:t>
            </a:r>
            <a:endParaRPr lang="en-US" sz="2400" dirty="0">
              <a:solidFill>
                <a:schemeClr val="tx2"/>
              </a:solidFill>
              <a:latin typeface="Times New Roman" panose="02020603050405020304" pitchFamily="18" charset="0"/>
              <a:cs typeface="Times New Roman" panose="02020603050405020304" pitchFamily="18" charset="0"/>
            </a:endParaRPr>
          </a:p>
          <a:p>
            <a:pPr algn="just">
              <a:lnSpc>
                <a:spcPct val="200000"/>
              </a:lnSpc>
            </a:pPr>
            <a:r>
              <a:rPr lang="en-US" sz="2400" b="1" i="1" u="sng" dirty="0">
                <a:solidFill>
                  <a:schemeClr val="tx2"/>
                </a:solidFill>
                <a:latin typeface="Times New Roman" panose="02020603050405020304" pitchFamily="18" charset="0"/>
                <a:cs typeface="Times New Roman" panose="02020603050405020304" pitchFamily="18" charset="0"/>
              </a:rPr>
              <a:t>Lecture: </a:t>
            </a:r>
            <a:r>
              <a:rPr lang="en-US" sz="2400" b="1" i="1" dirty="0">
                <a:solidFill>
                  <a:schemeClr val="tx2"/>
                </a:solidFill>
                <a:latin typeface="Times New Roman" panose="02020603050405020304" pitchFamily="18" charset="0"/>
                <a:cs typeface="Times New Roman" panose="02020603050405020304" pitchFamily="18" charset="0"/>
              </a:rPr>
              <a:t> 2</a:t>
            </a:r>
          </a:p>
          <a:p>
            <a:pPr algn="just">
              <a:lnSpc>
                <a:spcPct val="200000"/>
              </a:lnSpc>
            </a:pPr>
            <a:r>
              <a:rPr lang="en-US" sz="2400" b="1" i="1" dirty="0">
                <a:solidFill>
                  <a:schemeClr val="tx2"/>
                </a:solidFill>
                <a:latin typeface="Times New Roman" panose="02020603050405020304" pitchFamily="18" charset="0"/>
                <a:cs typeface="Times New Roman" panose="02020603050405020304" pitchFamily="18" charset="0"/>
              </a:rPr>
              <a:t>By: M.SC. </a:t>
            </a:r>
            <a:r>
              <a:rPr lang="en-US" sz="2400" b="1" i="1" dirty="0" err="1">
                <a:solidFill>
                  <a:schemeClr val="tx2"/>
                </a:solidFill>
                <a:latin typeface="Times New Roman" panose="02020603050405020304" pitchFamily="18" charset="0"/>
                <a:cs typeface="Times New Roman" panose="02020603050405020304" pitchFamily="18" charset="0"/>
              </a:rPr>
              <a:t>Zainab</a:t>
            </a:r>
            <a:r>
              <a:rPr lang="en-US" sz="2400" b="1" i="1" dirty="0">
                <a:solidFill>
                  <a:schemeClr val="tx2"/>
                </a:solidFill>
                <a:latin typeface="Times New Roman" panose="02020603050405020304" pitchFamily="18" charset="0"/>
                <a:cs typeface="Times New Roman" panose="02020603050405020304" pitchFamily="18" charset="0"/>
              </a:rPr>
              <a:t>  </a:t>
            </a:r>
            <a:r>
              <a:rPr lang="en-US" sz="2400" b="1" i="1" dirty="0" err="1">
                <a:solidFill>
                  <a:schemeClr val="tx2"/>
                </a:solidFill>
                <a:latin typeface="Times New Roman" panose="02020603050405020304" pitchFamily="18" charset="0"/>
                <a:cs typeface="Times New Roman" panose="02020603050405020304" pitchFamily="18" charset="0"/>
              </a:rPr>
              <a:t>Sattar</a:t>
            </a:r>
            <a:r>
              <a:rPr lang="en-US" sz="2400" b="1" i="1" dirty="0">
                <a:solidFill>
                  <a:schemeClr val="tx2"/>
                </a:solidFill>
                <a:latin typeface="Times New Roman" panose="02020603050405020304" pitchFamily="18" charset="0"/>
                <a:cs typeface="Times New Roman" panose="02020603050405020304" pitchFamily="18" charset="0"/>
              </a:rPr>
              <a:t>  </a:t>
            </a:r>
            <a:r>
              <a:rPr lang="en-US" sz="2400" b="1" i="1" dirty="0" err="1">
                <a:solidFill>
                  <a:schemeClr val="tx2"/>
                </a:solidFill>
                <a:latin typeface="Times New Roman" panose="02020603050405020304" pitchFamily="18" charset="0"/>
                <a:cs typeface="Times New Roman" panose="02020603050405020304" pitchFamily="18" charset="0"/>
              </a:rPr>
              <a:t>Jabbar</a:t>
            </a:r>
            <a:endParaRPr lang="en-US" sz="2400" b="1" i="1" dirty="0">
              <a:solidFill>
                <a:schemeClr val="tx2"/>
              </a:solidFill>
              <a:latin typeface="Times New Roman" panose="02020603050405020304" pitchFamily="18" charset="0"/>
              <a:cs typeface="Times New Roman" panose="02020603050405020304" pitchFamily="18" charset="0"/>
            </a:endParaRPr>
          </a:p>
          <a:p>
            <a:pPr algn="just">
              <a:lnSpc>
                <a:spcPct val="200000"/>
              </a:lnSpc>
            </a:pP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99661"/>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Power Problems</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2772" y="1119352"/>
            <a:ext cx="10547131" cy="5052848"/>
          </a:xfrm>
        </p:spPr>
        <p:txBody>
          <a:bodyPr>
            <a:normAutofit/>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The monitor turns on with AC power, but does not with battery power.</a:t>
            </a:r>
          </a:p>
          <a:p>
            <a:pPr marL="0" indent="0" algn="just">
              <a:buNone/>
            </a:pPr>
            <a:r>
              <a:rPr lang="en-US" b="1" dirty="0">
                <a:solidFill>
                  <a:schemeClr val="tx2"/>
                </a:solidFill>
                <a:latin typeface="Times New Roman" panose="02020603050405020304" pitchFamily="18" charset="0"/>
                <a:cs typeface="Times New Roman" panose="02020603050405020304" pitchFamily="18" charset="0"/>
              </a:rPr>
              <a:t>Possible Cause:</a:t>
            </a:r>
            <a:endParaRPr lang="en-US"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A battery is not present/Ensure that a battery or batteries are installed.</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The battery is not charged/Charge the battery .</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The battery or connector is loose/Reseat the battery and the battery cable.</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The main board malfunctioned/Replace the main board.</a:t>
            </a: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92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673537"/>
          </a:xfrm>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Action to solve Power Problems</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40070" y="945931"/>
            <a:ext cx="10421006" cy="5801710"/>
          </a:xfrm>
        </p:spPr>
        <p:txBody>
          <a:bodyPr>
            <a:normAutofit/>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To replace the battery</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Shut down the monitor. </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Remove the AC power cord from the back of the monitor.</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Insert a slotted screwdriver into the slot in the battery cover.</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Rotate the battery retaining clip until it clears the battery.</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Remove the battery from the monitor by pulling the attached black ribbon.</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Insert the new battery and replace the cover</a:t>
            </a:r>
            <a:r>
              <a:rPr lang="ar-IQ"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62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705068"/>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Replacing the battery</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13945" y="930166"/>
            <a:ext cx="10625957" cy="5927834"/>
          </a:xfrm>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7" y="957590"/>
            <a:ext cx="4812753"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390" y="957590"/>
            <a:ext cx="5421203"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486" y="3977015"/>
            <a:ext cx="7677807" cy="268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9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910020"/>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Replacing a fuse</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08538" y="1166648"/>
            <a:ext cx="10515600" cy="5691352"/>
          </a:xfrm>
        </p:spPr>
        <p:txBody>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To replace a fuse in the AC power connector use pliers to pull the fuse holder out of the AC power connector, replace the fuse, and then push the fuse holder back into the power connector until it snaps into place.</a:t>
            </a:r>
          </a:p>
          <a:p>
            <a:pPr algn="just">
              <a:buFont typeface="Wingdings" panose="05000000000000000000" pitchFamily="2" charset="2"/>
              <a:buChar char="Ø"/>
            </a:pPr>
            <a:endParaRPr lang="ar-IQ" dirty="0">
              <a:solidFill>
                <a:schemeClr val="tx2"/>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063" y="2900856"/>
            <a:ext cx="8497612" cy="352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689302"/>
          </a:xfrm>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Replacing the power entry module</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61241" y="1008993"/>
            <a:ext cx="10515599" cy="5849007"/>
          </a:xfrm>
        </p:spPr>
        <p:txBody>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To replace the power entry module:</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Remove the rear case, remove the two screws from the power input module, pull the module out of the chassis and disconnect the three cables from the module.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179" y="2900855"/>
            <a:ext cx="5596759" cy="361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938" y="2900855"/>
            <a:ext cx="5029199" cy="361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59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862722"/>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Removing the Power Supply Module</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2772" y="1056290"/>
            <a:ext cx="10515600" cy="5675586"/>
          </a:xfrm>
        </p:spPr>
        <p:txBody>
          <a:bodyPr/>
          <a:lstStyle/>
          <a:p>
            <a:pPr marL="0" indent="0" algn="just">
              <a:buNone/>
            </a:pPr>
            <a:r>
              <a:rPr lang="en-US" dirty="0">
                <a:solidFill>
                  <a:schemeClr val="tx2"/>
                </a:solidFill>
              </a:rPr>
              <a:t>To remove the power supply</a:t>
            </a:r>
          </a:p>
          <a:p>
            <a:pPr algn="just">
              <a:buFont typeface="Wingdings" panose="05000000000000000000" pitchFamily="2" charset="2"/>
              <a:buChar char="Ø"/>
            </a:pPr>
            <a:r>
              <a:rPr lang="en-US" dirty="0">
                <a:solidFill>
                  <a:schemeClr val="tx2"/>
                </a:solidFill>
              </a:rPr>
              <a:t>Remove the rear case, remove the power supply connectors, remove the four screws and lift the module out of the chassis.</a:t>
            </a:r>
            <a:endParaRPr lang="ar-IQ" dirty="0">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007" y="2479949"/>
            <a:ext cx="5391807" cy="384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814" y="2479949"/>
            <a:ext cx="5085857" cy="384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96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20833"/>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Replacing the Main Board</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08538" y="1119351"/>
            <a:ext cx="10499834" cy="5580993"/>
          </a:xfrm>
        </p:spPr>
        <p:txBody>
          <a:bodyPr>
            <a:normAutofit/>
          </a:bodyPr>
          <a:lstStyle/>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Remove the rear case, Remove the chassis, Remove the wireless assembly, disconnect the speaker or speakers from the main board, Disconnect the alarm light, LCD signal, LCD backlight, and touch cables from the main board, Remove the screws from the main board, Lift the main board away from the front panel assembly.</a:t>
            </a:r>
            <a:endParaRPr lang="ar-IQ" sz="2400" dirty="0">
              <a:solidFill>
                <a:schemeClr val="tx2"/>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028" y="3184631"/>
            <a:ext cx="9664262" cy="301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59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689302"/>
          </a:xfrm>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Display Problems</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61242" y="898634"/>
            <a:ext cx="10562896" cy="5959366"/>
          </a:xfrm>
        </p:spPr>
        <p:txBody>
          <a:bodyPr>
            <a:normAutofit/>
          </a:bodyPr>
          <a:lstStyle/>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power is on, but the monitor screen is blank.</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monitor displays random or distorted graphics with a white background.</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monitor turns on and the opening screen and/or color bar starts, but then freezes</a:t>
            </a:r>
          </a:p>
          <a:p>
            <a:pPr algn="just">
              <a:buFont typeface="Wingdings" panose="05000000000000000000" pitchFamily="2" charset="2"/>
              <a:buChar char="Ø"/>
            </a:pPr>
            <a:r>
              <a:rPr lang="en-US" sz="2400" b="1" dirty="0">
                <a:solidFill>
                  <a:schemeClr val="tx2"/>
                </a:solidFill>
                <a:latin typeface="Times New Roman" panose="02020603050405020304" pitchFamily="18" charset="0"/>
                <a:cs typeface="Times New Roman" panose="02020603050405020304" pitchFamily="18" charset="0"/>
              </a:rPr>
              <a:t>Possible Cause:</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connection with the backlight LCD is faulty/ Ensure that there is a proper connection between the cable, LCD, and main board</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LCD is faulty or malfunctioned, the LCD signal cable is not attached correctly/ Replace the LCD or open the monitor and reseat the LCD signal cable.</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main board malfunctioned/ Replace the main board.</a:t>
            </a:r>
            <a:endParaRPr lang="en-US" sz="2400" b="1"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ar-IQ"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91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99661"/>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Removing the LCD Assembly</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2772" y="945931"/>
            <a:ext cx="10515600" cy="5912069"/>
          </a:xfrm>
        </p:spPr>
        <p:txBody>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To remove the LCD assembly:</a:t>
            </a:r>
            <a:endParaRPr lang="en-US" b="1"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Remove the rear case, Remove the chassis, Remove the main board. Use wire cutters to cut the plastic zip tie and remove it. Remove the screws that attach the LCD assembly to the front panel. Pull the LCD assembly away from the front panel.</a:t>
            </a:r>
            <a:endParaRPr lang="ar-IQ" dirty="0">
              <a:solidFill>
                <a:schemeClr val="tx2"/>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020" y="3137338"/>
            <a:ext cx="9869214" cy="353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62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52365"/>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Alarm Problems</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08538" y="1024759"/>
            <a:ext cx="10468303" cy="5691351"/>
          </a:xfrm>
        </p:spPr>
        <p:txBody>
          <a:bodyPr>
            <a:normAutofit/>
          </a:bodyPr>
          <a:lstStyle/>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Alarms do not sound</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Alarm LED on the front panel does not light up</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a:t>
            </a:r>
            <a:r>
              <a:rPr lang="en-US" sz="2400" b="1" dirty="0">
                <a:solidFill>
                  <a:schemeClr val="tx2"/>
                </a:solidFill>
                <a:latin typeface="Times New Roman" panose="02020603050405020304" pitchFamily="18" charset="0"/>
                <a:cs typeface="Times New Roman" panose="02020603050405020304" pitchFamily="18" charset="0"/>
              </a:rPr>
              <a:t>Speaker </a:t>
            </a:r>
            <a:r>
              <a:rPr lang="en-US" sz="2400" b="1" dirty="0" err="1">
                <a:solidFill>
                  <a:schemeClr val="tx2"/>
                </a:solidFill>
                <a:latin typeface="Times New Roman" panose="02020603050405020304" pitchFamily="18" charset="0"/>
                <a:cs typeface="Times New Roman" panose="02020603050405020304" pitchFamily="18" charset="0"/>
              </a:rPr>
              <a:t>Malfunc</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alarm appears in the message pane.</a:t>
            </a:r>
          </a:p>
          <a:p>
            <a:pPr marL="0" indent="0" algn="just">
              <a:buNone/>
            </a:pPr>
            <a:r>
              <a:rPr lang="en-US" sz="2400" b="1" dirty="0">
                <a:solidFill>
                  <a:schemeClr val="tx2"/>
                </a:solidFill>
                <a:latin typeface="Times New Roman" panose="02020603050405020304" pitchFamily="18" charset="0"/>
                <a:cs typeface="Times New Roman" panose="02020603050405020304" pitchFamily="18" charset="0"/>
              </a:rPr>
              <a:t>Possible Cause:</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monitor is in Audio Pause mode or Audio Off mode/ Confirm audio alarms are enabled, The speaker or speakers malfunctioned/ Replace the speaker, The connection to the speaker is faulty/ Ensure that the connection to the speaker is correct, The main board malfunctioned/ Replace the main board.</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Alarm LED assembly malfunctioned/ Replace the front panel.</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A speaker malfunctioned/ Clear the message by performing the speaker test.</a:t>
            </a:r>
          </a:p>
          <a:p>
            <a:pPr algn="just">
              <a:buFont typeface="Wingdings" panose="05000000000000000000" pitchFamily="2" charset="2"/>
              <a:buChar char="Ø"/>
            </a:pPr>
            <a:endParaRPr lang="en-US" sz="2400" b="1"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ar-IQ"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44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973082"/>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Troubleshooting</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08538" y="1600200"/>
            <a:ext cx="10499834" cy="5052848"/>
          </a:xfrm>
        </p:spPr>
        <p:txBody>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How to diagnose and correct monitor problems?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How to troubleshoot a monitor that is not operating correctly?</a:t>
            </a:r>
          </a:p>
          <a:p>
            <a:pPr algn="just">
              <a:buFont typeface="Wingdings" panose="05000000000000000000" pitchFamily="2" charset="2"/>
              <a:buChar char="Ø"/>
            </a:pPr>
            <a:endParaRPr lang="ar-IQ" dirty="0">
              <a:solidFill>
                <a:schemeClr val="tx2"/>
              </a:solidFill>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1" y="3090041"/>
            <a:ext cx="4556234" cy="3342290"/>
          </a:xfrm>
          <a:prstGeom prst="rect">
            <a:avLst/>
          </a:prstGeom>
        </p:spPr>
      </p:pic>
    </p:spTree>
    <p:extLst>
      <p:ext uri="{BB962C8B-B14F-4D97-AF65-F5344CB8AC3E}">
        <p14:creationId xmlns:p14="http://schemas.microsoft.com/office/powerpoint/2010/main" val="174000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689302"/>
          </a:xfrm>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Replacing a Speaker</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61242" y="945931"/>
            <a:ext cx="10625958" cy="5912069"/>
          </a:xfrm>
        </p:spPr>
        <p:txBody>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Remove the rear case, Disconnect the speaker cables from the main board, Insert a small flathead screwdriver under the speaker and remove it by prying it out of the rear case.</a:t>
            </a:r>
          </a:p>
          <a:p>
            <a:pPr algn="just">
              <a:buFont typeface="Wingdings" panose="05000000000000000000" pitchFamily="2" charset="2"/>
              <a:buChar char="Ø"/>
            </a:pPr>
            <a:endParaRPr lang="ar-IQ" dirty="0">
              <a:solidFill>
                <a:schemeClr val="tx2"/>
              </a:solidFill>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593" y="2345942"/>
            <a:ext cx="8103476" cy="18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593" y="4445876"/>
            <a:ext cx="8103476"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93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20833"/>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NBP Problems</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198180" y="1040524"/>
            <a:ext cx="10625958" cy="5817476"/>
          </a:xfrm>
        </p:spPr>
        <p:txBody>
          <a:bodyPr>
            <a:normAutofit/>
          </a:bodyPr>
          <a:lstStyle/>
          <a:p>
            <a:pPr algn="just">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The NBP cuff does not inflate.</a:t>
            </a:r>
          </a:p>
          <a:p>
            <a:pPr algn="just">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NBP measurements are not displayed.</a:t>
            </a:r>
          </a:p>
          <a:p>
            <a:pPr algn="just">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NBP measurements are unreliable.</a:t>
            </a:r>
          </a:p>
          <a:p>
            <a:pPr marL="0" indent="0" algn="just">
              <a:buNone/>
            </a:pPr>
            <a:r>
              <a:rPr lang="en-US" sz="2000" b="1" dirty="0">
                <a:solidFill>
                  <a:schemeClr val="tx2"/>
                </a:solidFill>
                <a:latin typeface="Times New Roman" panose="02020603050405020304" pitchFamily="18" charset="0"/>
                <a:cs typeface="Times New Roman" panose="02020603050405020304" pitchFamily="18" charset="0"/>
              </a:rPr>
              <a:t>Possible Cause:</a:t>
            </a:r>
          </a:p>
          <a:p>
            <a:pPr algn="just">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The air tube or cuff is bent or twisted/ Straighten the tube or cuff. Air leak in the air tube or cuff/ Replace the cuff and ensure that there is no air leakage in the tube. The NBP module malfunctioned/ Replace the NBP pump module.</a:t>
            </a:r>
          </a:p>
          <a:p>
            <a:pPr algn="just">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Wrong cuff size, or incorrect cuff placement/ Use proper cuff size, ensure proper cuff placement. Initial pressure setting is incorrect/ Specify the correct initial pressure. The air tube is bent or twisted or there is air leakage in the air tube or cuff/ Ensure that the tube is straight and not kinked. Replace the cuff and ensure that there is no air leakage in tube. External problem. For example, the patient is moving excessively, shivering, or has arrhythmias/ Ensure that all external blood pressure reading requirements are met. NBP module error/ Replace the NBP module.</a:t>
            </a:r>
          </a:p>
          <a:p>
            <a:pPr algn="just">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The NBP module needs to be calibrated/ Recalibrate the NBP module.</a:t>
            </a:r>
          </a:p>
        </p:txBody>
      </p:sp>
    </p:spTree>
    <p:extLst>
      <p:ext uri="{BB962C8B-B14F-4D97-AF65-F5344CB8AC3E}">
        <p14:creationId xmlns:p14="http://schemas.microsoft.com/office/powerpoint/2010/main" val="228989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20833"/>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Remove the NBP module</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45476" y="914400"/>
            <a:ext cx="10562896" cy="5817476"/>
          </a:xfrm>
        </p:spPr>
        <p:txBody>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To remove the NBP module:</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Remove the rear case. Remove the chassis. Remove the screws from the rear of the NBP module. Tun the chassis over and lift the NBP module out of the chassis.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910" y="2985103"/>
            <a:ext cx="45720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393" y="3061302"/>
            <a:ext cx="4666593" cy="322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50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768130"/>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Temperature Measurement Problems</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2772" y="1008993"/>
            <a:ext cx="10515600" cy="5849007"/>
          </a:xfrm>
        </p:spPr>
        <p:txBody>
          <a:bodyPr>
            <a:normAutofit/>
          </a:bodyPr>
          <a:lstStyle/>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Temperature measurements are not displayed.</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Temperature measurements are unreliable.</a:t>
            </a:r>
          </a:p>
          <a:p>
            <a:pPr marL="0" indent="0" algn="just">
              <a:buNone/>
            </a:pPr>
            <a:r>
              <a:rPr lang="en-US" sz="2400" b="1" dirty="0">
                <a:solidFill>
                  <a:schemeClr val="tx2"/>
                </a:solidFill>
                <a:latin typeface="Times New Roman" panose="02020603050405020304" pitchFamily="18" charset="0"/>
                <a:cs typeface="Times New Roman" panose="02020603050405020304" pitchFamily="18" charset="0"/>
              </a:rPr>
              <a:t>Possible Cause:</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probe is disconnected from the monitor/ Ensure that the temperature probe is connected and seated in the probe well. The probe is misplaced/ Ensure that the probe is properly placed in the measurement site. The temperature is over range/ Ensure that the temperature measurements are in the range of 15° – 45°C (59°F – 113°F). The probe malfunctioned/ Replace the probe. Front end malfunction/ Replace the front end board. The main board malfunctioned/ Replace the main board.</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module is not calibrated/ Replace the main board. The front end malfunctioned/ Replace the front end board.</a:t>
            </a:r>
          </a:p>
          <a:p>
            <a:pPr algn="just">
              <a:buFont typeface="Wingdings" panose="05000000000000000000" pitchFamily="2" charset="2"/>
              <a:buChar char="Ø"/>
            </a:pPr>
            <a:endParaRPr lang="ar-IQ"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4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500116"/>
          </a:xfrm>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SpO2 Measurement Problems</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24303" y="677917"/>
            <a:ext cx="10468303" cy="6022428"/>
          </a:xfrm>
        </p:spPr>
        <p:txBody>
          <a:bodyPr>
            <a:normAutofit/>
          </a:bodyPr>
          <a:lstStyle/>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SpO2 measurements are not displayed.</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SpO2 measurements are unreliable</a:t>
            </a:r>
          </a:p>
          <a:p>
            <a:pPr marL="0" indent="0" algn="just">
              <a:buNone/>
            </a:pPr>
            <a:r>
              <a:rPr lang="en-US" sz="2400" b="1" dirty="0">
                <a:solidFill>
                  <a:schemeClr val="tx2"/>
                </a:solidFill>
                <a:latin typeface="Times New Roman" panose="02020603050405020304" pitchFamily="18" charset="0"/>
                <a:cs typeface="Times New Roman" panose="02020603050405020304" pitchFamily="18" charset="0"/>
              </a:rPr>
              <a:t>Possible Cause:</a:t>
            </a:r>
            <a:endParaRPr lang="en-US" sz="2400"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The SpO2 sensor malfunctioned/ Replace the SpO2 sensor. The SpO2 board has a faulty connection to the front end board/ Ensure that all connectors to the front end board are seated correctly. The SpO2 board malfunctioned/ Replace the SpO2 board. The main board malfunctioned/ Replace the main board.</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External problem. For example, excessive patient movement, excessive ambient light, incorrect sensor placement, sensor is too loose or too tight/Ensure that all external SpO2 reading requirements are met.</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Perfusion is low/ Reset the SpO2 function.</a:t>
            </a:r>
          </a:p>
        </p:txBody>
      </p:sp>
    </p:spTree>
    <p:extLst>
      <p:ext uri="{BB962C8B-B14F-4D97-AF65-F5344CB8AC3E}">
        <p14:creationId xmlns:p14="http://schemas.microsoft.com/office/powerpoint/2010/main" val="367234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36599"/>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Removing the SpO2 Board</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24304" y="945931"/>
            <a:ext cx="10436772" cy="5912069"/>
          </a:xfrm>
        </p:spPr>
        <p:txBody>
          <a:bodyPr>
            <a:normAutofit/>
          </a:bodyPr>
          <a:lstStyle/>
          <a:p>
            <a:pPr marL="0" indent="0" algn="just">
              <a:buNone/>
            </a:pPr>
            <a:r>
              <a:rPr lang="en-US" sz="2400" dirty="0">
                <a:solidFill>
                  <a:schemeClr val="tx2"/>
                </a:solidFill>
                <a:latin typeface="Times New Roman" panose="02020603050405020304" pitchFamily="18" charset="0"/>
                <a:cs typeface="Times New Roman" panose="02020603050405020304" pitchFamily="18" charset="0"/>
              </a:rPr>
              <a:t>To remove the SpO2 board:</a:t>
            </a:r>
          </a:p>
          <a:p>
            <a:pPr algn="just">
              <a:buFont typeface="Wingdings" panose="05000000000000000000" pitchFamily="2" charset="2"/>
              <a:buChar char="Ø"/>
            </a:pPr>
            <a:r>
              <a:rPr lang="en-US" sz="2400" dirty="0">
                <a:solidFill>
                  <a:schemeClr val="tx2"/>
                </a:solidFill>
                <a:latin typeface="Times New Roman" panose="02020603050405020304" pitchFamily="18" charset="0"/>
                <a:cs typeface="Times New Roman" panose="02020603050405020304" pitchFamily="18" charset="0"/>
              </a:rPr>
              <a:t>Remove the rear case. Remove the front end assembly. Remove the two white plastic screws. Pull the SpO2 board upward to separate it from the connector on the front end board. Disconnect the ribbon cable.</a:t>
            </a:r>
          </a:p>
          <a:p>
            <a:pPr algn="just">
              <a:buFont typeface="Wingdings" panose="05000000000000000000" pitchFamily="2" charset="2"/>
              <a:buChar char="Ø"/>
            </a:pPr>
            <a:endParaRPr lang="ar-IQ" sz="2400" dirty="0">
              <a:solidFill>
                <a:schemeClr val="tx2"/>
              </a:solidFill>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345" y="2869901"/>
            <a:ext cx="4840013" cy="376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903" y="2869901"/>
            <a:ext cx="4676775" cy="376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42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73662" y="824431"/>
            <a:ext cx="9785349" cy="626240"/>
          </a:xfrm>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ECG/Respiration Measurement Problems</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08537" y="1450671"/>
            <a:ext cx="10515600" cy="5927834"/>
          </a:xfrm>
        </p:spPr>
        <p:txBody>
          <a:bodyPr>
            <a:normAutofit/>
          </a:bodyPr>
          <a:lstStyle/>
          <a:p>
            <a:pPr>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ECG measurements are not displayed.</a:t>
            </a:r>
          </a:p>
          <a:p>
            <a:pPr>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ECG measurements are unreliable.</a:t>
            </a:r>
          </a:p>
          <a:p>
            <a:pPr>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Respiration measurements are not displayed.</a:t>
            </a:r>
          </a:p>
          <a:p>
            <a:pPr>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Respiration measurements.</a:t>
            </a:r>
          </a:p>
          <a:p>
            <a:pPr marL="0" indent="0">
              <a:buNone/>
            </a:pPr>
            <a:r>
              <a:rPr lang="en-US" sz="2000" b="1" dirty="0">
                <a:solidFill>
                  <a:schemeClr val="tx2"/>
                </a:solidFill>
                <a:latin typeface="Times New Roman" panose="02020603050405020304" pitchFamily="18" charset="0"/>
                <a:cs typeface="Times New Roman" panose="02020603050405020304" pitchFamily="18" charset="0"/>
              </a:rPr>
              <a:t>Possible Cause:</a:t>
            </a:r>
          </a:p>
          <a:p>
            <a:pPr>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The ECG leads are off/Ensure that the leads are connected. The ECG cable is broken/Ensure that the cable is in good working order. The ECG 3/5/10 wire is not configured correctly/ Correct the ECG configuration.</a:t>
            </a:r>
            <a:endParaRPr lang="en-US" sz="2000" b="1" dirty="0">
              <a:solidFill>
                <a:schemeClr val="tx2"/>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The ECG leads are off/Ensure that the ECG leads are connected. A problem external to the monitor occurred/Ensure that all external ECG reading requirements are met, Check lead placement, Ensure that the skin has been prepared properly. An external interference occurred/Set the default AC power frequency.</a:t>
            </a:r>
          </a:p>
          <a:p>
            <a:pPr>
              <a:buFont typeface="Wingdings" panose="05000000000000000000" pitchFamily="2" charset="2"/>
              <a:buChar char="Ø"/>
            </a:pPr>
            <a:r>
              <a:rPr lang="en-US" sz="2000" dirty="0">
                <a:solidFill>
                  <a:schemeClr val="tx2"/>
                </a:solidFill>
                <a:latin typeface="Times New Roman" panose="02020603050405020304" pitchFamily="18" charset="0"/>
                <a:cs typeface="Times New Roman" panose="02020603050405020304" pitchFamily="18" charset="0"/>
              </a:rPr>
              <a:t>The respiration leads are off/Ensure that the respiration leads are connected. External interference/Ensure that all respiration reading requirements are met.</a:t>
            </a:r>
          </a:p>
        </p:txBody>
      </p:sp>
    </p:spTree>
    <p:extLst>
      <p:ext uri="{BB962C8B-B14F-4D97-AF65-F5344CB8AC3E}">
        <p14:creationId xmlns:p14="http://schemas.microsoft.com/office/powerpoint/2010/main" val="270235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52365"/>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Another problems </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2771" y="1198179"/>
            <a:ext cx="10547131" cy="5659821"/>
          </a:xfrm>
        </p:spPr>
        <p:txBody>
          <a:bodyPr/>
          <a:lstStyle/>
          <a:p>
            <a:pPr marL="514350" indent="-514350">
              <a:buFont typeface="+mj-lt"/>
              <a:buAutoNum type="arabicPeriod"/>
            </a:pPr>
            <a:r>
              <a:rPr lang="en-US" b="1" dirty="0">
                <a:solidFill>
                  <a:schemeClr val="tx2"/>
                </a:solidFill>
                <a:latin typeface="Times New Roman" panose="02020603050405020304" pitchFamily="18" charset="0"/>
                <a:cs typeface="Times New Roman" panose="02020603050405020304" pitchFamily="18" charset="0"/>
              </a:rPr>
              <a:t>Navigation Wheel, Touch Screen, and Key Problems</a:t>
            </a:r>
          </a:p>
          <a:p>
            <a:pPr marL="514350" indent="-514350">
              <a:buFont typeface="+mj-lt"/>
              <a:buAutoNum type="arabicPeriod"/>
            </a:pPr>
            <a:r>
              <a:rPr lang="en-US" b="1" dirty="0">
                <a:solidFill>
                  <a:schemeClr val="tx2"/>
                </a:solidFill>
                <a:latin typeface="Times New Roman" panose="02020603050405020304" pitchFamily="18" charset="0"/>
                <a:cs typeface="Times New Roman" panose="02020603050405020304" pitchFamily="18" charset="0"/>
              </a:rPr>
              <a:t>Recorder Problems</a:t>
            </a:r>
          </a:p>
          <a:p>
            <a:pPr marL="514350" indent="-514350">
              <a:buFont typeface="+mj-lt"/>
              <a:buAutoNum type="arabicPeriod"/>
            </a:pPr>
            <a:r>
              <a:rPr lang="en-US" b="1" dirty="0">
                <a:solidFill>
                  <a:schemeClr val="tx2"/>
                </a:solidFill>
                <a:latin typeface="Times New Roman" panose="02020603050405020304" pitchFamily="18" charset="0"/>
                <a:cs typeface="Times New Roman" panose="02020603050405020304" pitchFamily="18" charset="0"/>
              </a:rPr>
              <a:t>Nurse Call Problems</a:t>
            </a:r>
          </a:p>
          <a:p>
            <a:pPr marL="514350" indent="-514350">
              <a:buFont typeface="+mj-lt"/>
              <a:buAutoNum type="arabicPeriod"/>
            </a:pPr>
            <a:r>
              <a:rPr lang="en-US" b="1" dirty="0">
                <a:solidFill>
                  <a:schemeClr val="tx2"/>
                </a:solidFill>
                <a:latin typeface="Times New Roman" panose="02020603050405020304" pitchFamily="18" charset="0"/>
                <a:cs typeface="Times New Roman" panose="02020603050405020304" pitchFamily="18" charset="0"/>
              </a:rPr>
              <a:t>Full Disclosure SD Card Problems</a:t>
            </a: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818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ctr">
              <a:buNone/>
            </a:pPr>
            <a:r>
              <a:rPr lang="en-US" sz="6600" b="1" dirty="0">
                <a:solidFill>
                  <a:srgbClr val="0070C0"/>
                </a:solidFill>
                <a:latin typeface="Times New Roman" panose="02020603050405020304" pitchFamily="18" charset="0"/>
                <a:cs typeface="Times New Roman" panose="02020603050405020304" pitchFamily="18" charset="0"/>
              </a:rPr>
              <a:t>THANK  YOU</a:t>
            </a:r>
          </a:p>
          <a:p>
            <a:pPr marL="0" indent="0" algn="ctr">
              <a:buNone/>
            </a:pPr>
            <a:endParaRPr lang="en-US" sz="6600" b="1"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en-US" sz="6600"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en-US" sz="6600" b="1" dirty="0">
                <a:solidFill>
                  <a:srgbClr val="0070C0"/>
                </a:solidFill>
                <a:latin typeface="Times New Roman" panose="02020603050405020304" pitchFamily="18" charset="0"/>
                <a:cs typeface="Times New Roman" panose="02020603050405020304" pitchFamily="18" charset="0"/>
              </a:rPr>
              <a:t> </a:t>
            </a:r>
            <a:endParaRPr lang="ar-IQ" sz="6600" b="1"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ar-IQ" sz="6600" b="1"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en-US" sz="6600" b="1"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en-US" sz="6600" b="1"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en-US" sz="6600" b="1" dirty="0">
              <a:solidFill>
                <a:srgbClr val="0070C0"/>
              </a:solidFill>
              <a:latin typeface="Times New Roman" panose="02020603050405020304" pitchFamily="18" charset="0"/>
              <a:cs typeface="Times New Roman" panose="02020603050405020304" pitchFamily="18" charset="0"/>
            </a:endParaRPr>
          </a:p>
          <a:p>
            <a:pPr marL="0" indent="0" algn="ctr">
              <a:buNone/>
            </a:pPr>
            <a:endParaRPr lang="ar-IQ" sz="6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768130"/>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Hardware structure </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pPr marL="514350" indent="-514350">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Main board</a:t>
            </a:r>
          </a:p>
          <a:p>
            <a:pPr marL="514350" indent="-514350">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Power board</a:t>
            </a:r>
          </a:p>
          <a:p>
            <a:pPr marL="514350" indent="-514350">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Key &amp; display</a:t>
            </a:r>
          </a:p>
          <a:p>
            <a:pPr marL="514350" indent="-514350">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Parameter board</a:t>
            </a:r>
          </a:p>
          <a:p>
            <a:pPr marL="514350" indent="-514350">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Recorder board</a:t>
            </a:r>
          </a:p>
          <a:p>
            <a:pPr marL="514350" indent="-514350">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Barcode scanner</a:t>
            </a:r>
            <a:endParaRPr lang="ar-IQ" dirty="0">
              <a:solidFill>
                <a:schemeClr val="tx2"/>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186" y="1608083"/>
            <a:ext cx="7141780" cy="460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51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831192"/>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Troubleshooting</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181686" y="1198179"/>
            <a:ext cx="10197515" cy="4974021"/>
          </a:xfrm>
        </p:spPr>
        <p:txBody>
          <a:bodyPr>
            <a:normAutofit/>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You can repair the monitor in either of two ways: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Return the monitor to a company authorized service center for repair.</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Purchase spare parts from a company authorized service center.</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Repairs should be made by qualified service personnel only.</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Repairs should be made only with the recommended parts. Use of incorrect parts can cause damage to the monitor or incorrect measurements.</a:t>
            </a: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29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36599"/>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Diagnosing a Problem</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308538" y="1135117"/>
            <a:ext cx="10405241" cy="5423338"/>
          </a:xfrm>
        </p:spPr>
        <p:txBody>
          <a:bodyPr>
            <a:normAutofit/>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Before you begin to troubleshoot a problem or open the monitor for repair, check the following basics:</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1. Is the power switch turned on?</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2. Is the battery adequately charged?</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3. Is the AC power cord connected to the monitor and plugged into a functional AC outlet?</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4. Is the monitor's display functioning?</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5. Are the LEDs on the front of the monitor lit as you expect?</a:t>
            </a: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6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36599"/>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Diagnosing a Problem</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593852" y="1103586"/>
            <a:ext cx="9785349" cy="5612524"/>
          </a:xfrm>
        </p:spPr>
        <p:txBody>
          <a:bodyPr>
            <a:noAutofit/>
          </a:bodyPr>
          <a:lstStyle/>
          <a:p>
            <a:pPr marL="0" indent="0">
              <a:buNone/>
            </a:pPr>
            <a:r>
              <a:rPr lang="en-US" dirty="0">
                <a:solidFill>
                  <a:schemeClr val="tx2"/>
                </a:solidFill>
                <a:latin typeface="Times New Roman" panose="02020603050405020304" pitchFamily="18" charset="0"/>
                <a:cs typeface="Times New Roman" panose="02020603050405020304" pitchFamily="18" charset="0"/>
              </a:rPr>
              <a:t>Monitor problems are categorized as follows:</a:t>
            </a:r>
          </a:p>
          <a:p>
            <a:pPr>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Power</a:t>
            </a:r>
          </a:p>
          <a:p>
            <a:pPr>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Display</a:t>
            </a:r>
          </a:p>
          <a:p>
            <a:pPr>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Alarms</a:t>
            </a:r>
          </a:p>
          <a:p>
            <a:pPr marL="0" indent="0">
              <a:buNone/>
            </a:pPr>
            <a:r>
              <a:rPr lang="en-US" dirty="0">
                <a:solidFill>
                  <a:schemeClr val="tx2"/>
                </a:solidFill>
                <a:latin typeface="Times New Roman" panose="02020603050405020304" pitchFamily="18" charset="0"/>
                <a:cs typeface="Times New Roman" panose="02020603050405020304" pitchFamily="18" charset="0"/>
              </a:rPr>
              <a:t>Measurements, including:</a:t>
            </a:r>
          </a:p>
          <a:p>
            <a:pPr>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NBP</a:t>
            </a:r>
          </a:p>
          <a:p>
            <a:pPr>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Temperature</a:t>
            </a:r>
          </a:p>
          <a:p>
            <a:pPr>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SpO2</a:t>
            </a:r>
          </a:p>
          <a:p>
            <a:pPr>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ECG/Respiration</a:t>
            </a:r>
          </a:p>
          <a:p>
            <a:pPr>
              <a:buFont typeface="Wingdings" panose="05000000000000000000" pitchFamily="2" charset="2"/>
              <a:buChar char="Ø"/>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01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1193799"/>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Repairing the Monitor</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80160" y="1600200"/>
            <a:ext cx="10099041" cy="4572000"/>
          </a:xfrm>
        </p:spPr>
        <p:txBody>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The procedures for disassembling the monitor to replace defective assemblies or components.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The monitor has three main assemblies:</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Rear case</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Chassis</a:t>
            </a:r>
          </a:p>
          <a:p>
            <a:pPr marL="514350" indent="-514350" algn="just">
              <a:buFont typeface="+mj-lt"/>
              <a:buAutoNum type="arabicPeriod"/>
            </a:pPr>
            <a:r>
              <a:rPr lang="en-US" dirty="0">
                <a:solidFill>
                  <a:schemeClr val="tx2"/>
                </a:solidFill>
                <a:latin typeface="Times New Roman" panose="02020603050405020304" pitchFamily="18" charset="0"/>
                <a:cs typeface="Times New Roman" panose="02020603050405020304" pitchFamily="18" charset="0"/>
              </a:rPr>
              <a:t>Front panel</a:t>
            </a:r>
            <a:endParaRPr lang="ar-IQ"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81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62723"/>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Repairing the Monitor</a:t>
            </a:r>
            <a:endParaRPr lang="ar-IQ" sz="4400" b="1"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193" y="1562100"/>
            <a:ext cx="9995338" cy="463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91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846958"/>
          </a:xfrm>
        </p:spPr>
        <p:txBody>
          <a:bodyPr>
            <a:norm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Power Problems</a:t>
            </a:r>
            <a:endParaRPr lang="ar-IQ" sz="4400" dirty="0">
              <a:solidFill>
                <a:srgbClr val="0070C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292771" y="1166648"/>
            <a:ext cx="10484069" cy="5691352"/>
          </a:xfrm>
        </p:spPr>
        <p:txBody>
          <a:bodyPr>
            <a:normAutofit/>
          </a:bodyPr>
          <a:lstStyle/>
          <a:p>
            <a:pPr marL="0" indent="0" algn="just">
              <a:buNone/>
            </a:pPr>
            <a:r>
              <a:rPr lang="en-US" sz="2400" dirty="0">
                <a:solidFill>
                  <a:schemeClr val="tx2"/>
                </a:solidFill>
                <a:latin typeface="Times New Roman" panose="02020603050405020304" pitchFamily="18" charset="0"/>
                <a:cs typeface="Times New Roman" panose="02020603050405020304" pitchFamily="18" charset="0"/>
              </a:rPr>
              <a:t>The monitor turns on with battery power, but does not with AC power:</a:t>
            </a:r>
          </a:p>
          <a:p>
            <a:pPr marL="0" indent="0" algn="just">
              <a:buNone/>
            </a:pPr>
            <a:r>
              <a:rPr lang="en-US" sz="2400" b="1" dirty="0">
                <a:solidFill>
                  <a:schemeClr val="tx2"/>
                </a:solidFill>
                <a:latin typeface="Times New Roman" panose="02020603050405020304" pitchFamily="18" charset="0"/>
                <a:cs typeface="Times New Roman" panose="02020603050405020304" pitchFamily="18" charset="0"/>
              </a:rPr>
              <a:t>Possible Cause:</a:t>
            </a:r>
          </a:p>
          <a:p>
            <a:pPr algn="just">
              <a:buFont typeface="Wingdings" panose="05000000000000000000" pitchFamily="2" charset="2"/>
              <a:buChar char="Ø"/>
            </a:pPr>
            <a:r>
              <a:rPr lang="ar-IQ" sz="2400"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The power cord is unplugged/Ensure that the AC power cord is plugged into an outlet.</a:t>
            </a:r>
          </a:p>
          <a:p>
            <a:pPr algn="just">
              <a:buFont typeface="Wingdings" panose="05000000000000000000" pitchFamily="2" charset="2"/>
              <a:buChar char="Ø"/>
            </a:pPr>
            <a:r>
              <a:rPr lang="ar-IQ" sz="2400"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The power cord is broken/Replace the AC power cord.</a:t>
            </a:r>
          </a:p>
          <a:p>
            <a:pPr algn="just">
              <a:buFont typeface="Wingdings" panose="05000000000000000000" pitchFamily="2" charset="2"/>
              <a:buChar char="Ø"/>
            </a:pPr>
            <a:r>
              <a:rPr lang="ar-IQ" sz="2400"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The fuse is blown/Replace the fuse.</a:t>
            </a:r>
          </a:p>
          <a:p>
            <a:pPr algn="just">
              <a:buFont typeface="Wingdings" panose="05000000000000000000" pitchFamily="2" charset="2"/>
              <a:buChar char="Ø"/>
            </a:pPr>
            <a:r>
              <a:rPr lang="ar-IQ" sz="2400"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The power supply cable malfunctioned/Replace the power supply module.</a:t>
            </a:r>
          </a:p>
          <a:p>
            <a:pPr algn="just">
              <a:buFont typeface="Wingdings" panose="05000000000000000000" pitchFamily="2" charset="2"/>
              <a:buChar char="Ø"/>
            </a:pPr>
            <a:r>
              <a:rPr lang="ar-IQ" sz="2400"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The power supply malfunctioned/Check output voltage on power supply. If you do not measure 15 V, replace the power supply.</a:t>
            </a:r>
          </a:p>
          <a:p>
            <a:pPr algn="just">
              <a:buFont typeface="Wingdings" panose="05000000000000000000" pitchFamily="2" charset="2"/>
              <a:buChar char="Ø"/>
            </a:pPr>
            <a:r>
              <a:rPr lang="ar-IQ" sz="2400"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The AC power connector malfunctioned/Replace the AC connector.</a:t>
            </a:r>
          </a:p>
          <a:p>
            <a:pPr algn="just">
              <a:buFont typeface="Wingdings" panose="05000000000000000000" pitchFamily="2" charset="2"/>
              <a:buChar char="Ø"/>
            </a:pPr>
            <a:r>
              <a:rPr lang="ar-IQ" sz="2400"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The main board malfunctioned/Replace the main board.</a:t>
            </a:r>
          </a:p>
        </p:txBody>
      </p:sp>
    </p:spTree>
    <p:extLst>
      <p:ext uri="{BB962C8B-B14F-4D97-AF65-F5344CB8AC3E}">
        <p14:creationId xmlns:p14="http://schemas.microsoft.com/office/powerpoint/2010/main" val="113986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994</TotalTime>
  <Words>1798</Words>
  <Application>Microsoft Office PowerPoint</Application>
  <PresentationFormat>Widescreen</PresentationFormat>
  <Paragraphs>152</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Euphemia</vt:lpstr>
      <vt:lpstr>Times New Roman</vt:lpstr>
      <vt:lpstr>Wingdings</vt:lpstr>
      <vt:lpstr>Theme1</vt:lpstr>
      <vt:lpstr>Al-Mustaqbal University. College of Engineering and Engineering Technologies. Biomedical Engineering Department.</vt:lpstr>
      <vt:lpstr>Troubleshooting</vt:lpstr>
      <vt:lpstr>Hardware structure </vt:lpstr>
      <vt:lpstr>Troubleshooting</vt:lpstr>
      <vt:lpstr>Diagnosing a Problem</vt:lpstr>
      <vt:lpstr>Diagnosing a Problem</vt:lpstr>
      <vt:lpstr>Repairing the Monitor</vt:lpstr>
      <vt:lpstr>Repairing the Monitor</vt:lpstr>
      <vt:lpstr>Power Problems</vt:lpstr>
      <vt:lpstr>Power Problems</vt:lpstr>
      <vt:lpstr>Action to solve Power Problems</vt:lpstr>
      <vt:lpstr>Replacing the battery</vt:lpstr>
      <vt:lpstr>Replacing a fuse</vt:lpstr>
      <vt:lpstr>Replacing the power entry module</vt:lpstr>
      <vt:lpstr>Removing the Power Supply Module</vt:lpstr>
      <vt:lpstr>Replacing the Main Board</vt:lpstr>
      <vt:lpstr>Display Problems</vt:lpstr>
      <vt:lpstr>Removing the LCD Assembly</vt:lpstr>
      <vt:lpstr>Alarm Problems</vt:lpstr>
      <vt:lpstr>Replacing a Speaker</vt:lpstr>
      <vt:lpstr>NBP Problems</vt:lpstr>
      <vt:lpstr>Remove the NBP module</vt:lpstr>
      <vt:lpstr>Temperature Measurement Problems</vt:lpstr>
      <vt:lpstr>SpO2 Measurement Problems</vt:lpstr>
      <vt:lpstr>Removing the SpO2 Board</vt:lpstr>
      <vt:lpstr>ECG/Respiration Measurement Problems</vt:lpstr>
      <vt:lpstr>Another problems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144</cp:revision>
  <dcterms:created xsi:type="dcterms:W3CDTF">2021-10-31T09:31:15Z</dcterms:created>
  <dcterms:modified xsi:type="dcterms:W3CDTF">2024-10-02T07:08:04Z</dcterms:modified>
</cp:coreProperties>
</file>