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1"/>
  </p:notesMasterIdLst>
  <p:sldIdLst>
    <p:sldId id="326" r:id="rId2"/>
    <p:sldId id="333" r:id="rId3"/>
    <p:sldId id="353" r:id="rId4"/>
    <p:sldId id="334" r:id="rId5"/>
    <p:sldId id="335" r:id="rId6"/>
    <p:sldId id="352" r:id="rId7"/>
    <p:sldId id="339" r:id="rId8"/>
    <p:sldId id="338" r:id="rId9"/>
    <p:sldId id="345" r:id="rId10"/>
    <p:sldId id="346" r:id="rId11"/>
    <p:sldId id="342" r:id="rId12"/>
    <p:sldId id="343" r:id="rId13"/>
    <p:sldId id="344" r:id="rId14"/>
    <p:sldId id="347" r:id="rId15"/>
    <p:sldId id="348" r:id="rId16"/>
    <p:sldId id="349" r:id="rId17"/>
    <p:sldId id="350" r:id="rId18"/>
    <p:sldId id="351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A141B-CB36-4A1E-BC0C-239ACED83F3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F383-0F28-49A7-ACC4-4CB24F3B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0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 bwMode="ltGray">
          <a:xfrm>
            <a:off x="1219201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920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 bwMode="ltGray"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920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1" y="5631204"/>
            <a:ext cx="18288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302" y="1600201"/>
            <a:ext cx="833120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302" y="4344916"/>
            <a:ext cx="75184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9191" y="6356352"/>
            <a:ext cx="6096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 bwMode="black"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336" y="898064"/>
            <a:ext cx="336023" cy="294174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2112" y="685800"/>
            <a:ext cx="178799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9030" y="685800"/>
            <a:ext cx="785064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0" name="Rectangle 19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4" name="Rectangle 23"/>
          <p:cNvSpPr/>
          <p:nvPr/>
        </p:nvSpPr>
        <p:spPr bwMode="gray">
          <a:xfrm>
            <a:off x="1216469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1" name="Rectangle 20"/>
          <p:cNvSpPr/>
          <p:nvPr/>
        </p:nvSpPr>
        <p:spPr bwMode="ltGray"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469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824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7" name="Rectangle 26"/>
          <p:cNvSpPr/>
          <p:nvPr/>
        </p:nvSpPr>
        <p:spPr bwMode="gray">
          <a:xfrm>
            <a:off x="11277601" y="0"/>
            <a:ext cx="3048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8" name="Rectangle 27"/>
          <p:cNvSpPr/>
          <p:nvPr/>
        </p:nvSpPr>
        <p:spPr bwMode="gray">
          <a:xfrm>
            <a:off x="12192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920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30" name="Rectangle 29"/>
          <p:cNvSpPr/>
          <p:nvPr/>
        </p:nvSpPr>
        <p:spPr bwMode="ltGray">
          <a:xfrm>
            <a:off x="1" y="0"/>
            <a:ext cx="12192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6308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469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9202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0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30" y="4259997"/>
            <a:ext cx="7266515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9350" y="6356352"/>
            <a:ext cx="6096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1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851" y="2514707"/>
            <a:ext cx="4815840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9057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9057" y="2514600"/>
            <a:ext cx="4820143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403" y="0"/>
            <a:ext cx="30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72800" y="0"/>
            <a:ext cx="92286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black">
          <a:xfrm>
            <a:off x="11895662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955" y="0"/>
            <a:ext cx="414879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95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82600"/>
            <a:ext cx="6197600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black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ltGray">
          <a:xfrm>
            <a:off x="4876800" y="0"/>
            <a:ext cx="7018862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1600" y="482600"/>
            <a:ext cx="619760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8296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/>
        </p:nvSpPr>
        <p:spPr bwMode="black"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292" y="898103"/>
            <a:ext cx="336111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2" y="1600200"/>
            <a:ext cx="978534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56352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7652" y="6356352"/>
            <a:ext cx="397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1" y="635635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5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B9980A-54DD-4728-8A8C-ECAE60603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345" y="801974"/>
            <a:ext cx="8329031" cy="2053652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Al-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Mustaqbal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University.</a:t>
            </a:r>
            <a:b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College of Engineering and Engineering Technologies.</a:t>
            </a:r>
            <a:b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Biomedical Engineering Department.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952" y="2847154"/>
            <a:ext cx="7516442" cy="3384732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  Biomedical Clinical issues of Biomedical </a:t>
            </a:r>
            <a:r>
              <a:rPr lang="ar-IQ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ar-IQ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Engineering.</a:t>
            </a:r>
          </a:p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  4</a:t>
            </a:r>
            <a:r>
              <a:rPr lang="en-US" sz="1600" b="1" baseline="30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Lecture:  3</a:t>
            </a:r>
          </a:p>
          <a:p>
            <a:pPr algn="ctr">
              <a:lnSpc>
                <a:spcPct val="200000"/>
              </a:lnSpc>
            </a:pP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  M.SC. ZAINAB  SATTAR JABBAR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8789C5-A71C-4D6F-BD71-B5BBFF919DE6}"/>
              </a:ext>
            </a:extLst>
          </p:cNvPr>
          <p:cNvSpPr/>
          <p:nvPr/>
        </p:nvSpPr>
        <p:spPr>
          <a:xfrm>
            <a:off x="103496" y="5728648"/>
            <a:ext cx="990600" cy="1006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BME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48731-0209-7C1D-9CAF-6553BB5C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376" y="1828800"/>
            <a:ext cx="1586260" cy="158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65016-A26D-4968-B006-458900420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66" y="104606"/>
            <a:ext cx="1641750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275" y="3640896"/>
            <a:ext cx="4907902" cy="26955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366837"/>
            <a:ext cx="11495618" cy="774700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GB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Procuring medical equipment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033647" y="1476947"/>
            <a:ext cx="9103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clinical needs and benefits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equipment procurement stake holders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technical specification for medical equipment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funding agency for equipment procurement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tender documents   </a:t>
            </a:r>
          </a:p>
        </p:txBody>
      </p:sp>
      <p:sp>
        <p:nvSpPr>
          <p:cNvPr id="8" name="PIJL-LINKS 7"/>
          <p:cNvSpPr/>
          <p:nvPr/>
        </p:nvSpPr>
        <p:spPr>
          <a:xfrm>
            <a:off x="7305493" y="5550710"/>
            <a:ext cx="742676" cy="349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8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Installing and commissioning medical equipment</a:t>
            </a:r>
            <a:endParaRPr lang="ar-IQ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40069" y="1600200"/>
            <a:ext cx="6432332" cy="45720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 medical equipment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Comply with technical specifications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Assemble medical equipment component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electrical safety and function tests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site for installation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 medical equipment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user training for medical equipment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 records of work   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ar-IQ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505" y="1898578"/>
            <a:ext cx="4585499" cy="2518461"/>
          </a:xfrm>
          <a:prstGeom prst="rect">
            <a:avLst/>
          </a:prstGeom>
        </p:spPr>
      </p:pic>
      <p:sp>
        <p:nvSpPr>
          <p:cNvPr id="6" name="PIJL-LINKS 7"/>
          <p:cNvSpPr/>
          <p:nvPr/>
        </p:nvSpPr>
        <p:spPr>
          <a:xfrm>
            <a:off x="10483985" y="4102458"/>
            <a:ext cx="742676" cy="349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476249" y="366837"/>
            <a:ext cx="11495618" cy="774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400" b="1" spc="-5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Commissioning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940535" y="1315400"/>
            <a:ext cx="10403120" cy="646331"/>
            <a:chOff x="702711" y="1479028"/>
            <a:chExt cx="10794213" cy="646331"/>
          </a:xfrm>
        </p:grpSpPr>
        <p:sp>
          <p:nvSpPr>
            <p:cNvPr id="6" name="Rechthoek 5"/>
            <p:cNvSpPr/>
            <p:nvPr/>
          </p:nvSpPr>
          <p:spPr>
            <a:xfrm>
              <a:off x="2281879" y="1479028"/>
              <a:ext cx="92150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Check availability of documents available (manuals, instructions, …)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Prepare equipment, plug in, attach accessories.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02711" y="1479028"/>
              <a:ext cx="24759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Prepare</a:t>
              </a: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847289" y="1975554"/>
            <a:ext cx="10368505" cy="1477328"/>
            <a:chOff x="1013761" y="2220604"/>
            <a:chExt cx="10368505" cy="1477328"/>
          </a:xfrm>
        </p:grpSpPr>
        <p:sp>
          <p:nvSpPr>
            <p:cNvPr id="8" name="Tekstvak 7"/>
            <p:cNvSpPr txBox="1"/>
            <p:nvPr/>
          </p:nvSpPr>
          <p:spPr>
            <a:xfrm>
              <a:off x="2628959" y="2220604"/>
              <a:ext cx="87533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Adequate insulation and earth connections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Verify that tests for electrical and medical safety standards to guarantee patient and operator safety have been done. 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If harmful radiation is produced (X-rays, ..) carry out tests to ensure correct calibration and safe use. </a:t>
              </a: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1013761" y="2246245"/>
              <a:ext cx="17390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Safety tests</a:t>
              </a: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847286" y="4636937"/>
            <a:ext cx="9344511" cy="923330"/>
            <a:chOff x="1017764" y="4690062"/>
            <a:chExt cx="9344511" cy="923330"/>
          </a:xfrm>
        </p:grpSpPr>
        <p:sp>
          <p:nvSpPr>
            <p:cNvPr id="10" name="Rechthoek 9"/>
            <p:cNvSpPr/>
            <p:nvPr/>
          </p:nvSpPr>
          <p:spPr>
            <a:xfrm>
              <a:off x="2664771" y="4690062"/>
              <a:ext cx="769750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Run manufacturer defined protocols on phantoms, known samples,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 a few control samples (users and maintainers to cooperate in these tests) .</a:t>
              </a: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1017764" y="4690062"/>
              <a:ext cx="17390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Function tests</a:t>
              </a: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847287" y="3452882"/>
            <a:ext cx="10547615" cy="646331"/>
            <a:chOff x="1017768" y="3824102"/>
            <a:chExt cx="10547615" cy="646331"/>
          </a:xfrm>
        </p:grpSpPr>
        <p:sp>
          <p:nvSpPr>
            <p:cNvPr id="15" name="Rechthoek 14"/>
            <p:cNvSpPr/>
            <p:nvPr/>
          </p:nvSpPr>
          <p:spPr>
            <a:xfrm>
              <a:off x="1017768" y="3832805"/>
              <a:ext cx="17390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Calibration</a:t>
              </a: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2632968" y="3824102"/>
              <a:ext cx="89324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Adjust equipment to local climate, altitude, etc. so readings are true (air conditioners, …) Execute manufacturer defined calibration procedures.</a:t>
              </a:r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847285" y="5488855"/>
            <a:ext cx="9344512" cy="427433"/>
            <a:chOff x="1017762" y="5462100"/>
            <a:chExt cx="9344512" cy="427433"/>
          </a:xfrm>
        </p:grpSpPr>
        <p:sp>
          <p:nvSpPr>
            <p:cNvPr id="23" name="Rechthoek 22"/>
            <p:cNvSpPr/>
            <p:nvPr/>
          </p:nvSpPr>
          <p:spPr>
            <a:xfrm>
              <a:off x="1017762" y="5462100"/>
              <a:ext cx="17390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Record results</a:t>
              </a:r>
            </a:p>
          </p:txBody>
        </p:sp>
        <p:sp>
          <p:nvSpPr>
            <p:cNvPr id="24" name="Rechthoek 23"/>
            <p:cNvSpPr/>
            <p:nvPr/>
          </p:nvSpPr>
          <p:spPr>
            <a:xfrm>
              <a:off x="2664770" y="5520201"/>
              <a:ext cx="76975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Keep records of all test results – store in Equipment file</a:t>
              </a:r>
            </a:p>
          </p:txBody>
        </p:sp>
      </p:grpSp>
      <p:sp>
        <p:nvSpPr>
          <p:cNvPr id="21" name="Tekstvak 20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596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88161" y="215333"/>
            <a:ext cx="10070571" cy="744511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GB" sz="4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Preventive Maintenance and Calibration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88161" y="951094"/>
            <a:ext cx="98796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out preventive maintenance.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preventive maintenance procedures.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 maintenance (preventive) programs.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availability of preventive maintenance consumable and calibration kits.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availability of test equipment.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Calibrating test equipment.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record of works done on medical equipment.  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812" y="4124206"/>
            <a:ext cx="4585499" cy="2518461"/>
          </a:xfrm>
          <a:prstGeom prst="rect">
            <a:avLst/>
          </a:prstGeom>
        </p:spPr>
      </p:pic>
      <p:sp>
        <p:nvSpPr>
          <p:cNvPr id="12" name="PIJL-LINKS 11"/>
          <p:cNvSpPr/>
          <p:nvPr/>
        </p:nvSpPr>
        <p:spPr>
          <a:xfrm flipH="1">
            <a:off x="888161" y="5034264"/>
            <a:ext cx="669885" cy="349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vak 13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</a:t>
            </a: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13" y="4050146"/>
            <a:ext cx="4556234" cy="266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14399" y="366837"/>
            <a:ext cx="11057467" cy="626391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GB" sz="4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Repairing medical equipment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977461" y="1130739"/>
            <a:ext cx="7930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Troubleshooting faults in medical equipment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root cause analysis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spares for medical equipment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Rectify faults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test equipment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and keep records of works 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792" y="3780932"/>
            <a:ext cx="4585499" cy="2518461"/>
          </a:xfrm>
          <a:prstGeom prst="rect">
            <a:avLst/>
          </a:prstGeom>
        </p:spPr>
      </p:pic>
      <p:sp>
        <p:nvSpPr>
          <p:cNvPr id="8" name="PIJL-LINKS 7"/>
          <p:cNvSpPr/>
          <p:nvPr/>
        </p:nvSpPr>
        <p:spPr>
          <a:xfrm flipH="1">
            <a:off x="758597" y="4567198"/>
            <a:ext cx="734390" cy="349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848" y="3402845"/>
            <a:ext cx="4462527" cy="3357789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2491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366837"/>
            <a:ext cx="11495618" cy="774700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GB" sz="4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Decommissioning And Disposing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977462" y="1430730"/>
            <a:ext cx="9869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medical equipment status   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Decommission medical equipment   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guidelines on disposal of medical equipment                              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replacement of medical equipment                       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 works on medical equipment                      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537" y="3666110"/>
            <a:ext cx="4585499" cy="2518461"/>
          </a:xfrm>
          <a:prstGeom prst="rect">
            <a:avLst/>
          </a:prstGeom>
        </p:spPr>
      </p:pic>
      <p:sp>
        <p:nvSpPr>
          <p:cNvPr id="8" name="PIJL-LINKS 7"/>
          <p:cNvSpPr/>
          <p:nvPr/>
        </p:nvSpPr>
        <p:spPr>
          <a:xfrm flipH="1">
            <a:off x="1210362" y="3878289"/>
            <a:ext cx="754748" cy="349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36" y="3552138"/>
            <a:ext cx="4450289" cy="27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366837"/>
            <a:ext cx="11495618" cy="484501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GB" sz="4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Conducting Inventory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59848" y="1137366"/>
            <a:ext cx="9892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 inventory of medical equipment   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medical equipment inventory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service and training gaps in medical equipment                       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stakeholders on medical equipment inventory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different inventory systems 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48" y="3495821"/>
            <a:ext cx="4585499" cy="2518461"/>
          </a:xfrm>
          <a:prstGeom prst="rect">
            <a:avLst/>
          </a:prstGeom>
        </p:spPr>
      </p:pic>
      <p:sp>
        <p:nvSpPr>
          <p:cNvPr id="8" name="PIJL-LINKS 7"/>
          <p:cNvSpPr/>
          <p:nvPr/>
        </p:nvSpPr>
        <p:spPr>
          <a:xfrm>
            <a:off x="3486515" y="4742073"/>
            <a:ext cx="1817335" cy="1754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1" y="3731143"/>
            <a:ext cx="4020205" cy="23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366837"/>
            <a:ext cx="11495618" cy="594860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GB" sz="4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Maintaining record systems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019492" y="1105835"/>
            <a:ext cx="9827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job requisition forms on medical equipment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records on medical equipment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inventory medical equipment records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reports on management of medical equipment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28" y="3332004"/>
            <a:ext cx="4585499" cy="2518461"/>
          </a:xfrm>
          <a:prstGeom prst="rect">
            <a:avLst/>
          </a:prstGeom>
        </p:spPr>
      </p:pic>
      <p:sp>
        <p:nvSpPr>
          <p:cNvPr id="8" name="PIJL-LINKS 7"/>
          <p:cNvSpPr/>
          <p:nvPr/>
        </p:nvSpPr>
        <p:spPr>
          <a:xfrm>
            <a:off x="3152598" y="4625102"/>
            <a:ext cx="1817335" cy="1754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186" y="2849745"/>
            <a:ext cx="5589317" cy="372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2181" y="703561"/>
            <a:ext cx="11495618" cy="342611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GB" sz="4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Managing external service contractors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29603" y="1068123"/>
            <a:ext cx="10158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 service contracts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with external service personnel on medical equipment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responsibilities of different parties medical management servicing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reports on management of medical equipment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external service work on medical equipment 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28" y="3332004"/>
            <a:ext cx="4585499" cy="2518461"/>
          </a:xfrm>
          <a:prstGeom prst="rect">
            <a:avLst/>
          </a:prstGeom>
        </p:spPr>
      </p:pic>
      <p:sp>
        <p:nvSpPr>
          <p:cNvPr id="8" name="PIJL-LINKS 7"/>
          <p:cNvSpPr/>
          <p:nvPr/>
        </p:nvSpPr>
        <p:spPr>
          <a:xfrm>
            <a:off x="3152598" y="4625102"/>
            <a:ext cx="1817335" cy="1754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JL-LINKS 8"/>
          <p:cNvSpPr/>
          <p:nvPr/>
        </p:nvSpPr>
        <p:spPr>
          <a:xfrm>
            <a:off x="4642732" y="5167040"/>
            <a:ext cx="327202" cy="1584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-LINKS 11"/>
          <p:cNvSpPr/>
          <p:nvPr/>
        </p:nvSpPr>
        <p:spPr>
          <a:xfrm flipH="1">
            <a:off x="829603" y="4269574"/>
            <a:ext cx="367065" cy="1754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509" y="3398398"/>
            <a:ext cx="518204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 YOU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  <a:endParaRPr lang="ar-IQ" dirty="0"/>
          </a:p>
          <a:p>
            <a:pPr marL="0" indent="0" algn="ctr">
              <a:buNone/>
            </a:pPr>
            <a:endParaRPr lang="ar-IQ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0034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84695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(Biomedical) Engineering levels </a:t>
            </a:r>
            <a:endParaRPr lang="ar-IQ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29710" y="1560786"/>
            <a:ext cx="10594428" cy="381525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ar-IQ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(Engineers and technicians 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r-IQ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r-IQ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 (supervisor)</a:t>
            </a:r>
            <a:endParaRPr lang="ar-IQ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83119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Structure </a:t>
            </a:r>
            <a:endParaRPr lang="ar-IQ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08295" y="1178169"/>
            <a:ext cx="10592973" cy="505284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ar-IQ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responsibilities of the staff depend on their place in the hierarchy </a:t>
            </a:r>
            <a:endParaRPr lang="ar-IQ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08" y="2115732"/>
            <a:ext cx="9900745" cy="39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7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83119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(Engineers and technicians )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55834" y="1418896"/>
            <a:ext cx="10310649" cy="529721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ar-IQ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(Engineers and technicians ) are frontline staff who carry out day-to-day biomedical engineering-related tasks. </a:t>
            </a:r>
            <a:endParaRPr lang="ar-IQ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ar-IQ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48" y="2973442"/>
            <a:ext cx="5108028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360363"/>
            <a:ext cx="9785349" cy="123983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</a:t>
            </a:r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37957" y="1143000"/>
            <a:ext cx="10621107" cy="4572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ar-IQ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Senior Clinical (Biomedical) Engineering leads clinical engineering initiatives to provide superior customer service and operational efficiency.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ar-IQ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supervisors plans and manages day-to-day biomedical activities and assists the manager in decision making. Senior biomedical engineers are more involved in special projects.</a:t>
            </a:r>
          </a:p>
        </p:txBody>
      </p:sp>
    </p:spTree>
    <p:extLst>
      <p:ext uri="{BB962C8B-B14F-4D97-AF65-F5344CB8AC3E}">
        <p14:creationId xmlns:p14="http://schemas.microsoft.com/office/powerpoint/2010/main" val="17367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06767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endParaRPr lang="ar-IQ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1141" y="1386153"/>
            <a:ext cx="10550770" cy="49267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manager has overall responsibility for the department.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Develop, direct, organize, and manage overall operations and distribution of resources (staffing, budgets, and outside vendor services) of the clinical engineering equipment support services program.</a:t>
            </a:r>
          </a:p>
          <a:p>
            <a:pPr marL="0" indent="0" algn="just">
              <a:buNone/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8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051909"/>
          </a:xfrm>
        </p:spPr>
        <p:txBody>
          <a:bodyPr>
            <a:normAutofit/>
          </a:bodyPr>
          <a:lstStyle/>
          <a:p>
            <a:pPr algn="ctr"/>
            <a:r>
              <a:rPr lang="en-GB" sz="4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Identifying the equipment life cycle</a:t>
            </a:r>
            <a:endParaRPr lang="ar-IQ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0497" y="1576552"/>
            <a:ext cx="7677806" cy="47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Equipment Planning</a:t>
            </a:r>
            <a:b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08538" y="1008993"/>
            <a:ext cx="10468303" cy="582535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Medical Equipment Planning is a very important process at the Project Stage of any Healthcare Facility. It is actually the key to success of the entire Project. With over 35% of the Total Project Cost going for Equipment Procurement, the proper planning of this activity is crucial to the entire feasibility of the Project. </a:t>
            </a:r>
            <a:endParaRPr lang="ar-IQ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06" y="2612222"/>
            <a:ext cx="7945821" cy="37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366837"/>
            <a:ext cx="11495618" cy="774700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GB" sz="4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for medical equipment</a:t>
            </a:r>
          </a:p>
        </p:txBody>
      </p:sp>
      <p:sp>
        <p:nvSpPr>
          <p:cNvPr id="3" name="Rechthoek 2"/>
          <p:cNvSpPr/>
          <p:nvPr/>
        </p:nvSpPr>
        <p:spPr>
          <a:xfrm>
            <a:off x="945930" y="1303397"/>
            <a:ext cx="62107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equipment planning stake holders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equipment standard list for each level of health facility.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Implementing equipment development plan  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Budgeting for equipment acquisition, operation and maintenance 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720" y="1598090"/>
            <a:ext cx="3810000" cy="36913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88" y="3751525"/>
            <a:ext cx="5600290" cy="3075808"/>
          </a:xfrm>
          <a:prstGeom prst="rect">
            <a:avLst/>
          </a:prstGeom>
        </p:spPr>
      </p:pic>
      <p:sp>
        <p:nvSpPr>
          <p:cNvPr id="13" name="PIJL-LINKS 12"/>
          <p:cNvSpPr/>
          <p:nvPr/>
        </p:nvSpPr>
        <p:spPr>
          <a:xfrm rot="16200000">
            <a:off x="3101871" y="3529761"/>
            <a:ext cx="218982" cy="308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JL-LINKS 13"/>
          <p:cNvSpPr/>
          <p:nvPr/>
        </p:nvSpPr>
        <p:spPr>
          <a:xfrm rot="16200000">
            <a:off x="4422675" y="3741144"/>
            <a:ext cx="372543" cy="308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92AC011-4411-4F60-8706-EAC95FE14156}" vid="{51809D84-66A1-4103-8759-D1485B966A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4729</TotalTime>
  <Words>703</Words>
  <Application>Microsoft Office PowerPoint</Application>
  <PresentationFormat>Widescreen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Euphemia</vt:lpstr>
      <vt:lpstr>Times New Roman</vt:lpstr>
      <vt:lpstr>Wingdings</vt:lpstr>
      <vt:lpstr>Theme1</vt:lpstr>
      <vt:lpstr>Al-Mustaqbal University. College of Engineering and Engineering Technologies. Biomedical Engineering Department.</vt:lpstr>
      <vt:lpstr>Clinical (Biomedical) Engineering levels </vt:lpstr>
      <vt:lpstr>Hierarchical Structure </vt:lpstr>
      <vt:lpstr>Executive (Engineers and technicians ) </vt:lpstr>
      <vt:lpstr>Senior </vt:lpstr>
      <vt:lpstr>Manager</vt:lpstr>
      <vt:lpstr>Identifying the equipment life cycle</vt:lpstr>
      <vt:lpstr>Medical Equipment Planning </vt:lpstr>
      <vt:lpstr>Planning for medical equipment</vt:lpstr>
      <vt:lpstr>Procuring medical equipment</vt:lpstr>
      <vt:lpstr>Installing and commissioning medical equipment</vt:lpstr>
      <vt:lpstr>PowerPoint Presentation</vt:lpstr>
      <vt:lpstr>Preventive Maintenance and Calibration</vt:lpstr>
      <vt:lpstr>Repairing medical equipment</vt:lpstr>
      <vt:lpstr>Decommissioning And Disposing</vt:lpstr>
      <vt:lpstr>Conducting Inventory</vt:lpstr>
      <vt:lpstr>Maintaining record systems</vt:lpstr>
      <vt:lpstr>Managing external service contractors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BMID_II First semester</dc:title>
  <dc:creator>MAHİR RAHMAN AL-HAJAJ</dc:creator>
  <cp:lastModifiedBy>zainab</cp:lastModifiedBy>
  <cp:revision>169</cp:revision>
  <dcterms:created xsi:type="dcterms:W3CDTF">2021-10-31T09:31:15Z</dcterms:created>
  <dcterms:modified xsi:type="dcterms:W3CDTF">2024-10-06T06:37:17Z</dcterms:modified>
</cp:coreProperties>
</file>