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26"/>
  </p:notesMasterIdLst>
  <p:sldIdLst>
    <p:sldId id="326" r:id="rId2"/>
    <p:sldId id="337" r:id="rId3"/>
    <p:sldId id="328" r:id="rId4"/>
    <p:sldId id="336" r:id="rId5"/>
    <p:sldId id="329" r:id="rId6"/>
    <p:sldId id="330" r:id="rId7"/>
    <p:sldId id="331" r:id="rId8"/>
    <p:sldId id="332" r:id="rId9"/>
    <p:sldId id="349" r:id="rId10"/>
    <p:sldId id="333" r:id="rId11"/>
    <p:sldId id="350" r:id="rId12"/>
    <p:sldId id="351" r:id="rId13"/>
    <p:sldId id="365" r:id="rId14"/>
    <p:sldId id="366" r:id="rId15"/>
    <p:sldId id="367" r:id="rId16"/>
    <p:sldId id="368" r:id="rId17"/>
    <p:sldId id="357" r:id="rId18"/>
    <p:sldId id="369" r:id="rId19"/>
    <p:sldId id="359" r:id="rId20"/>
    <p:sldId id="360" r:id="rId21"/>
    <p:sldId id="361" r:id="rId22"/>
    <p:sldId id="362" r:id="rId23"/>
    <p:sldId id="363" r:id="rId24"/>
    <p:sldId id="28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A141B-CB36-4A1E-BC0C-239ACED83F3F}" type="datetimeFigureOut">
              <a:rPr lang="en-US" smtClean="0"/>
              <a:t>10/1/2024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DF383-0F28-49A7-ACC4-4CB24F3B4032}" type="slidenum">
              <a:rPr lang="en-US" smtClean="0"/>
              <a:t>‹#›</a:t>
            </a:fld>
            <a:endParaRPr lang="en-US"/>
          </a:p>
        </p:txBody>
      </p:sp>
    </p:spTree>
    <p:extLst>
      <p:ext uri="{BB962C8B-B14F-4D97-AF65-F5344CB8AC3E}">
        <p14:creationId xmlns:p14="http://schemas.microsoft.com/office/powerpoint/2010/main" val="346410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EB6E5C-962E-4CF2-8B86-B5F2696988B4}"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181334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EB6E5C-962E-4CF2-8B86-B5F2696988B4}"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738403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BEB6E5C-962E-4CF2-8B86-B5F2696988B4}"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3728206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BEB6E5C-962E-4CF2-8B86-B5F2696988B4}"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05649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EB6E5C-962E-4CF2-8B86-B5F2696988B4}"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4022319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BEB6E5C-962E-4CF2-8B86-B5F2696988B4}" type="datetimeFigureOut">
              <a:rPr lang="en-US" smtClean="0"/>
              <a:t>10/1/2024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1920912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BEB6E5C-962E-4CF2-8B86-B5F2696988B4}" type="datetimeFigureOut">
              <a:rPr lang="en-US" smtClean="0"/>
              <a:t>10/1/2024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52835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EB6E5C-962E-4CF2-8B86-B5F2696988B4}"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334782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EB6E5C-962E-4CF2-8B86-B5F2696988B4}"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136684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BEB6E5C-962E-4CF2-8B86-B5F2696988B4}"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59390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EB6E5C-962E-4CF2-8B86-B5F2696988B4}"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17045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EB6E5C-962E-4CF2-8B86-B5F2696988B4}"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305647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EB6E5C-962E-4CF2-8B86-B5F2696988B4}" type="datetimeFigureOut">
              <a:rPr lang="en-US" smtClean="0"/>
              <a:t>10/1/2024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124857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BEB6E5C-962E-4CF2-8B86-B5F2696988B4}" type="datetimeFigureOut">
              <a:rPr lang="en-US" smtClean="0"/>
              <a:t>10/1/2024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95668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BEB6E5C-962E-4CF2-8B86-B5F2696988B4}" type="datetimeFigureOut">
              <a:rPr lang="en-US" smtClean="0"/>
              <a:t>10/1/2024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148028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BEB6E5C-962E-4CF2-8B86-B5F2696988B4}" type="datetimeFigureOut">
              <a:rPr lang="en-US" smtClean="0"/>
              <a:t>10/1/2024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166970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EB6E5C-962E-4CF2-8B86-B5F2696988B4}"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135137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BEB6E5C-962E-4CF2-8B86-B5F2696988B4}" type="datetimeFigureOut">
              <a:rPr lang="en-US" smtClean="0"/>
              <a:t>10/1/2024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730224221"/>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B9980A-54DD-4728-8A8C-ECAE606031AA}"/>
              </a:ext>
            </a:extLst>
          </p:cNvPr>
          <p:cNvSpPr>
            <a:spLocks noGrp="1"/>
          </p:cNvSpPr>
          <p:nvPr>
            <p:ph type="ctrTitle"/>
          </p:nvPr>
        </p:nvSpPr>
        <p:spPr>
          <a:xfrm>
            <a:off x="2085345" y="801974"/>
            <a:ext cx="8329031" cy="2053652"/>
          </a:xfrm>
        </p:spPr>
        <p:txBody>
          <a:bodyPr/>
          <a:lstStyle/>
          <a:p>
            <a:pPr algn="ctr">
              <a:lnSpc>
                <a:spcPct val="200000"/>
              </a:lnSpc>
            </a:pPr>
            <a:r>
              <a:rPr lang="en-US" sz="2400" b="1" dirty="0">
                <a:solidFill>
                  <a:schemeClr val="tx2"/>
                </a:solidFill>
                <a:latin typeface="Times New Roman" panose="02020603050405020304" pitchFamily="18" charset="0"/>
                <a:ea typeface="+mn-ea"/>
                <a:cs typeface="Times New Roman" panose="02020603050405020304" pitchFamily="18" charset="0"/>
              </a:rPr>
              <a:t>Al-</a:t>
            </a:r>
            <a:r>
              <a:rPr lang="en-US" sz="2400" b="1" dirty="0" err="1">
                <a:solidFill>
                  <a:schemeClr val="tx2"/>
                </a:solidFill>
                <a:latin typeface="Times New Roman" panose="02020603050405020304" pitchFamily="18" charset="0"/>
                <a:ea typeface="+mn-ea"/>
                <a:cs typeface="Times New Roman" panose="02020603050405020304" pitchFamily="18" charset="0"/>
              </a:rPr>
              <a:t>Mustaqbal</a:t>
            </a:r>
            <a:r>
              <a:rPr lang="en-US" sz="2400" b="1" dirty="0">
                <a:solidFill>
                  <a:schemeClr val="tx2"/>
                </a:solidFill>
                <a:latin typeface="Times New Roman" panose="02020603050405020304" pitchFamily="18" charset="0"/>
                <a:ea typeface="+mn-ea"/>
                <a:cs typeface="Times New Roman" panose="02020603050405020304" pitchFamily="18" charset="0"/>
              </a:rPr>
              <a:t> University.</a:t>
            </a:r>
            <a:br>
              <a:rPr lang="en-US" sz="2400" b="1" dirty="0">
                <a:solidFill>
                  <a:schemeClr val="tx2"/>
                </a:solidFill>
                <a:latin typeface="Times New Roman" panose="02020603050405020304" pitchFamily="18" charset="0"/>
                <a:ea typeface="+mn-ea"/>
                <a:cs typeface="Times New Roman" panose="02020603050405020304" pitchFamily="18" charset="0"/>
              </a:rPr>
            </a:br>
            <a:r>
              <a:rPr lang="en-US" sz="2400" b="1" dirty="0">
                <a:solidFill>
                  <a:schemeClr val="tx2"/>
                </a:solidFill>
                <a:latin typeface="Times New Roman" panose="02020603050405020304" pitchFamily="18" charset="0"/>
                <a:ea typeface="+mn-ea"/>
                <a:cs typeface="Times New Roman" panose="02020603050405020304" pitchFamily="18" charset="0"/>
              </a:rPr>
              <a:t>College of Engineering and Engineering Technologies.</a:t>
            </a:r>
            <a:br>
              <a:rPr lang="en-US" sz="2400" b="1" dirty="0">
                <a:solidFill>
                  <a:schemeClr val="tx2"/>
                </a:solidFill>
                <a:latin typeface="Times New Roman" panose="02020603050405020304" pitchFamily="18" charset="0"/>
                <a:ea typeface="+mn-ea"/>
                <a:cs typeface="Times New Roman" panose="02020603050405020304" pitchFamily="18" charset="0"/>
              </a:rPr>
            </a:br>
            <a:r>
              <a:rPr lang="en-US" sz="2400" b="1" dirty="0">
                <a:solidFill>
                  <a:schemeClr val="tx2"/>
                </a:solidFill>
                <a:latin typeface="Times New Roman" panose="02020603050405020304" pitchFamily="18" charset="0"/>
                <a:ea typeface="+mn-ea"/>
                <a:cs typeface="Times New Roman" panose="02020603050405020304" pitchFamily="18" charset="0"/>
              </a:rPr>
              <a:t>Biomedical Engineering Department.</a:t>
            </a:r>
          </a:p>
        </p:txBody>
      </p:sp>
      <p:sp>
        <p:nvSpPr>
          <p:cNvPr id="3" name="Subtitle 2"/>
          <p:cNvSpPr>
            <a:spLocks noGrp="1"/>
          </p:cNvSpPr>
          <p:nvPr>
            <p:ph type="subTitle" idx="1"/>
          </p:nvPr>
        </p:nvSpPr>
        <p:spPr>
          <a:xfrm>
            <a:off x="2560952" y="2847154"/>
            <a:ext cx="7516442" cy="3384732"/>
          </a:xfrm>
        </p:spPr>
        <p:txBody>
          <a:bodyPr>
            <a:noAutofit/>
          </a:bodyPr>
          <a:lstStyle/>
          <a:p>
            <a:pPr algn="ctr">
              <a:lnSpc>
                <a:spcPct val="200000"/>
              </a:lnSpc>
            </a:pPr>
            <a:r>
              <a:rPr lang="en-US" sz="1600" b="1" dirty="0">
                <a:solidFill>
                  <a:schemeClr val="tx2"/>
                </a:solidFill>
                <a:latin typeface="Times New Roman" panose="02020603050405020304" pitchFamily="18" charset="0"/>
                <a:cs typeface="Times New Roman" panose="02020603050405020304" pitchFamily="18" charset="0"/>
              </a:rPr>
              <a:t>Subject:   </a:t>
            </a:r>
            <a:r>
              <a:rPr lang="en-US" sz="1600" dirty="0">
                <a:solidFill>
                  <a:schemeClr val="tx2"/>
                </a:solidFill>
                <a:latin typeface="Times New Roman" panose="02020603050405020304" pitchFamily="18" charset="0"/>
                <a:cs typeface="Times New Roman" panose="02020603050405020304" pitchFamily="18" charset="0"/>
              </a:rPr>
              <a:t>Biomedical Clinical issues of Biomedical </a:t>
            </a:r>
            <a:r>
              <a:rPr lang="ar-IQ" sz="1600" dirty="0">
                <a:solidFill>
                  <a:schemeClr val="tx2"/>
                </a:solidFill>
                <a:latin typeface="Times New Roman" panose="02020603050405020304" pitchFamily="18" charset="0"/>
                <a:cs typeface="Times New Roman" panose="02020603050405020304" pitchFamily="18" charset="0"/>
              </a:rPr>
              <a:t>  </a:t>
            </a:r>
            <a:br>
              <a:rPr lang="ar-IQ" sz="1600" dirty="0">
                <a:solidFill>
                  <a:schemeClr val="tx2"/>
                </a:solidFill>
                <a:latin typeface="Times New Roman" panose="02020603050405020304" pitchFamily="18" charset="0"/>
                <a:cs typeface="Times New Roman" panose="02020603050405020304" pitchFamily="18" charset="0"/>
              </a:rPr>
            </a:br>
            <a:r>
              <a:rPr lang="en-US" sz="1600" dirty="0">
                <a:solidFill>
                  <a:schemeClr val="tx2"/>
                </a:solidFill>
                <a:latin typeface="Times New Roman" panose="02020603050405020304" pitchFamily="18" charset="0"/>
                <a:cs typeface="Times New Roman" panose="02020603050405020304" pitchFamily="18" charset="0"/>
              </a:rPr>
              <a:t>Engineering.</a:t>
            </a:r>
          </a:p>
          <a:p>
            <a:pPr algn="ctr">
              <a:lnSpc>
                <a:spcPct val="200000"/>
              </a:lnSpc>
            </a:pPr>
            <a:r>
              <a:rPr lang="en-US" sz="1600" b="1" dirty="0">
                <a:solidFill>
                  <a:schemeClr val="tx2"/>
                </a:solidFill>
                <a:latin typeface="Times New Roman" panose="02020603050405020304" pitchFamily="18" charset="0"/>
                <a:cs typeface="Times New Roman" panose="02020603050405020304" pitchFamily="18" charset="0"/>
              </a:rPr>
              <a:t>Class :  </a:t>
            </a:r>
            <a:r>
              <a:rPr lang="en-US" sz="1600" dirty="0">
                <a:solidFill>
                  <a:schemeClr val="tx2"/>
                </a:solidFill>
                <a:latin typeface="Times New Roman" panose="02020603050405020304" pitchFamily="18" charset="0"/>
                <a:cs typeface="Times New Roman" panose="02020603050405020304" pitchFamily="18" charset="0"/>
              </a:rPr>
              <a:t> 4</a:t>
            </a:r>
            <a:r>
              <a:rPr lang="en-US" sz="1600" baseline="30000" dirty="0">
                <a:solidFill>
                  <a:schemeClr val="tx2"/>
                </a:solidFill>
                <a:latin typeface="Times New Roman" panose="02020603050405020304" pitchFamily="18" charset="0"/>
                <a:cs typeface="Times New Roman" panose="02020603050405020304" pitchFamily="18" charset="0"/>
              </a:rPr>
              <a:t>th</a:t>
            </a:r>
            <a:r>
              <a:rPr lang="en-US" sz="1600" dirty="0">
                <a:solidFill>
                  <a:schemeClr val="tx2"/>
                </a:solidFill>
                <a:latin typeface="Times New Roman" panose="02020603050405020304" pitchFamily="18" charset="0"/>
                <a:cs typeface="Times New Roman" panose="02020603050405020304" pitchFamily="18" charset="0"/>
              </a:rPr>
              <a:t> </a:t>
            </a:r>
          </a:p>
          <a:p>
            <a:pPr algn="ctr">
              <a:lnSpc>
                <a:spcPct val="200000"/>
              </a:lnSpc>
            </a:pPr>
            <a:r>
              <a:rPr lang="en-US" sz="1600" b="1" dirty="0">
                <a:solidFill>
                  <a:schemeClr val="tx2"/>
                </a:solidFill>
                <a:latin typeface="Times New Roman" panose="02020603050405020304" pitchFamily="18" charset="0"/>
                <a:cs typeface="Times New Roman" panose="02020603050405020304" pitchFamily="18" charset="0"/>
              </a:rPr>
              <a:t>Lecture:  2</a:t>
            </a:r>
          </a:p>
          <a:p>
            <a:pPr algn="ctr">
              <a:lnSpc>
                <a:spcPct val="200000"/>
              </a:lnSpc>
            </a:pPr>
            <a:r>
              <a:rPr lang="en-US" sz="1600" b="1" dirty="0">
                <a:solidFill>
                  <a:schemeClr val="tx2"/>
                </a:solidFill>
                <a:latin typeface="Times New Roman" panose="02020603050405020304" pitchFamily="18" charset="0"/>
                <a:cs typeface="Times New Roman" panose="02020603050405020304" pitchFamily="18" charset="0"/>
              </a:rPr>
              <a:t>BY:   M.SC. ZAINAB  SATTAR JABBAR</a:t>
            </a:r>
            <a:endParaRPr lang="en-US" sz="1600" dirty="0">
              <a:solidFill>
                <a:schemeClr val="tx2"/>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08789C5-A71C-4D6F-BD71-B5BBFF919DE6}"/>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a:t>
            </a:r>
            <a:endParaRPr lang="en-US" dirty="0"/>
          </a:p>
        </p:txBody>
      </p:sp>
      <p:pic>
        <p:nvPicPr>
          <p:cNvPr id="10" name="Picture 9">
            <a:extLst>
              <a:ext uri="{FF2B5EF4-FFF2-40B4-BE49-F238E27FC236}">
                <a16:creationId xmlns:a16="http://schemas.microsoft.com/office/drawing/2014/main" id="{0A648731-0209-7C1D-9CAF-6553BB5CFCE9}"/>
              </a:ext>
            </a:extLst>
          </p:cNvPr>
          <p:cNvPicPr>
            <a:picLocks noChangeAspect="1"/>
          </p:cNvPicPr>
          <p:nvPr/>
        </p:nvPicPr>
        <p:blipFill>
          <a:blip r:embed="rId2"/>
          <a:stretch>
            <a:fillRect/>
          </a:stretch>
        </p:blipFill>
        <p:spPr>
          <a:xfrm>
            <a:off x="10414376" y="1828800"/>
            <a:ext cx="1586260" cy="1586260"/>
          </a:xfrm>
          <a:prstGeom prst="rect">
            <a:avLst/>
          </a:prstGeom>
        </p:spPr>
      </p:pic>
      <p:pic>
        <p:nvPicPr>
          <p:cNvPr id="4" name="Picture 3">
            <a:extLst>
              <a:ext uri="{FF2B5EF4-FFF2-40B4-BE49-F238E27FC236}">
                <a16:creationId xmlns:a16="http://schemas.microsoft.com/office/drawing/2014/main" id="{ED665016-A26D-4968-B006-458900420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7866" y="104606"/>
            <a:ext cx="1641750" cy="1641750"/>
          </a:xfrm>
          <a:prstGeom prst="rect">
            <a:avLst/>
          </a:prstGeom>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20129" y="371501"/>
            <a:ext cx="9785349" cy="862722"/>
          </a:xfrm>
        </p:spPr>
        <p:txBody>
          <a:bodyPr/>
          <a:lstStyle/>
          <a:p>
            <a:pPr algn="ctr"/>
            <a:r>
              <a:rPr lang="en-US" sz="4400" b="1" dirty="0">
                <a:solidFill>
                  <a:schemeClr val="bg2">
                    <a:lumMod val="60000"/>
                    <a:lumOff val="40000"/>
                  </a:schemeClr>
                </a:solidFill>
                <a:latin typeface="Times New Roman" panose="02020603050405020304" pitchFamily="18" charset="0"/>
                <a:cs typeface="Times New Roman" panose="02020603050405020304" pitchFamily="18" charset="0"/>
              </a:rPr>
              <a:t>Clinical Engineering Programs</a:t>
            </a:r>
            <a:endParaRPr lang="ar-IQ" sz="4400"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BB9F7EFD-AE86-6C6D-8BEF-8E2C0EA54CC8}"/>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a:t>
            </a:r>
            <a:endParaRPr lang="en-US" dirty="0"/>
          </a:p>
        </p:txBody>
      </p:sp>
      <p:sp>
        <p:nvSpPr>
          <p:cNvPr id="6" name="Content Placeholder 5">
            <a:extLst>
              <a:ext uri="{FF2B5EF4-FFF2-40B4-BE49-F238E27FC236}">
                <a16:creationId xmlns:a16="http://schemas.microsoft.com/office/drawing/2014/main" id="{183740C7-A564-7F20-EFEF-918CE12A9243}"/>
              </a:ext>
            </a:extLst>
          </p:cNvPr>
          <p:cNvSpPr>
            <a:spLocks noGrp="1"/>
          </p:cNvSpPr>
          <p:nvPr>
            <p:ph idx="1"/>
          </p:nvPr>
        </p:nvSpPr>
        <p:spPr>
          <a:xfrm>
            <a:off x="0" y="1252024"/>
            <a:ext cx="12088504" cy="4678437"/>
          </a:xfrm>
        </p:spPr>
        <p:txBody>
          <a:bodyPr>
            <a:noAutofit/>
          </a:bodyPr>
          <a:lstStyle/>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Note that within this organizational structure, the director of clinical engineering</a:t>
            </a:r>
            <a:r>
              <a:rPr lang="ar-IQ"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reports directly to the vice-president of medical support services. This administrative relationship is</a:t>
            </a:r>
            <a:r>
              <a:rPr lang="ar-IQ"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extremely important because it recognizes the important role clinical engineering departments play in</a:t>
            </a:r>
            <a:r>
              <a:rPr lang="ar-IQ"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delivering quality care.</a:t>
            </a: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It should be noted, however, that in other common organizational structures, clinical engineering services may fall under the category of “facilities”, “materials management,” or even just “support services.” Clinical engineers also can work directly with clinical departments, thereby bypassing much of the hospital hierarchy. In this situation, clinical departments can offer the clinical engineer both the chance for intense specialization and, at the same time, the opportunity to develop personal relationships with specific clinicians based on mutual concerns and interests.</a:t>
            </a: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6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98796" y="248140"/>
            <a:ext cx="9785349" cy="1020378"/>
          </a:xfrm>
        </p:spPr>
        <p:txBody>
          <a:bodyPr/>
          <a:lstStyle/>
          <a:p>
            <a:pPr algn="ctr"/>
            <a:r>
              <a:rPr lang="en-US" sz="4400" b="1" i="1" dirty="0">
                <a:solidFill>
                  <a:schemeClr val="bg2">
                    <a:lumMod val="60000"/>
                    <a:lumOff val="40000"/>
                  </a:schemeClr>
                </a:solidFill>
                <a:latin typeface="Times New Roman" panose="02020603050405020304" pitchFamily="18" charset="0"/>
                <a:cs typeface="Times New Roman" panose="02020603050405020304" pitchFamily="18" charset="0"/>
              </a:rPr>
              <a:t>General Statement</a:t>
            </a:r>
            <a:endParaRPr lang="ar-IQ" sz="4400"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6972E39-DC01-38F2-0531-4737CCE589B8}"/>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a:t>
            </a:r>
            <a:endParaRPr lang="en-US" dirty="0"/>
          </a:p>
        </p:txBody>
      </p:sp>
      <p:sp>
        <p:nvSpPr>
          <p:cNvPr id="6" name="Content Placeholder 5">
            <a:extLst>
              <a:ext uri="{FF2B5EF4-FFF2-40B4-BE49-F238E27FC236}">
                <a16:creationId xmlns:a16="http://schemas.microsoft.com/office/drawing/2014/main" id="{BC8C7F50-11CC-7C5D-0E38-D3D877075536}"/>
              </a:ext>
            </a:extLst>
          </p:cNvPr>
          <p:cNvSpPr>
            <a:spLocks noGrp="1"/>
          </p:cNvSpPr>
          <p:nvPr>
            <p:ph idx="1"/>
          </p:nvPr>
        </p:nvSpPr>
        <p:spPr>
          <a:xfrm>
            <a:off x="103496" y="1192252"/>
            <a:ext cx="11828689" cy="4195481"/>
          </a:xfrm>
        </p:spPr>
        <p:txBody>
          <a:bodyPr>
            <a:normAutofit/>
          </a:bodyPr>
          <a:lstStyle/>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clinical engineering director, by his or her education and experience, acts as a manager and technical director of the clinical engineering department. </a:t>
            </a:r>
            <a:endParaRPr lang="ar-IQ"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individual designs and directs the design of equipment modifications that may correct design deficiencies or enhance the clinical performance of medical equipment. The individual may also supervise the implementation of those design modifications</a:t>
            </a:r>
          </a:p>
        </p:txBody>
      </p:sp>
    </p:spTree>
    <p:extLst>
      <p:ext uri="{BB962C8B-B14F-4D97-AF65-F5344CB8AC3E}">
        <p14:creationId xmlns:p14="http://schemas.microsoft.com/office/powerpoint/2010/main" val="387314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0467" y="297362"/>
            <a:ext cx="9785349" cy="846958"/>
          </a:xfrm>
        </p:spPr>
        <p:txBody>
          <a:bodyPr/>
          <a:lstStyle/>
          <a:p>
            <a:pPr algn="ctr"/>
            <a:r>
              <a:rPr lang="en-US" sz="4400" b="1" i="1" dirty="0">
                <a:solidFill>
                  <a:schemeClr val="bg2">
                    <a:lumMod val="60000"/>
                    <a:lumOff val="40000"/>
                  </a:schemeClr>
                </a:solidFill>
                <a:latin typeface="Times New Roman" panose="02020603050405020304" pitchFamily="18" charset="0"/>
                <a:cs typeface="Times New Roman" panose="02020603050405020304" pitchFamily="18" charset="0"/>
              </a:rPr>
              <a:t>General Statement</a:t>
            </a:r>
            <a:endParaRPr lang="ar-IQ" sz="4400"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1EA2F8DE-6348-9D85-768C-304C06EAF2DB}"/>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a:t>
            </a:r>
            <a:endParaRPr lang="en-US" dirty="0"/>
          </a:p>
        </p:txBody>
      </p:sp>
      <p:sp>
        <p:nvSpPr>
          <p:cNvPr id="7" name="Content Placeholder 5">
            <a:extLst>
              <a:ext uri="{FF2B5EF4-FFF2-40B4-BE49-F238E27FC236}">
                <a16:creationId xmlns:a16="http://schemas.microsoft.com/office/drawing/2014/main" id="{A49261BE-EC39-5658-A614-304C72919A41}"/>
              </a:ext>
            </a:extLst>
          </p:cNvPr>
          <p:cNvSpPr>
            <a:spLocks noGrp="1"/>
          </p:cNvSpPr>
          <p:nvPr>
            <p:ph idx="1"/>
          </p:nvPr>
        </p:nvSpPr>
        <p:spPr>
          <a:xfrm>
            <a:off x="103496" y="1192252"/>
            <a:ext cx="11828689" cy="4195481"/>
          </a:xfrm>
        </p:spPr>
        <p:txBody>
          <a:bodyPr>
            <a:normAutofit/>
          </a:bodyPr>
          <a:lstStyle/>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education and experience that the director possesses enables him or her to analyze complex medical or laboratory equipment for purposes of defining corrective maintenance and developing appropriate preventive maintenance or performance assurance protocols. </a:t>
            </a: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clinical engineering director works with nursing and medical staff to analyze new medical equipment needs and participates in both the pre-purchase planning process and the incoming testing process. The individual also participates in the equipment management process through involvement in the system development, implementation, maintenance, and modification processes.</a:t>
            </a:r>
          </a:p>
          <a:p>
            <a:pPr>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719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98796" y="388816"/>
            <a:ext cx="9785349" cy="673537"/>
          </a:xfrm>
        </p:spPr>
        <p:txBody>
          <a:bodyPr>
            <a:noAutofit/>
          </a:bodyPr>
          <a:lstStyle/>
          <a:p>
            <a:pPr algn="ctr"/>
            <a:r>
              <a:rPr lang="en-US" sz="4400" b="1" dirty="0">
                <a:solidFill>
                  <a:schemeClr val="bg2">
                    <a:lumMod val="60000"/>
                    <a:lumOff val="40000"/>
                  </a:schemeClr>
                </a:solidFill>
                <a:latin typeface="Times New Roman" panose="02020603050405020304" pitchFamily="18" charset="0"/>
                <a:cs typeface="Times New Roman" panose="02020603050405020304" pitchFamily="18" charset="0"/>
              </a:rPr>
              <a:t>Duties and Responsibilities</a:t>
            </a:r>
            <a:endParaRPr lang="ar-IQ" sz="4400"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0" y="1266091"/>
            <a:ext cx="12117459" cy="4864121"/>
          </a:xfrm>
        </p:spPr>
        <p:txBody>
          <a:bodyPr>
            <a:normAutofit/>
          </a:bodyPr>
          <a:lstStyle/>
          <a:p>
            <a:pPr algn="just">
              <a:buFont typeface="Wingdings" pitchFamily="2" charset="2"/>
              <a:buChar char="Ø"/>
            </a:pPr>
            <a:r>
              <a:rPr lang="en-US" sz="2400" dirty="0">
                <a:latin typeface="Times New Roman" panose="02020603050405020304" pitchFamily="18" charset="0"/>
                <a:cs typeface="Times New Roman" panose="02020603050405020304" pitchFamily="18" charset="0"/>
              </a:rPr>
              <a:t>The director of clinical engineering has a wide range of duties and</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responsibilities. For example, this individual:</a:t>
            </a: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buFont typeface="Wingdings" pitchFamily="2" charset="2"/>
              <a:buChar char="Ø"/>
            </a:pPr>
            <a:r>
              <a:rPr lang="en-US" sz="2400" dirty="0">
                <a:latin typeface="Times New Roman" panose="02020603050405020304" pitchFamily="18" charset="0"/>
                <a:cs typeface="Times New Roman" panose="02020603050405020304" pitchFamily="18" charset="0"/>
              </a:rPr>
              <a:t> Works with medical and nursing staff in the development of technical and performance</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specifications for equipment requirements in the medical mission.</a:t>
            </a:r>
          </a:p>
          <a:p>
            <a:pPr algn="just">
              <a:buFont typeface="Wingdings" pitchFamily="2" charset="2"/>
              <a:buChar char="Ø"/>
            </a:pPr>
            <a:r>
              <a:rPr lang="en-US" sz="2400" dirty="0">
                <a:latin typeface="Times New Roman" panose="02020603050405020304" pitchFamily="18" charset="0"/>
                <a:cs typeface="Times New Roman" panose="02020603050405020304" pitchFamily="18" charset="0"/>
              </a:rPr>
              <a:t> Once equipment is specified and the purchase order developed, generates appropriate testing of</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new equipment.</a:t>
            </a:r>
          </a:p>
          <a:p>
            <a:pPr algn="just">
              <a:buFont typeface="Wingdings" pitchFamily="2" charset="2"/>
              <a:buChar char="Ø"/>
            </a:pPr>
            <a:r>
              <a:rPr lang="en-US" sz="2400" dirty="0">
                <a:latin typeface="Times New Roman" panose="02020603050405020304" pitchFamily="18" charset="0"/>
                <a:cs typeface="Times New Roman" panose="02020603050405020304" pitchFamily="18" charset="0"/>
              </a:rPr>
              <a:t> Makes complete performance analysis on complex medical or laboratory equipment and summarizes</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results in brief,, easy-to-understand terms for the purposes of recommending corrective</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aconcisection</a:t>
            </a:r>
            <a:r>
              <a:rPr lang="en-US" sz="2400" dirty="0">
                <a:latin typeface="Times New Roman" panose="02020603050405020304" pitchFamily="18" charset="0"/>
                <a:cs typeface="Times New Roman" panose="02020603050405020304" pitchFamily="18" charset="0"/>
              </a:rPr>
              <a:t> or for developing appropriate preventive maintenance and performance assurance protocols.</a:t>
            </a:r>
          </a:p>
          <a:p>
            <a:pPr algn="just">
              <a:buFont typeface="Wingdings" pitchFamily="2" charset="2"/>
              <a:buChar char="Ø"/>
            </a:pPr>
            <a:endParaRPr lang="ar-IQ" sz="2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CC6C8F5-6C31-975D-A1E1-5FAEA68711B7}"/>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a:t>
            </a:r>
            <a:endParaRPr lang="en-US" dirty="0"/>
          </a:p>
        </p:txBody>
      </p:sp>
    </p:spTree>
    <p:extLst>
      <p:ext uri="{BB962C8B-B14F-4D97-AF65-F5344CB8AC3E}">
        <p14:creationId xmlns:p14="http://schemas.microsoft.com/office/powerpoint/2010/main" val="30154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76400" y="122876"/>
            <a:ext cx="9785349" cy="626240"/>
          </a:xfrm>
        </p:spPr>
        <p:txBody>
          <a:bodyPr/>
          <a:lstStyle/>
          <a:p>
            <a:pPr algn="ctr"/>
            <a:r>
              <a:rPr lang="en-US" sz="4400" b="1" dirty="0">
                <a:solidFill>
                  <a:schemeClr val="bg2">
                    <a:lumMod val="60000"/>
                    <a:lumOff val="40000"/>
                  </a:schemeClr>
                </a:solidFill>
                <a:latin typeface="Times New Roman" panose="02020603050405020304" pitchFamily="18" charset="0"/>
                <a:cs typeface="Times New Roman" panose="02020603050405020304" pitchFamily="18" charset="0"/>
              </a:rPr>
              <a:t>Duties and Responsibilities</a:t>
            </a:r>
            <a:endParaRPr lang="ar-IQ" sz="4400"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AC33165E-8169-5C11-1090-98ACB1B50137}"/>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a:t>
            </a:r>
            <a:endParaRPr lang="en-US" dirty="0"/>
          </a:p>
        </p:txBody>
      </p:sp>
      <p:sp>
        <p:nvSpPr>
          <p:cNvPr id="5" name="عنصر نائب للمحتوى 2">
            <a:extLst>
              <a:ext uri="{FF2B5EF4-FFF2-40B4-BE49-F238E27FC236}">
                <a16:creationId xmlns:a16="http://schemas.microsoft.com/office/drawing/2014/main" id="{6489BB22-EA9B-9D53-18E0-CD9B88ABBC93}"/>
              </a:ext>
            </a:extLst>
          </p:cNvPr>
          <p:cNvSpPr txBox="1">
            <a:spLocks/>
          </p:cNvSpPr>
          <p:nvPr/>
        </p:nvSpPr>
        <p:spPr>
          <a:xfrm>
            <a:off x="103496" y="1640359"/>
            <a:ext cx="11641814" cy="27356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Designs and implements modifications that permit enhanced operational capability. May supervise the maintenance or modification as it is performed by others.</a:t>
            </a: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Must know the relevant codes and standards related to the hospital environment and the performance assurance activities. </a:t>
            </a: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Is responsible for obtaining the engineering specifications (systems definitions) for systems that are considered unusual or not commercially available.</a:t>
            </a: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384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98796" y="580595"/>
            <a:ext cx="9785349" cy="783896"/>
          </a:xfrm>
        </p:spPr>
        <p:txBody>
          <a:bodyPr/>
          <a:lstStyle/>
          <a:p>
            <a:pPr algn="ctr"/>
            <a:r>
              <a:rPr lang="en-US" sz="4400" b="1" dirty="0">
                <a:solidFill>
                  <a:schemeClr val="bg2">
                    <a:lumMod val="60000"/>
                    <a:lumOff val="40000"/>
                  </a:schemeClr>
                </a:solidFill>
                <a:latin typeface="Times New Roman" panose="02020603050405020304" pitchFamily="18" charset="0"/>
                <a:cs typeface="Times New Roman" panose="02020603050405020304" pitchFamily="18" charset="0"/>
              </a:rPr>
              <a:t>Duties and Responsibilities</a:t>
            </a:r>
            <a:endParaRPr lang="ar-IQ" sz="4400"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C064D44-4E72-F5CD-8251-5A1D17E838A5}"/>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a:t>
            </a:r>
            <a:endParaRPr lang="en-US" dirty="0"/>
          </a:p>
        </p:txBody>
      </p:sp>
      <p:sp>
        <p:nvSpPr>
          <p:cNvPr id="5" name="عنصر نائب للمحتوى 2">
            <a:extLst>
              <a:ext uri="{FF2B5EF4-FFF2-40B4-BE49-F238E27FC236}">
                <a16:creationId xmlns:a16="http://schemas.microsoft.com/office/drawing/2014/main" id="{3E69464F-DCD4-1AEB-3DC0-1E3464C4B766}"/>
              </a:ext>
            </a:extLst>
          </p:cNvPr>
          <p:cNvSpPr txBox="1">
            <a:spLocks/>
          </p:cNvSpPr>
          <p:nvPr/>
        </p:nvSpPr>
        <p:spPr>
          <a:xfrm>
            <a:off x="103496" y="1626292"/>
            <a:ext cx="12088504" cy="357875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Supervises in-service maintenance technicians as they work on codes and standards and on preventive maintenance, performance assurance, corrective maintenance, and modification of new and existing patient care and laboratory equipment.</a:t>
            </a:r>
          </a:p>
          <a:p>
            <a:pPr marL="0" indent="0" algn="just">
              <a:buNone/>
            </a:pP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Sets departmental goals, develops budgets and policy, prepares and analyzes management reports to monitor department activity, and manages and organizes the department to implement them.</a:t>
            </a: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0" indent="0">
              <a:buFont typeface="Wingdings 3" charset="2"/>
              <a:buNone/>
            </a:pPr>
            <a:endParaRPr lang="ar-IQ"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609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98796" y="487346"/>
            <a:ext cx="9785349" cy="642006"/>
          </a:xfrm>
        </p:spPr>
        <p:txBody>
          <a:bodyPr/>
          <a:lstStyle/>
          <a:p>
            <a:pPr algn="ctr"/>
            <a:r>
              <a:rPr lang="en-US" sz="4400" b="1" dirty="0">
                <a:solidFill>
                  <a:schemeClr val="bg2">
                    <a:lumMod val="60000"/>
                    <a:lumOff val="40000"/>
                  </a:schemeClr>
                </a:solidFill>
                <a:latin typeface="Times New Roman" panose="02020603050405020304" pitchFamily="18" charset="0"/>
                <a:cs typeface="Times New Roman" panose="02020603050405020304" pitchFamily="18" charset="0"/>
              </a:rPr>
              <a:t>Duties and Responsibilities</a:t>
            </a:r>
            <a:endParaRPr lang="ar-IQ" sz="4400"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7C88673C-03DD-B409-8BCF-117A2469A745}"/>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a:t>
            </a:r>
            <a:endParaRPr lang="en-US" dirty="0"/>
          </a:p>
        </p:txBody>
      </p:sp>
      <p:sp>
        <p:nvSpPr>
          <p:cNvPr id="5" name="عنصر نائب للمحتوى 2">
            <a:extLst>
              <a:ext uri="{FF2B5EF4-FFF2-40B4-BE49-F238E27FC236}">
                <a16:creationId xmlns:a16="http://schemas.microsoft.com/office/drawing/2014/main" id="{49C7E5B2-8152-06FC-8CF9-14F5060DD513}"/>
              </a:ext>
            </a:extLst>
          </p:cNvPr>
          <p:cNvSpPr txBox="1">
            <a:spLocks/>
          </p:cNvSpPr>
          <p:nvPr/>
        </p:nvSpPr>
        <p:spPr>
          <a:xfrm>
            <a:off x="103496" y="1364566"/>
            <a:ext cx="11985008" cy="436408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Teaches measurement, calibration, and standardization techniques that promote optimal performance.</a:t>
            </a: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In equipment-related duties, works closely with maintenance and medical personnel. Communicates orally and in writing with medical, maintenance, and administrative professionals. Develops written procedures and recommendations for administrative and technical personnel. </a:t>
            </a: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0" indent="0">
              <a:buFont typeface="Wingdings 3" charset="2"/>
              <a:buNone/>
            </a:pPr>
            <a:endParaRPr lang="ar-IQ" dirty="0"/>
          </a:p>
        </p:txBody>
      </p:sp>
    </p:spTree>
    <p:extLst>
      <p:ext uri="{BB962C8B-B14F-4D97-AF65-F5344CB8AC3E}">
        <p14:creationId xmlns:p14="http://schemas.microsoft.com/office/powerpoint/2010/main" val="358995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676" y="274638"/>
            <a:ext cx="8863724" cy="490066"/>
          </a:xfrm>
        </p:spPr>
        <p:txBody>
          <a:bodyPr>
            <a:noAutofit/>
          </a:bodyPr>
          <a:lstStyle/>
          <a:p>
            <a:pPr algn="ctr"/>
            <a:r>
              <a:rPr lang="en-US" sz="4400" b="1" dirty="0">
                <a:solidFill>
                  <a:schemeClr val="bg2">
                    <a:lumMod val="60000"/>
                    <a:lumOff val="40000"/>
                  </a:schemeClr>
                </a:solidFill>
                <a:latin typeface="Times New Roman" panose="02020603050405020304" pitchFamily="18" charset="0"/>
                <a:cs typeface="Times New Roman" panose="02020603050405020304" pitchFamily="18" charset="0"/>
              </a:rPr>
              <a:t>Minimum Qualifications</a:t>
            </a:r>
            <a:endParaRPr lang="ar-IQ" sz="4400"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6CA6BE90-01E3-58B6-7473-82E8741EDACC}"/>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a:t>
            </a:r>
            <a:endParaRPr lang="en-US" dirty="0"/>
          </a:p>
        </p:txBody>
      </p:sp>
      <p:sp>
        <p:nvSpPr>
          <p:cNvPr id="5" name="عنصر نائب للمحتوى 2">
            <a:extLst>
              <a:ext uri="{FF2B5EF4-FFF2-40B4-BE49-F238E27FC236}">
                <a16:creationId xmlns:a16="http://schemas.microsoft.com/office/drawing/2014/main" id="{7275D8CC-4CDF-2783-9E09-527930680AE2}"/>
              </a:ext>
            </a:extLst>
          </p:cNvPr>
          <p:cNvSpPr>
            <a:spLocks noGrp="1"/>
          </p:cNvSpPr>
          <p:nvPr>
            <p:ph idx="1"/>
          </p:nvPr>
        </p:nvSpPr>
        <p:spPr>
          <a:xfrm>
            <a:off x="103496" y="1308294"/>
            <a:ext cx="12088504" cy="4811151"/>
          </a:xfrm>
        </p:spPr>
        <p:txBody>
          <a:bodyPr>
            <a:normAutofit/>
          </a:bodyPr>
          <a:lstStyle/>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 bachelor’s degree (4 years) in an electrical or electronics program or its equivalent is required (preferably with a clinical or biomedical adjunct). A master’s degree is desirable. A minimum of 3 years’ experience as a clinical engineer and 2 years in a progressively responsible supervisory capacity is needed. </a:t>
            </a: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Must have some business knowledge and management skills that enable him or her to participate in budgeting, cost accounting, personnel management, behavioral counseling, job description development, and interviewing for hiring or firing purposes. Knowledge and experience in the use of microcomputers are desirable. </a:t>
            </a: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buNone/>
            </a:pPr>
            <a:endParaRPr lang="ar-IQ" dirty="0"/>
          </a:p>
        </p:txBody>
      </p:sp>
    </p:spTree>
    <p:extLst>
      <p:ext uri="{BB962C8B-B14F-4D97-AF65-F5344CB8AC3E}">
        <p14:creationId xmlns:p14="http://schemas.microsoft.com/office/powerpoint/2010/main" val="56798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752365"/>
          </a:xfrm>
        </p:spPr>
        <p:txBody>
          <a:bodyPr/>
          <a:lstStyle/>
          <a:p>
            <a:pPr algn="ctr"/>
            <a:r>
              <a:rPr lang="en-US" sz="4400" b="1" dirty="0">
                <a:solidFill>
                  <a:schemeClr val="bg2">
                    <a:lumMod val="60000"/>
                    <a:lumOff val="40000"/>
                  </a:schemeClr>
                </a:solidFill>
                <a:latin typeface="Times New Roman" panose="02020603050405020304" pitchFamily="18" charset="0"/>
                <a:cs typeface="Times New Roman" panose="02020603050405020304" pitchFamily="18" charset="0"/>
              </a:rPr>
              <a:t>Minimum Qualifications</a:t>
            </a:r>
            <a:endParaRPr lang="ar-IQ" sz="4400"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7409C57A-2E7E-682B-20BA-81F540B377BB}"/>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a:t>
            </a:r>
            <a:endParaRPr lang="en-US" dirty="0"/>
          </a:p>
        </p:txBody>
      </p:sp>
      <p:sp>
        <p:nvSpPr>
          <p:cNvPr id="5" name="عنصر نائب للمحتوى 2">
            <a:extLst>
              <a:ext uri="{FF2B5EF4-FFF2-40B4-BE49-F238E27FC236}">
                <a16:creationId xmlns:a16="http://schemas.microsoft.com/office/drawing/2014/main" id="{29CAD03D-727C-D2DB-E30D-1D068E9ED8C2}"/>
              </a:ext>
            </a:extLst>
          </p:cNvPr>
          <p:cNvSpPr txBox="1">
            <a:spLocks/>
          </p:cNvSpPr>
          <p:nvPr/>
        </p:nvSpPr>
        <p:spPr>
          <a:xfrm>
            <a:off x="103496" y="1209822"/>
            <a:ext cx="12088504" cy="497996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Must be able to use conventional electronic trouble-shooting instruments such as multi meters, function generators, oscillators, and oscilloscopes. Should be able to use conventional machine shop equipment such as standard hand tools.</a:t>
            </a: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Must possess or be able to acquire knowledge of the techniques, theories, and characteristics of materials, drafting, and fabrication techniques in conjunction with chemistry, anatomy, physiology, optics, mechanics, and hospital procedures.</a:t>
            </a: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Clinical engineering certification or professional engineering registration is required. </a:t>
            </a: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0" indent="0">
              <a:buFont typeface="Wingdings 3" charset="2"/>
              <a:buNone/>
            </a:pPr>
            <a:endParaRPr lang="ar-IQ" dirty="0"/>
          </a:p>
        </p:txBody>
      </p:sp>
    </p:spTree>
    <p:extLst>
      <p:ext uri="{BB962C8B-B14F-4D97-AF65-F5344CB8AC3E}">
        <p14:creationId xmlns:p14="http://schemas.microsoft.com/office/powerpoint/2010/main" val="93338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50" y="122876"/>
            <a:ext cx="11249132" cy="1400530"/>
          </a:xfrm>
        </p:spPr>
        <p:txBody>
          <a:bodyPr>
            <a:noAutofit/>
          </a:bodyPr>
          <a:lstStyle/>
          <a:p>
            <a:pPr algn="ctr"/>
            <a:r>
              <a:rPr lang="en-US" sz="4400" b="1" dirty="0">
                <a:solidFill>
                  <a:schemeClr val="bg2">
                    <a:lumMod val="60000"/>
                    <a:lumOff val="40000"/>
                  </a:schemeClr>
                </a:solidFill>
                <a:latin typeface="Times New Roman" panose="02020603050405020304" pitchFamily="18" charset="0"/>
                <a:cs typeface="Times New Roman" panose="02020603050405020304" pitchFamily="18" charset="0"/>
              </a:rPr>
              <a:t>Major Functions of a Clinical Engineering Department</a:t>
            </a:r>
            <a:br>
              <a:rPr lang="en-US" sz="4400" dirty="0">
                <a:solidFill>
                  <a:schemeClr val="bg2">
                    <a:lumMod val="60000"/>
                    <a:lumOff val="40000"/>
                  </a:schemeClr>
                </a:solidFill>
                <a:latin typeface="Times New Roman" panose="02020603050405020304" pitchFamily="18" charset="0"/>
                <a:cs typeface="Times New Roman" panose="02020603050405020304" pitchFamily="18" charset="0"/>
              </a:rPr>
            </a:br>
            <a:endParaRPr lang="ar-IQ" sz="4400"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03497" y="1523406"/>
            <a:ext cx="11882178" cy="3170099"/>
          </a:xfrm>
          <a:prstGeom prst="rect">
            <a:avLst/>
          </a:prstGeom>
          <a:noFill/>
        </p:spPr>
        <p:txBody>
          <a:bodyPr wrap="square" rtlCol="1">
            <a:spAutoFit/>
          </a:bodyPr>
          <a:lstStyle/>
          <a:p>
            <a:pPr marL="457200" indent="-457200" algn="just" rtl="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It should be clear by the preceding job description that clinical engineers are first and foremost engineering</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professionals. However, as a result of the wide-ranging scope of interrelationships within the medical setting, the duties and responsibilities of clinical engineering directors are extremely diversified. Yet a common thread is provided by the very nature of the technology they manage. Directors of clinical</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engineering departments are usually involved </a:t>
            </a:r>
            <a:r>
              <a:rPr lang="en-US" sz="2400" b="1" dirty="0">
                <a:solidFill>
                  <a:schemeClr val="accent3"/>
                </a:solidFill>
                <a:latin typeface="Times New Roman" panose="02020603050405020304" pitchFamily="18" charset="0"/>
                <a:cs typeface="Times New Roman" panose="02020603050405020304" pitchFamily="18" charset="0"/>
              </a:rPr>
              <a:t>in the following core functions:</a:t>
            </a:r>
          </a:p>
          <a:p>
            <a:pPr algn="l" rtl="0"/>
            <a:r>
              <a:rPr lang="en-US" sz="2800" dirty="0">
                <a:solidFill>
                  <a:schemeClr val="accent3"/>
                </a:solidFill>
                <a:latin typeface="Times New Roman" panose="02020603050405020304" pitchFamily="18" charset="0"/>
                <a:cs typeface="Times New Roman" panose="02020603050405020304" pitchFamily="18" charset="0"/>
              </a:rPr>
              <a:t> </a:t>
            </a:r>
          </a:p>
          <a:p>
            <a:pPr algn="l"/>
            <a:endParaRPr lang="ar-IQ" sz="28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C6924AE1-8769-CE99-2BAB-8F486FBFC172}"/>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a:t>
            </a:r>
            <a:endParaRPr lang="en-US" dirty="0"/>
          </a:p>
        </p:txBody>
      </p:sp>
    </p:spTree>
    <p:extLst>
      <p:ext uri="{BB962C8B-B14F-4D97-AF65-F5344CB8AC3E}">
        <p14:creationId xmlns:p14="http://schemas.microsoft.com/office/powerpoint/2010/main" val="381713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2"/>
            <a:ext cx="9785349" cy="815426"/>
          </a:xfrm>
        </p:spPr>
        <p:txBody>
          <a:bodyPr>
            <a:normAutofit/>
          </a:bodyPr>
          <a:lstStyle/>
          <a:p>
            <a:pPr algn="ctr"/>
            <a:r>
              <a:rPr lang="en-US" sz="4400" b="1" dirty="0">
                <a:solidFill>
                  <a:schemeClr val="bg2">
                    <a:lumMod val="60000"/>
                    <a:lumOff val="40000"/>
                  </a:schemeClr>
                </a:solidFill>
                <a:latin typeface="Times New Roman" panose="02020603050405020304" pitchFamily="18" charset="0"/>
                <a:cs typeface="Times New Roman" panose="02020603050405020304" pitchFamily="18" charset="0"/>
              </a:rPr>
              <a:t>Clinical Environment</a:t>
            </a:r>
            <a:endParaRPr lang="ar-IQ" sz="4400" b="1"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0" y="1125415"/>
            <a:ext cx="12192000" cy="5046785"/>
          </a:xfrm>
        </p:spPr>
        <p:txBody>
          <a:bodyPr>
            <a:normAutofit/>
          </a:bodyPr>
          <a:lstStyle/>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clinical environment is defined as that portion of the health care system in which patient care is delivered, and clinical activities include direct patient care, research, teaching, and public service activities intended to enhance patient care.</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0614" y="2443293"/>
            <a:ext cx="8150772" cy="3728907"/>
          </a:xfrm>
          <a:prstGeom prst="rect">
            <a:avLst/>
          </a:prstGeom>
        </p:spPr>
      </p:pic>
      <p:sp>
        <p:nvSpPr>
          <p:cNvPr id="5" name="Rectangle 4">
            <a:extLst>
              <a:ext uri="{FF2B5EF4-FFF2-40B4-BE49-F238E27FC236}">
                <a16:creationId xmlns:a16="http://schemas.microsoft.com/office/drawing/2014/main" id="{05BA6A42-D831-9C26-260F-E9BC754695BD}"/>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a:t>
            </a:r>
            <a:endParaRPr lang="en-US" dirty="0"/>
          </a:p>
        </p:txBody>
      </p:sp>
    </p:spTree>
    <p:extLst>
      <p:ext uri="{BB962C8B-B14F-4D97-AF65-F5344CB8AC3E}">
        <p14:creationId xmlns:p14="http://schemas.microsoft.com/office/powerpoint/2010/main" val="17329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496" y="836713"/>
            <a:ext cx="12088504" cy="3539430"/>
          </a:xfrm>
          <a:prstGeom prst="rect">
            <a:avLst/>
          </a:prstGeom>
          <a:noFill/>
        </p:spPr>
        <p:txBody>
          <a:bodyPr wrap="square" rtlCol="1">
            <a:spAutoFit/>
          </a:bodyPr>
          <a:lstStyle/>
          <a:p>
            <a:pPr algn="just"/>
            <a:r>
              <a:rPr lang="en-US" sz="3200" b="1" i="1" dirty="0">
                <a:solidFill>
                  <a:schemeClr val="accent3"/>
                </a:solidFill>
                <a:latin typeface="Times New Roman" panose="02020603050405020304" pitchFamily="18" charset="0"/>
                <a:cs typeface="Times New Roman" panose="02020603050405020304" pitchFamily="18" charset="0"/>
              </a:rPr>
              <a:t>Technology Management</a:t>
            </a:r>
            <a:r>
              <a:rPr lang="en-US" sz="3200" dirty="0">
                <a:solidFill>
                  <a:schemeClr val="accent3"/>
                </a:solidFill>
                <a:latin typeface="Times New Roman" panose="02020603050405020304" pitchFamily="18" charset="0"/>
                <a:cs typeface="Times New Roman" panose="02020603050405020304" pitchFamily="18" charset="0"/>
              </a:rPr>
              <a:t>:  </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Developing, implementing, and directing equipment management programs. Specific tasks include accepting and installing new equipment, establishing preventive maintenance and repair programs, and managing the inventory of medical instrumentation. Issues such as cost-effective use and quality assurance are integral parts of any technology management program. The director advises the hospital administrator of the budgetary, personnel, space, and test equipment requirements necessary to support this equipment management program.</a:t>
            </a:r>
          </a:p>
          <a:p>
            <a:pPr algn="just"/>
            <a:endParaRPr lang="ar-IQ" sz="24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EC4E712-AED6-0B45-671B-8289170C4253}"/>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a:t>
            </a:r>
            <a:endParaRPr lang="en-US" dirty="0"/>
          </a:p>
        </p:txBody>
      </p:sp>
    </p:spTree>
    <p:extLst>
      <p:ext uri="{BB962C8B-B14F-4D97-AF65-F5344CB8AC3E}">
        <p14:creationId xmlns:p14="http://schemas.microsoft.com/office/powerpoint/2010/main" val="391897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497" y="1066805"/>
            <a:ext cx="12088504" cy="3600986"/>
          </a:xfrm>
          <a:prstGeom prst="rect">
            <a:avLst/>
          </a:prstGeom>
          <a:noFill/>
        </p:spPr>
        <p:txBody>
          <a:bodyPr wrap="square" rtlCol="1">
            <a:spAutoFit/>
          </a:bodyPr>
          <a:lstStyle/>
          <a:p>
            <a:pPr algn="just"/>
            <a:r>
              <a:rPr lang="en-US" sz="3200" b="1" i="1" dirty="0">
                <a:solidFill>
                  <a:schemeClr val="accent3"/>
                </a:solidFill>
                <a:latin typeface="Times New Roman" panose="02020603050405020304" pitchFamily="18" charset="0"/>
                <a:cs typeface="Times New Roman" panose="02020603050405020304" pitchFamily="18" charset="0"/>
              </a:rPr>
              <a:t>Risk management: </a:t>
            </a:r>
          </a:p>
          <a:p>
            <a:pPr algn="just"/>
            <a:r>
              <a:rPr lang="en-US" sz="2400" b="1" i="1" dirty="0">
                <a:solidFill>
                  <a:schemeClr val="accent3"/>
                </a:solidFill>
                <a:latin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cs typeface="Times New Roman" panose="02020603050405020304" pitchFamily="18" charset="0"/>
              </a:rPr>
              <a:t>Evaluating and taking appropriate action on incidents attributed to equipment malfunctions or misuse. For example, the clinical engineering director is responsible for summarizing the technological significance of each incident and documenting the findings of the investigation. He or she then submits a report to the appropriate hospital authority and, according to the Safe Medical Devices Act of 1990, to the device manufacturer, the Food and Drug Administration (FDA), or both</a:t>
            </a:r>
            <a:r>
              <a:rPr lang="en-US" sz="2400" b="1" i="1" dirty="0">
                <a:solidFill>
                  <a:schemeClr val="accent3"/>
                </a:solidFill>
                <a:latin typeface="Times New Roman" panose="02020603050405020304" pitchFamily="18" charset="0"/>
                <a:cs typeface="Times New Roman" panose="02020603050405020304" pitchFamily="18" charset="0"/>
              </a:rPr>
              <a:t>.</a:t>
            </a:r>
          </a:p>
          <a:p>
            <a:pPr algn="l"/>
            <a:endParaRPr lang="ar-IQ" sz="2800" dirty="0"/>
          </a:p>
        </p:txBody>
      </p:sp>
      <p:sp>
        <p:nvSpPr>
          <p:cNvPr id="2" name="Rectangle 1">
            <a:extLst>
              <a:ext uri="{FF2B5EF4-FFF2-40B4-BE49-F238E27FC236}">
                <a16:creationId xmlns:a16="http://schemas.microsoft.com/office/drawing/2014/main" id="{499C1A17-C1EB-5F74-11EB-AA198EC2ABF0}"/>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a:t>
            </a:r>
            <a:endParaRPr lang="en-US" dirty="0"/>
          </a:p>
        </p:txBody>
      </p:sp>
    </p:spTree>
    <p:extLst>
      <p:ext uri="{BB962C8B-B14F-4D97-AF65-F5344CB8AC3E}">
        <p14:creationId xmlns:p14="http://schemas.microsoft.com/office/powerpoint/2010/main" val="62278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74337"/>
            <a:ext cx="12192000" cy="3354765"/>
          </a:xfrm>
          <a:prstGeom prst="rect">
            <a:avLst/>
          </a:prstGeom>
          <a:noFill/>
        </p:spPr>
        <p:txBody>
          <a:bodyPr wrap="square" rtlCol="1">
            <a:spAutoFit/>
          </a:bodyPr>
          <a:lstStyle/>
          <a:p>
            <a:pPr algn="l"/>
            <a:r>
              <a:rPr lang="en-US" sz="3200" b="1" i="1" dirty="0">
                <a:solidFill>
                  <a:schemeClr val="accent3"/>
                </a:solidFill>
                <a:latin typeface="Times New Roman" panose="02020603050405020304" pitchFamily="18" charset="0"/>
                <a:cs typeface="Times New Roman" panose="02020603050405020304" pitchFamily="18" charset="0"/>
              </a:rPr>
              <a:t>Technology assessment</a:t>
            </a:r>
            <a:r>
              <a:rPr lang="en-US" sz="3200" dirty="0">
                <a:solidFill>
                  <a:schemeClr val="accent3"/>
                </a:solidFill>
                <a:latin typeface="Times New Roman" panose="02020603050405020304" pitchFamily="18" charset="0"/>
                <a:cs typeface="Times New Roman" panose="02020603050405020304" pitchFamily="18" charset="0"/>
              </a:rPr>
              <a:t>: </a:t>
            </a:r>
          </a:p>
          <a:p>
            <a:pPr algn="l"/>
            <a:endParaRPr lang="en-US" sz="3200" dirty="0">
              <a:solidFill>
                <a:schemeClr val="accent3"/>
              </a:solidFill>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Evaluating and selecting new equipment. The director must be proactive in the evaluation of new requests for capital equipment expenditures, providing hospital administrators and clinical staff with an in-depth appraisal of the benefits/advantages of candidate equipment. Furthermore, the process of technology assessment for all equipment used in the hospital should be an ongoing activity.</a:t>
            </a:r>
          </a:p>
          <a:p>
            <a:pPr algn="l"/>
            <a:endParaRPr lang="ar-IQ" sz="2800" dirty="0"/>
          </a:p>
        </p:txBody>
      </p:sp>
      <p:sp>
        <p:nvSpPr>
          <p:cNvPr id="2" name="Rectangle 1">
            <a:extLst>
              <a:ext uri="{FF2B5EF4-FFF2-40B4-BE49-F238E27FC236}">
                <a16:creationId xmlns:a16="http://schemas.microsoft.com/office/drawing/2014/main" id="{EE2DC641-154E-5103-DA74-8FF6808B599E}"/>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a:t>
            </a:r>
            <a:endParaRPr lang="en-US" dirty="0"/>
          </a:p>
        </p:txBody>
      </p:sp>
    </p:spTree>
    <p:extLst>
      <p:ext uri="{BB962C8B-B14F-4D97-AF65-F5344CB8AC3E}">
        <p14:creationId xmlns:p14="http://schemas.microsoft.com/office/powerpoint/2010/main" val="40964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08720"/>
            <a:ext cx="11824138" cy="4524315"/>
          </a:xfrm>
          <a:prstGeom prst="rect">
            <a:avLst/>
          </a:prstGeom>
          <a:noFill/>
        </p:spPr>
        <p:txBody>
          <a:bodyPr wrap="square" rtlCol="1">
            <a:spAutoFit/>
          </a:bodyPr>
          <a:lstStyle/>
          <a:p>
            <a:pPr algn="just" rtl="0"/>
            <a:r>
              <a:rPr lang="en-US" sz="3200" b="1" i="1" dirty="0">
                <a:solidFill>
                  <a:schemeClr val="accent3"/>
                </a:solidFill>
                <a:latin typeface="Times New Roman" panose="02020603050405020304" pitchFamily="18" charset="0"/>
                <a:cs typeface="Times New Roman" panose="02020603050405020304" pitchFamily="18" charset="0"/>
              </a:rPr>
              <a:t>Facilities design and project management</a:t>
            </a:r>
            <a:r>
              <a:rPr lang="en-US" sz="3200" b="1" dirty="0">
                <a:solidFill>
                  <a:schemeClr val="accent3"/>
                </a:solidFill>
                <a:latin typeface="Times New Roman" panose="02020603050405020304" pitchFamily="18" charset="0"/>
                <a:cs typeface="Times New Roman" panose="02020603050405020304" pitchFamily="18" charset="0"/>
              </a:rPr>
              <a:t>: </a:t>
            </a:r>
          </a:p>
          <a:p>
            <a:pPr algn="just" rtl="0"/>
            <a:r>
              <a:rPr lang="en-US" sz="2800" dirty="0">
                <a:latin typeface="Times New Roman" panose="02020603050405020304" pitchFamily="18" charset="0"/>
                <a:cs typeface="Times New Roman" panose="02020603050405020304" pitchFamily="18" charset="0"/>
              </a:rPr>
              <a:t>Assisting in the design of new or renovated clinical facilities that house specific medical technologies. This includes operating rooms, imaging facilities, and radiology treatment centers.</a:t>
            </a:r>
          </a:p>
          <a:p>
            <a:pPr algn="just" rtl="0"/>
            <a:endParaRPr lang="en-US" sz="2800" b="1" i="1" dirty="0">
              <a:latin typeface="Times New Roman" panose="02020603050405020304" pitchFamily="18" charset="0"/>
              <a:cs typeface="Times New Roman" panose="02020603050405020304" pitchFamily="18" charset="0"/>
            </a:endParaRPr>
          </a:p>
          <a:p>
            <a:pPr algn="l" rtl="0"/>
            <a:endParaRPr lang="en-US" sz="2800" b="1" i="1" dirty="0"/>
          </a:p>
          <a:p>
            <a:pPr algn="l" rtl="0"/>
            <a:r>
              <a:rPr lang="en-US" sz="3200" b="1" i="1" dirty="0">
                <a:solidFill>
                  <a:schemeClr val="accent3"/>
                </a:solidFill>
                <a:latin typeface="Times New Roman" panose="02020603050405020304" pitchFamily="18" charset="0"/>
                <a:cs typeface="Times New Roman" panose="02020603050405020304" pitchFamily="18" charset="0"/>
              </a:rPr>
              <a:t>Training</a:t>
            </a:r>
            <a:r>
              <a:rPr lang="en-US" sz="3200" dirty="0">
                <a:solidFill>
                  <a:schemeClr val="accent3"/>
                </a:solidFill>
                <a:latin typeface="Times New Roman" panose="02020603050405020304" pitchFamily="18" charset="0"/>
                <a:cs typeface="Times New Roman" panose="02020603050405020304" pitchFamily="18" charset="0"/>
              </a:rPr>
              <a:t>: </a:t>
            </a:r>
          </a:p>
          <a:p>
            <a:pPr algn="just" rtl="0"/>
            <a:r>
              <a:rPr lang="en-US" sz="2800" dirty="0">
                <a:latin typeface="Times New Roman" panose="02020603050405020304" pitchFamily="18" charset="0"/>
                <a:cs typeface="Times New Roman" panose="02020603050405020304" pitchFamily="18" charset="0"/>
              </a:rPr>
              <a:t>Establish and deliver instructional modules for clinical engineering staff as well as clinical staff on the operation of medical equipment.</a:t>
            </a:r>
          </a:p>
          <a:p>
            <a:pPr algn="l"/>
            <a:endParaRPr lang="ar-IQ" sz="2800" dirty="0"/>
          </a:p>
        </p:txBody>
      </p:sp>
      <p:sp>
        <p:nvSpPr>
          <p:cNvPr id="2" name="Rectangle 1">
            <a:extLst>
              <a:ext uri="{FF2B5EF4-FFF2-40B4-BE49-F238E27FC236}">
                <a16:creationId xmlns:a16="http://schemas.microsoft.com/office/drawing/2014/main" id="{C6BBAECA-34BF-DA0A-7273-713B9FBC9D37}"/>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a:t>
            </a:r>
            <a:endParaRPr lang="en-US" dirty="0"/>
          </a:p>
        </p:txBody>
      </p:sp>
    </p:spTree>
    <p:extLst>
      <p:ext uri="{BB962C8B-B14F-4D97-AF65-F5344CB8AC3E}">
        <p14:creationId xmlns:p14="http://schemas.microsoft.com/office/powerpoint/2010/main" val="248442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29921" y="1068179"/>
            <a:ext cx="8946541" cy="4195481"/>
          </a:xfrm>
        </p:spPr>
        <p:txBody>
          <a:bodyPr>
            <a:normAutofit/>
          </a:bodyPr>
          <a:lstStyle/>
          <a:p>
            <a:pPr marL="0" indent="0" algn="ctr">
              <a:buNone/>
            </a:pPr>
            <a:r>
              <a:rPr lang="en-US" sz="6000" dirty="0">
                <a:solidFill>
                  <a:schemeClr val="accent3"/>
                </a:solidFill>
              </a:rPr>
              <a:t>THANK  YOU</a:t>
            </a:r>
          </a:p>
          <a:p>
            <a:pPr marL="0" indent="0" algn="ctr">
              <a:buNone/>
            </a:pPr>
            <a:endParaRPr lang="en-US" sz="6000" dirty="0">
              <a:solidFill>
                <a:schemeClr val="accent3"/>
              </a:solidFill>
            </a:endParaRPr>
          </a:p>
          <a:p>
            <a:pPr marL="0" indent="0" algn="ctr">
              <a:buNone/>
            </a:pPr>
            <a:endParaRPr lang="en-US" sz="6000" dirty="0">
              <a:solidFill>
                <a:schemeClr val="accent3"/>
              </a:solidFill>
            </a:endParaRPr>
          </a:p>
          <a:p>
            <a:pPr marL="0" indent="0" algn="ctr">
              <a:buNone/>
            </a:pPr>
            <a:r>
              <a:rPr lang="en-US" sz="6000" dirty="0">
                <a:solidFill>
                  <a:schemeClr val="accent3"/>
                </a:solidFill>
              </a:rPr>
              <a:t> </a:t>
            </a:r>
            <a:endParaRPr lang="ar-IQ" sz="6000" dirty="0">
              <a:solidFill>
                <a:schemeClr val="accent3"/>
              </a:solidFill>
            </a:endParaRPr>
          </a:p>
          <a:p>
            <a:pPr marL="0" indent="0" algn="ctr">
              <a:buNone/>
            </a:pPr>
            <a:endParaRPr lang="ar-IQ" sz="6000" dirty="0">
              <a:solidFill>
                <a:schemeClr val="accent3"/>
              </a:solidFill>
            </a:endParaRPr>
          </a:p>
          <a:p>
            <a:pPr marL="0" indent="0" algn="ctr">
              <a:buNone/>
            </a:pPr>
            <a:endParaRPr lang="en-US" sz="6000" dirty="0">
              <a:solidFill>
                <a:schemeClr val="accent3"/>
              </a:solidFill>
            </a:endParaRPr>
          </a:p>
          <a:p>
            <a:pPr marL="0" indent="0" algn="ctr">
              <a:buNone/>
            </a:pPr>
            <a:endParaRPr lang="en-US" sz="6000" dirty="0">
              <a:solidFill>
                <a:schemeClr val="accent3"/>
              </a:solidFill>
            </a:endParaRPr>
          </a:p>
          <a:p>
            <a:pPr marL="0" indent="0" algn="ctr">
              <a:buNone/>
            </a:pPr>
            <a:endParaRPr lang="en-US" sz="6000" dirty="0">
              <a:solidFill>
                <a:schemeClr val="accent3"/>
              </a:solidFill>
            </a:endParaRPr>
          </a:p>
          <a:p>
            <a:pPr marL="0" indent="0" algn="ctr">
              <a:buNone/>
            </a:pPr>
            <a:endParaRPr lang="ar-IQ" sz="6000" dirty="0">
              <a:solidFill>
                <a:schemeClr val="accent3"/>
              </a:solidFill>
            </a:endParaRPr>
          </a:p>
        </p:txBody>
      </p:sp>
    </p:spTree>
    <p:extLst>
      <p:ext uri="{BB962C8B-B14F-4D97-AF65-F5344CB8AC3E}">
        <p14:creationId xmlns:p14="http://schemas.microsoft.com/office/powerpoint/2010/main" val="180034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78302" y="122876"/>
            <a:ext cx="10320664" cy="1400530"/>
          </a:xfrm>
        </p:spPr>
        <p:txBody>
          <a:bodyPr/>
          <a:lstStyle/>
          <a:p>
            <a:pPr algn="ctr"/>
            <a:r>
              <a:rPr lang="en-US" sz="4400" b="1" dirty="0">
                <a:solidFill>
                  <a:schemeClr val="bg2">
                    <a:lumMod val="60000"/>
                    <a:lumOff val="40000"/>
                  </a:schemeClr>
                </a:solidFill>
                <a:latin typeface="Times New Roman" panose="02020603050405020304" pitchFamily="18" charset="0"/>
                <a:cs typeface="Times New Roman" panose="02020603050405020304" pitchFamily="18" charset="0"/>
              </a:rPr>
              <a:t>Hospital Organization and the Role of Clinical Engineering</a:t>
            </a:r>
            <a:endParaRPr lang="ar-IQ" sz="4400"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0" y="1523407"/>
            <a:ext cx="12088504" cy="5098110"/>
          </a:xfrm>
        </p:spPr>
        <p:txBody>
          <a:bodyPr>
            <a:normAutofit/>
          </a:bodyPr>
          <a:lstStyle/>
          <a:p>
            <a:pPr algn="just">
              <a:lnSpc>
                <a:spcPct val="10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In the hospital, management organization has evolved into a diffuse authority structure that is commonly referred to as the </a:t>
            </a:r>
            <a:r>
              <a:rPr lang="en-US" sz="2400" b="1" i="1" dirty="0">
                <a:solidFill>
                  <a:srgbClr val="FFFF00"/>
                </a:solidFill>
                <a:latin typeface="Times New Roman" panose="02020603050405020304" pitchFamily="18" charset="0"/>
                <a:cs typeface="Times New Roman" panose="02020603050405020304" pitchFamily="18" charset="0"/>
              </a:rPr>
              <a:t>triad model</a:t>
            </a:r>
            <a:r>
              <a:rPr lang="en-US" sz="2400" dirty="0">
                <a:latin typeface="Times New Roman" panose="02020603050405020304" pitchFamily="18" charset="0"/>
                <a:cs typeface="Times New Roman" panose="02020603050405020304" pitchFamily="18" charset="0"/>
              </a:rPr>
              <a:t>. The three primary components are the governing board (trustees), hospital administration (CEO and administrative staff), and the medical staff organization. </a:t>
            </a:r>
          </a:p>
          <a:p>
            <a:pPr algn="just">
              <a:lnSpc>
                <a:spcPct val="10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role of the governing board and the chief executive officer are briefly discussed next to provide some insight regarding their individual responsibilities and their interrelationship.</a:t>
            </a:r>
            <a:endParaRPr lang="ar-IQ" sz="2400" dirty="0">
              <a:latin typeface="Times New Roman" panose="02020603050405020304" pitchFamily="18" charset="0"/>
              <a:cs typeface="Times New Roman" panose="02020603050405020304" pitchFamily="18" charset="0"/>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634" y="4221728"/>
            <a:ext cx="6148551" cy="2225729"/>
          </a:xfrm>
          <a:prstGeom prst="rect">
            <a:avLst/>
          </a:prstGeom>
        </p:spPr>
      </p:pic>
      <p:sp>
        <p:nvSpPr>
          <p:cNvPr id="5" name="Rectangle 4">
            <a:extLst>
              <a:ext uri="{FF2B5EF4-FFF2-40B4-BE49-F238E27FC236}">
                <a16:creationId xmlns:a16="http://schemas.microsoft.com/office/drawing/2014/main" id="{9D2EC15B-2B78-3871-A982-E4AB4C3BB5A0}"/>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a:t>
            </a:r>
            <a:endParaRPr lang="en-US" dirty="0"/>
          </a:p>
        </p:txBody>
      </p:sp>
    </p:spTree>
    <p:extLst>
      <p:ext uri="{BB962C8B-B14F-4D97-AF65-F5344CB8AC3E}">
        <p14:creationId xmlns:p14="http://schemas.microsoft.com/office/powerpoint/2010/main" val="193045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3496" y="360681"/>
            <a:ext cx="11985007" cy="1051909"/>
          </a:xfrm>
        </p:spPr>
        <p:txBody>
          <a:bodyPr>
            <a:noAutofit/>
          </a:bodyPr>
          <a:lstStyle/>
          <a:p>
            <a:pPr algn="ctr"/>
            <a:r>
              <a:rPr lang="en-US" sz="4400" b="1" dirty="0">
                <a:solidFill>
                  <a:schemeClr val="bg2">
                    <a:lumMod val="60000"/>
                    <a:lumOff val="40000"/>
                  </a:schemeClr>
                </a:solidFill>
                <a:latin typeface="Times New Roman" panose="02020603050405020304" pitchFamily="18" charset="0"/>
                <a:cs typeface="Times New Roman" panose="02020603050405020304" pitchFamily="18" charset="0"/>
              </a:rPr>
              <a:t>Hospital Organization and the Role of Clinical Engineering</a:t>
            </a:r>
            <a:endParaRPr lang="ar-IQ" sz="4400"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0" y="1822589"/>
            <a:ext cx="12088503" cy="4912535"/>
          </a:xfrm>
        </p:spPr>
        <p:txBody>
          <a:bodyPr>
            <a:noAutofit/>
          </a:bodyPr>
          <a:lstStyle/>
          <a:p>
            <a:pPr algn="just">
              <a:lnSpc>
                <a:spcPct val="16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major duties of the governing board as “adopting by-laws in accordance with its legal accountability and its responsibility to the patient.” </a:t>
            </a:r>
          </a:p>
          <a:p>
            <a:pPr algn="just">
              <a:lnSpc>
                <a:spcPct val="16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governing body, therefore, requires both medical and paramedical departments to monitor and evaluate the quality of patient care, which is a critical success factor in hospitals today. To meet this goal, the governing board essentially is responsible for establishing the mission statement and defining the specific goals and objectives that the institution must satisfy.</a:t>
            </a:r>
            <a:endParaRPr lang="ar-IQ" sz="2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291DA33-3EA0-3240-3488-42852FE25166}"/>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a:t>
            </a:r>
            <a:endParaRPr lang="en-US" dirty="0"/>
          </a:p>
        </p:txBody>
      </p:sp>
    </p:spTree>
    <p:extLst>
      <p:ext uri="{BB962C8B-B14F-4D97-AF65-F5344CB8AC3E}">
        <p14:creationId xmlns:p14="http://schemas.microsoft.com/office/powerpoint/2010/main" val="383887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 y="351692"/>
            <a:ext cx="12191999" cy="1111710"/>
          </a:xfrm>
        </p:spPr>
        <p:txBody>
          <a:bodyPr/>
          <a:lstStyle/>
          <a:p>
            <a:pPr algn="ctr"/>
            <a:r>
              <a:rPr lang="en-US" sz="4400" b="1" dirty="0">
                <a:solidFill>
                  <a:schemeClr val="bg2">
                    <a:lumMod val="60000"/>
                    <a:lumOff val="40000"/>
                  </a:schemeClr>
                </a:solidFill>
                <a:latin typeface="Times New Roman" panose="02020603050405020304" pitchFamily="18" charset="0"/>
                <a:cs typeface="Times New Roman" panose="02020603050405020304" pitchFamily="18" charset="0"/>
              </a:rPr>
              <a:t> Governing Board (Trustees)</a:t>
            </a:r>
            <a:endParaRPr lang="ar-IQ" sz="4400"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 y="1041009"/>
            <a:ext cx="12133384" cy="5680193"/>
          </a:xfrm>
        </p:spPr>
        <p:txBody>
          <a:bodyPr>
            <a:noAutofit/>
          </a:bodyPr>
          <a:lstStyle/>
          <a:p>
            <a:pPr marL="0" indent="0" algn="just">
              <a:buNone/>
            </a:pPr>
            <a:r>
              <a:rPr lang="en-US" sz="2400" dirty="0">
                <a:latin typeface="Times New Roman" panose="02020603050405020304" pitchFamily="18" charset="0"/>
                <a:cs typeface="Times New Roman" panose="02020603050405020304" pitchFamily="18" charset="0"/>
              </a:rPr>
              <a:t>The trustees are involved in the following functions:</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 Establishing the policies of the institution.</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 Providing equipment and facilities to conduct patient care.</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 Ensuring that proper professional standards are defined and maintained (i.e., providing quality assurance).</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 Coordinating professional interests with administrative, financial, and community needs.</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 Providing adequate financing by securing sufficient income and managing the control of expenditures.</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 Providing a safe environment.</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 Selecting qualified administrators, medical staff, and other professionals to manage the hospital.</a:t>
            </a:r>
            <a:endParaRPr lang="ar-IQ"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130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2"/>
            <a:ext cx="9785349" cy="831192"/>
          </a:xfrm>
        </p:spPr>
        <p:txBody>
          <a:bodyPr/>
          <a:lstStyle/>
          <a:p>
            <a:pPr algn="ctr"/>
            <a:r>
              <a:rPr lang="en-US" sz="4400" b="1" dirty="0">
                <a:solidFill>
                  <a:schemeClr val="bg2">
                    <a:lumMod val="60000"/>
                    <a:lumOff val="40000"/>
                  </a:schemeClr>
                </a:solidFill>
                <a:latin typeface="Times New Roman" panose="02020603050405020304" pitchFamily="18" charset="0"/>
                <a:cs typeface="Times New Roman" panose="02020603050405020304" pitchFamily="18" charset="0"/>
              </a:rPr>
              <a:t>Hospital Administration</a:t>
            </a:r>
            <a:endParaRPr lang="ar-IQ" sz="4400"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10197" y="1201428"/>
            <a:ext cx="11971606" cy="5533696"/>
          </a:xfrm>
        </p:spPr>
        <p:txBody>
          <a:bodyPr>
            <a:normAutofit/>
          </a:bodyPr>
          <a:lstStyle/>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hospital administrator, the chief executive officer of the medical enterprise, has a function similar to that of the chief executive officer of any corporation. The administrator represents the governing board in carrying out the day-to-day operations to reflect the broad policy formulated by the trustees. The duties of the administrator are summarized as follows.</a:t>
            </a:r>
            <a:endParaRPr lang="ar-IQ" sz="2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10AB211B-033A-AB03-0B2E-8897F75F0A74}"/>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a:t>
            </a:r>
            <a:endParaRPr lang="en-US" dirty="0"/>
          </a:p>
        </p:txBody>
      </p:sp>
      <p:pic>
        <p:nvPicPr>
          <p:cNvPr id="1026" name="Picture 2" descr="What Is a Hospital Administrator? | All Allied Health Schools">
            <a:extLst>
              <a:ext uri="{FF2B5EF4-FFF2-40B4-BE49-F238E27FC236}">
                <a16:creationId xmlns:a16="http://schemas.microsoft.com/office/drawing/2014/main" id="{A651B8AC-8615-E541-C341-91CB7F814F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852" y="3038622"/>
            <a:ext cx="9136047" cy="2927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03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98796" y="209332"/>
            <a:ext cx="9785349" cy="815427"/>
          </a:xfrm>
        </p:spPr>
        <p:txBody>
          <a:bodyPr/>
          <a:lstStyle/>
          <a:p>
            <a:pPr algn="ctr"/>
            <a:r>
              <a:rPr lang="en-US" sz="4400" b="1" dirty="0">
                <a:solidFill>
                  <a:schemeClr val="bg2">
                    <a:lumMod val="60000"/>
                    <a:lumOff val="40000"/>
                  </a:schemeClr>
                </a:solidFill>
                <a:latin typeface="Times New Roman" panose="02020603050405020304" pitchFamily="18" charset="0"/>
                <a:cs typeface="Times New Roman" panose="02020603050405020304" pitchFamily="18" charset="0"/>
              </a:rPr>
              <a:t>Hospital Administration</a:t>
            </a:r>
            <a:endParaRPr lang="ar-IQ" sz="4400"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03496" y="1308295"/>
            <a:ext cx="12088504" cy="4863905"/>
          </a:xfrm>
        </p:spPr>
        <p:txBody>
          <a:bodyPr>
            <a:normAutofit/>
          </a:bodyPr>
          <a:lstStyle/>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Preparing a plan for accomplishing the institutional objectives, as approved by the board.</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 Selecting medical chiefs and department directors to set standards in their respective fields.</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 Submitting for board approval an annual budget reflecting both expenditures and income projections.</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 Maintaining all physical properties (plant and equipment) in safe operating condition.</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 Representing the hospital in its relationships with the community and health agencies.</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 Submitting to the board annual reports that describe the nature and volume of the services delivered during the past year, including appropriate financial data and any special reports that may be requested by the board.</a:t>
            </a:r>
          </a:p>
        </p:txBody>
      </p:sp>
      <p:sp>
        <p:nvSpPr>
          <p:cNvPr id="4" name="Rectangle 3">
            <a:extLst>
              <a:ext uri="{FF2B5EF4-FFF2-40B4-BE49-F238E27FC236}">
                <a16:creationId xmlns:a16="http://schemas.microsoft.com/office/drawing/2014/main" id="{00551104-6C28-7E68-F9E4-0B74164085A1}"/>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a:t>
            </a:r>
            <a:endParaRPr lang="en-US" dirty="0"/>
          </a:p>
        </p:txBody>
      </p:sp>
    </p:spTree>
    <p:extLst>
      <p:ext uri="{BB962C8B-B14F-4D97-AF65-F5344CB8AC3E}">
        <p14:creationId xmlns:p14="http://schemas.microsoft.com/office/powerpoint/2010/main" val="68099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4096" y="732039"/>
            <a:ext cx="9785349" cy="894253"/>
          </a:xfrm>
        </p:spPr>
        <p:txBody>
          <a:bodyPr/>
          <a:lstStyle/>
          <a:p>
            <a:pPr algn="ctr"/>
            <a:r>
              <a:rPr lang="en-US" sz="4400" b="1" dirty="0">
                <a:solidFill>
                  <a:schemeClr val="bg2">
                    <a:lumMod val="60000"/>
                    <a:lumOff val="40000"/>
                  </a:schemeClr>
                </a:solidFill>
                <a:latin typeface="Times New Roman" panose="02020603050405020304" pitchFamily="18" charset="0"/>
                <a:cs typeface="Times New Roman" panose="02020603050405020304" pitchFamily="18" charset="0"/>
              </a:rPr>
              <a:t>Clinical Engineering Programs</a:t>
            </a:r>
            <a:endParaRPr lang="ar-IQ" sz="4400"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03496" y="1626292"/>
            <a:ext cx="11641814" cy="2735681"/>
          </a:xfrm>
        </p:spPr>
        <p:txBody>
          <a:bodyPr>
            <a:normAutofit lnSpcReduction="10000"/>
          </a:bodyPr>
          <a:lstStyle/>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In many hospitals, administrators have established clinical engineering departments to manage effectively</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all the technological resources, especially those relating to medical equipment, that are necessary for</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providing patient care. The primary objective of these departments is to provide a broad-based engineering</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program that addresses all aspects of medical instrumentation and systems support.</a:t>
            </a:r>
            <a:r>
              <a:rPr lang="en-US" sz="2400" b="1"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Figure illustrates the organizational chart of the medical support services division of a typical major medical facility. </a:t>
            </a: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0" indent="0">
              <a:buNone/>
            </a:pPr>
            <a:endParaRPr lang="ar-IQ" dirty="0"/>
          </a:p>
        </p:txBody>
      </p:sp>
      <p:sp>
        <p:nvSpPr>
          <p:cNvPr id="4" name="Rectangle 3">
            <a:extLst>
              <a:ext uri="{FF2B5EF4-FFF2-40B4-BE49-F238E27FC236}">
                <a16:creationId xmlns:a16="http://schemas.microsoft.com/office/drawing/2014/main" id="{C4A9F366-BE52-44CF-92F2-72E2C7B123B9}"/>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a:t>
            </a:r>
            <a:endParaRPr lang="en-US" dirty="0"/>
          </a:p>
        </p:txBody>
      </p:sp>
    </p:spTree>
    <p:extLst>
      <p:ext uri="{BB962C8B-B14F-4D97-AF65-F5344CB8AC3E}">
        <p14:creationId xmlns:p14="http://schemas.microsoft.com/office/powerpoint/2010/main" val="210702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2519" y="295726"/>
            <a:ext cx="9785349" cy="894254"/>
          </a:xfrm>
        </p:spPr>
        <p:txBody>
          <a:bodyPr/>
          <a:lstStyle/>
          <a:p>
            <a:pPr algn="ctr"/>
            <a:r>
              <a:rPr lang="en-US" sz="4400" b="1" dirty="0">
                <a:solidFill>
                  <a:schemeClr val="bg2">
                    <a:lumMod val="60000"/>
                    <a:lumOff val="40000"/>
                  </a:schemeClr>
                </a:solidFill>
                <a:latin typeface="Times New Roman" panose="02020603050405020304" pitchFamily="18" charset="0"/>
                <a:cs typeface="Times New Roman" panose="02020603050405020304" pitchFamily="18" charset="0"/>
              </a:rPr>
              <a:t>Clinical Engineering Programs</a:t>
            </a:r>
            <a:endParaRPr lang="ar-IQ" sz="4400"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908" y="1249984"/>
            <a:ext cx="10304373" cy="4981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E27C9C01-392A-41C0-9D39-83E1D778E754}"/>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a:t>
            </a:r>
            <a:endParaRPr lang="en-US" dirty="0"/>
          </a:p>
        </p:txBody>
      </p:sp>
    </p:spTree>
    <p:extLst>
      <p:ext uri="{BB962C8B-B14F-4D97-AF65-F5344CB8AC3E}">
        <p14:creationId xmlns:p14="http://schemas.microsoft.com/office/powerpoint/2010/main" val="303055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2380</TotalTime>
  <Words>1808</Words>
  <Application>Microsoft Office PowerPoint</Application>
  <PresentationFormat>Widescreen</PresentationFormat>
  <Paragraphs>121</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vt:lpstr>
      <vt:lpstr>Century Gothic</vt:lpstr>
      <vt:lpstr>Times New Roman</vt:lpstr>
      <vt:lpstr>Wingdings</vt:lpstr>
      <vt:lpstr>Wingdings 3</vt:lpstr>
      <vt:lpstr>Ion</vt:lpstr>
      <vt:lpstr>Al-Mustaqbal University. College of Engineering and Engineering Technologies. Biomedical Engineering Department.</vt:lpstr>
      <vt:lpstr>Clinical Environment</vt:lpstr>
      <vt:lpstr>Hospital Organization and the Role of Clinical Engineering</vt:lpstr>
      <vt:lpstr>Hospital Organization and the Role of Clinical Engineering</vt:lpstr>
      <vt:lpstr> Governing Board (Trustees)</vt:lpstr>
      <vt:lpstr>Hospital Administration</vt:lpstr>
      <vt:lpstr>Hospital Administration</vt:lpstr>
      <vt:lpstr>Clinical Engineering Programs</vt:lpstr>
      <vt:lpstr>Clinical Engineering Programs</vt:lpstr>
      <vt:lpstr>Clinical Engineering Programs</vt:lpstr>
      <vt:lpstr>General Statement</vt:lpstr>
      <vt:lpstr>General Statement</vt:lpstr>
      <vt:lpstr>Duties and Responsibilities</vt:lpstr>
      <vt:lpstr>Duties and Responsibilities</vt:lpstr>
      <vt:lpstr>Duties and Responsibilities</vt:lpstr>
      <vt:lpstr>Duties and Responsibilities</vt:lpstr>
      <vt:lpstr>Minimum Qualifications</vt:lpstr>
      <vt:lpstr>Minimum Qualifications</vt:lpstr>
      <vt:lpstr>Major Functions of a Clinical Engineering Department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BMID_II First semester</dc:title>
  <dc:creator>MAHİR RAHMAN AL-HAJAJ</dc:creator>
  <cp:lastModifiedBy>zainab</cp:lastModifiedBy>
  <cp:revision>147</cp:revision>
  <dcterms:created xsi:type="dcterms:W3CDTF">2021-10-31T09:31:15Z</dcterms:created>
  <dcterms:modified xsi:type="dcterms:W3CDTF">2024-10-01T06:48:21Z</dcterms:modified>
</cp:coreProperties>
</file>