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2"/>
  </p:notesMasterIdLst>
  <p:sldIdLst>
    <p:sldId id="326" r:id="rId2"/>
    <p:sldId id="329" r:id="rId3"/>
    <p:sldId id="380" r:id="rId4"/>
    <p:sldId id="382" r:id="rId5"/>
    <p:sldId id="381" r:id="rId6"/>
    <p:sldId id="357" r:id="rId7"/>
    <p:sldId id="371" r:id="rId8"/>
    <p:sldId id="389" r:id="rId9"/>
    <p:sldId id="358" r:id="rId10"/>
    <p:sldId id="383" r:id="rId11"/>
    <p:sldId id="374" r:id="rId12"/>
    <p:sldId id="384" r:id="rId13"/>
    <p:sldId id="359" r:id="rId14"/>
    <p:sldId id="360" r:id="rId15"/>
    <p:sldId id="364" r:id="rId16"/>
    <p:sldId id="385" r:id="rId17"/>
    <p:sldId id="386" r:id="rId18"/>
    <p:sldId id="387" r:id="rId19"/>
    <p:sldId id="388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4660"/>
  </p:normalViewPr>
  <p:slideViewPr>
    <p:cSldViewPr snapToGrid="0">
      <p:cViewPr varScale="1">
        <p:scale>
          <a:sx n="68" d="100"/>
          <a:sy n="68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A141B-CB36-4A1E-BC0C-239ACED83F3F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F383-0F28-49A7-ACC4-4CB24F3B4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03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11582401" y="5638800"/>
            <a:ext cx="6096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277601" y="5638800"/>
            <a:ext cx="3048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10" name="Rectangle 9"/>
          <p:cNvSpPr/>
          <p:nvPr/>
        </p:nvSpPr>
        <p:spPr bwMode="ltGray">
          <a:xfrm>
            <a:off x="1219201" y="0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11" name="Rectangle 10"/>
          <p:cNvSpPr/>
          <p:nvPr/>
        </p:nvSpPr>
        <p:spPr bwMode="gray">
          <a:xfrm>
            <a:off x="0" y="0"/>
            <a:ext cx="121920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12" name="Rectangle 11"/>
          <p:cNvSpPr/>
          <p:nvPr/>
        </p:nvSpPr>
        <p:spPr bwMode="ltGray">
          <a:xfrm>
            <a:off x="1" y="5638800"/>
            <a:ext cx="12192000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11576308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black">
          <a:xfrm>
            <a:off x="0" y="5643132"/>
            <a:ext cx="1216469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121920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1" y="5631204"/>
            <a:ext cx="18288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534" y="6032500"/>
            <a:ext cx="593344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302" y="1600201"/>
            <a:ext cx="833120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9302" y="4344916"/>
            <a:ext cx="7518400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BEB6E5C-962E-4CF2-8B86-B5F2696988B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9191" y="6356352"/>
            <a:ext cx="609600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2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6E5C-962E-4CF2-8B86-B5F2696988B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7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"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617304" y="0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10" name="Rectangle 9"/>
          <p:cNvSpPr/>
          <p:nvPr/>
        </p:nvSpPr>
        <p:spPr bwMode="black">
          <a:xfrm>
            <a:off x="617304" y="736219"/>
            <a:ext cx="609600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cxnSp>
        <p:nvCxnSpPr>
          <p:cNvPr id="11" name="Straight Connector 10"/>
          <p:cNvCxnSpPr/>
          <p:nvPr/>
        </p:nvCxnSpPr>
        <p:spPr bwMode="white">
          <a:xfrm>
            <a:off x="617304" y="736219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white">
          <a:xfrm>
            <a:off x="617304" y="1345819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336" y="898064"/>
            <a:ext cx="336023" cy="294174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30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02112" y="685800"/>
            <a:ext cx="178799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9030" y="685800"/>
            <a:ext cx="7850643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6E5C-962E-4CF2-8B86-B5F2696988B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2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6E5C-962E-4CF2-8B86-B5F2696988B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7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black">
          <a:xfrm>
            <a:off x="11582401" y="5638800"/>
            <a:ext cx="6096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0" name="Rectangle 19"/>
          <p:cNvSpPr/>
          <p:nvPr/>
        </p:nvSpPr>
        <p:spPr bwMode="gray">
          <a:xfrm>
            <a:off x="11277601" y="5638800"/>
            <a:ext cx="3048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4" name="Rectangle 23"/>
          <p:cNvSpPr/>
          <p:nvPr/>
        </p:nvSpPr>
        <p:spPr bwMode="gray">
          <a:xfrm>
            <a:off x="1216469" y="5638800"/>
            <a:ext cx="6096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1" name="Rectangle 20"/>
          <p:cNvSpPr/>
          <p:nvPr/>
        </p:nvSpPr>
        <p:spPr bwMode="ltGray">
          <a:xfrm>
            <a:off x="1" y="5638800"/>
            <a:ext cx="12192000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cxnSp>
        <p:nvCxnSpPr>
          <p:cNvPr id="22" name="Straight Connector 21"/>
          <p:cNvCxnSpPr/>
          <p:nvPr/>
        </p:nvCxnSpPr>
        <p:spPr bwMode="white">
          <a:xfrm>
            <a:off x="11576308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black">
          <a:xfrm>
            <a:off x="0" y="5643132"/>
            <a:ext cx="1216469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534" y="6032500"/>
            <a:ext cx="593344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1216469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 bwMode="black">
          <a:xfrm>
            <a:off x="11582401" y="0"/>
            <a:ext cx="6096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7" name="Rectangle 26"/>
          <p:cNvSpPr/>
          <p:nvPr/>
        </p:nvSpPr>
        <p:spPr bwMode="gray">
          <a:xfrm>
            <a:off x="11277601" y="0"/>
            <a:ext cx="3048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8" name="Rectangle 27"/>
          <p:cNvSpPr/>
          <p:nvPr/>
        </p:nvSpPr>
        <p:spPr bwMode="gray">
          <a:xfrm>
            <a:off x="1219201" y="0"/>
            <a:ext cx="6096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9" name="Rectangle 28"/>
          <p:cNvSpPr/>
          <p:nvPr/>
        </p:nvSpPr>
        <p:spPr>
          <a:xfrm>
            <a:off x="-2" y="0"/>
            <a:ext cx="121920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30" name="Rectangle 29"/>
          <p:cNvSpPr/>
          <p:nvPr/>
        </p:nvSpPr>
        <p:spPr bwMode="ltGray">
          <a:xfrm>
            <a:off x="1" y="0"/>
            <a:ext cx="12192000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11576308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 bwMode="black">
          <a:xfrm>
            <a:off x="0" y="0"/>
            <a:ext cx="1216469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1219202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029" y="1600201"/>
            <a:ext cx="8285430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9030" y="4259997"/>
            <a:ext cx="7266515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BEB6E5C-962E-4CF2-8B86-B5F2696988B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9350" y="6356352"/>
            <a:ext cx="609600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9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851" y="1600200"/>
            <a:ext cx="481584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3360" y="1600200"/>
            <a:ext cx="481584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6E5C-962E-4CF2-8B86-B5F2696988B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1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851" y="1499616"/>
            <a:ext cx="4820143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851" y="2514707"/>
            <a:ext cx="4815840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9057" y="1499616"/>
            <a:ext cx="4820143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9057" y="2514600"/>
            <a:ext cx="4820143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6E5C-962E-4CF2-8B86-B5F2696988B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3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6E5C-962E-4CF2-8B86-B5F2696988B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9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626403" y="0"/>
            <a:ext cx="304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6" name="Rectangle 5"/>
          <p:cNvSpPr/>
          <p:nvPr/>
        </p:nvSpPr>
        <p:spPr bwMode="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61730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gray">
          <a:xfrm>
            <a:off x="10972800" y="0"/>
            <a:ext cx="92286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9" name="Rectangle 8"/>
          <p:cNvSpPr/>
          <p:nvPr/>
        </p:nvSpPr>
        <p:spPr bwMode="black">
          <a:xfrm>
            <a:off x="11895662" y="0"/>
            <a:ext cx="3048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6E5C-962E-4CF2-8B86-B5F2696988B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8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621955" y="0"/>
            <a:ext cx="414879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9" name="Rectangle 8"/>
          <p:cNvSpPr/>
          <p:nvPr/>
        </p:nvSpPr>
        <p:spPr bwMode="lt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2195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gray"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520" y="381000"/>
            <a:ext cx="3294280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482600"/>
            <a:ext cx="6197600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520" y="1828800"/>
            <a:ext cx="3294280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6E5C-962E-4CF2-8B86-B5F2696988B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1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8" name="Rectangle 7"/>
          <p:cNvSpPr/>
          <p:nvPr/>
        </p:nvSpPr>
        <p:spPr bwMode="black"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9" name="Rectangle 8"/>
          <p:cNvSpPr/>
          <p:nvPr/>
        </p:nvSpPr>
        <p:spPr bwMode="ltGray">
          <a:xfrm>
            <a:off x="4876800" y="0"/>
            <a:ext cx="7018862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520" y="381000"/>
            <a:ext cx="3294280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181600" y="482600"/>
            <a:ext cx="6197600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520" y="1828800"/>
            <a:ext cx="3294280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BEB6E5C-962E-4CF2-8B86-B5F2696988B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1188296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31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617304" y="0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13" name="Rectangle 12"/>
          <p:cNvSpPr/>
          <p:nvPr/>
        </p:nvSpPr>
        <p:spPr bwMode="black">
          <a:xfrm>
            <a:off x="617304" y="736219"/>
            <a:ext cx="609600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304" y="736219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617304" y="1345819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292" y="898103"/>
            <a:ext cx="336111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cxnSp>
        <p:nvCxnSpPr>
          <p:cNvPr id="16" name="Straight Connector 15"/>
          <p:cNvCxnSpPr/>
          <p:nvPr/>
        </p:nvCxnSpPr>
        <p:spPr bwMode="white">
          <a:xfrm>
            <a:off x="61730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852" y="177801"/>
            <a:ext cx="9785349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852" y="1600200"/>
            <a:ext cx="9785349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1600" y="6356352"/>
            <a:ext cx="1219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ABEB6E5C-962E-4CF2-8B86-B5F2696988B4}" type="datetimeFigureOut">
              <a:rPr lang="en-US" smtClean="0"/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7652" y="6356352"/>
            <a:ext cx="397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9601" y="635635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5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0B9980A-54DD-4728-8A8C-ECAE60603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1" y="689548"/>
            <a:ext cx="8329031" cy="2053652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Al-</a:t>
            </a:r>
            <a:r>
              <a:rPr lang="en-US" sz="2400" b="1" dirty="0" err="1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Mustaqbal</a:t>
            </a: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University</a:t>
            </a:r>
            <a:b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College of Engineering and Engineering Technologies</a:t>
            </a:r>
            <a:b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Biomedical Engineering Department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6942" y="2743200"/>
            <a:ext cx="7516442" cy="2854762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200000"/>
              </a:lnSpc>
            </a:pPr>
            <a:r>
              <a:rPr lang="en-US" sz="24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 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Systemic Physiology I</a:t>
            </a:r>
            <a:endParaRPr lang="ar-IQ" sz="2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 Fluids</a:t>
            </a:r>
          </a:p>
          <a:p>
            <a:pPr algn="ctr">
              <a:lnSpc>
                <a:spcPct val="200000"/>
              </a:lnSpc>
            </a:pPr>
            <a:r>
              <a:rPr lang="en-US" sz="24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: </a:t>
            </a:r>
            <a:r>
              <a:rPr lang="ar-IQ" sz="24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i="1" baseline="30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endParaRPr lang="en-US" sz="2400" b="1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2400" b="1" i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Lecture: 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algn="ctr">
              <a:lnSpc>
                <a:spcPct val="200000"/>
              </a:lnSpc>
            </a:pP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Assistant Lecturer : Zainab  Sattar  Jabbar</a:t>
            </a:r>
          </a:p>
          <a:p>
            <a:pPr algn="ctr">
              <a:lnSpc>
                <a:spcPct val="200000"/>
              </a:lnSpc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8789C5-A71C-4D6F-BD71-B5BBFF919DE6}"/>
              </a:ext>
            </a:extLst>
          </p:cNvPr>
          <p:cNvSpPr/>
          <p:nvPr/>
        </p:nvSpPr>
        <p:spPr>
          <a:xfrm>
            <a:off x="103496" y="5728648"/>
            <a:ext cx="990600" cy="1006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BME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48731-0209-7C1D-9CAF-6553BB5CF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5611" y="2307102"/>
            <a:ext cx="1586260" cy="158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665016-A26D-4968-B006-4589004206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032" y="259350"/>
            <a:ext cx="1641750" cy="16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71FBD-2296-C248-D7B8-27A157593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03BC3958-414E-96F3-9195-6740CC8A0ED6}"/>
              </a:ext>
            </a:extLst>
          </p:cNvPr>
          <p:cNvSpPr txBox="1">
            <a:spLocks/>
          </p:cNvSpPr>
          <p:nvPr/>
        </p:nvSpPr>
        <p:spPr>
          <a:xfrm>
            <a:off x="550153" y="688383"/>
            <a:ext cx="10663991" cy="387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</a:pPr>
            <a:r>
              <a:rPr lang="en-GB" sz="4000" b="1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Simple diffusion</a:t>
            </a:r>
          </a:p>
        </p:txBody>
      </p:sp>
      <p:pic>
        <p:nvPicPr>
          <p:cNvPr id="2050" name="Picture 2" descr="Simple diffusion and passive transport (article) | Khan Academy">
            <a:extLst>
              <a:ext uri="{FF2B5EF4-FFF2-40B4-BE49-F238E27FC236}">
                <a16:creationId xmlns:a16="http://schemas.microsoft.com/office/drawing/2014/main" id="{3E5B86D3-5019-8FFB-FB4F-70779C2AF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48" y="1771650"/>
            <a:ext cx="76200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90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550153" y="688383"/>
            <a:ext cx="10663991" cy="387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</a:pPr>
            <a:r>
              <a:rPr lang="en-GB" sz="4000" b="1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Facilitated diffusion</a:t>
            </a:r>
            <a:endParaRPr lang="en-GB" sz="4000" b="1" kern="0" dirty="0">
              <a:solidFill>
                <a:srgbClr val="2E74B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858129" y="1351508"/>
            <a:ext cx="100480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Facilitated diffusion occurs down an electrochemical gradient (“downhill”), similar to simple diffusion.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Membrane proteins such as carriers and channels facilitate the movement of molecules across the plasma membrane.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require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metabolic energy &amp; therefore is passive.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more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rapid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simple diffusion.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carrier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mediated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Glucose transport in muscle &amp; adipose cells is “downhill” is carrier – mediated.</a:t>
            </a:r>
          </a:p>
          <a:p>
            <a:pPr algn="just"/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981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EC3B8-D06C-F006-4EC4-991DF72BA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2D3D5027-B619-6039-ACFC-6F2F1C021E3F}"/>
              </a:ext>
            </a:extLst>
          </p:cNvPr>
          <p:cNvSpPr txBox="1">
            <a:spLocks/>
          </p:cNvSpPr>
          <p:nvPr/>
        </p:nvSpPr>
        <p:spPr>
          <a:xfrm>
            <a:off x="550153" y="688383"/>
            <a:ext cx="10663991" cy="387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</a:pPr>
            <a:r>
              <a:rPr lang="en-GB" sz="4000" b="1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Facilitated diffusion</a:t>
            </a:r>
            <a:endParaRPr lang="en-GB" sz="4000" b="1" kern="0" dirty="0">
              <a:solidFill>
                <a:srgbClr val="2E74B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schematic diagram of facilitated diffusion">
            <a:extLst>
              <a:ext uri="{FF2B5EF4-FFF2-40B4-BE49-F238E27FC236}">
                <a16:creationId xmlns:a16="http://schemas.microsoft.com/office/drawing/2014/main" id="{34013393-2E10-7C97-E6B8-5E3664C31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86597"/>
            <a:ext cx="10030265" cy="367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94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550153" y="688383"/>
            <a:ext cx="10663991" cy="387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</a:pPr>
            <a:r>
              <a:rPr lang="en-GB" sz="4000" b="1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Osmosis</a:t>
            </a:r>
            <a:endParaRPr lang="en-GB" sz="4000" b="1" kern="0" dirty="0">
              <a:solidFill>
                <a:srgbClr val="2E74B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838880" y="1075733"/>
            <a:ext cx="100865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diffusion of water across a membrane 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 membranes in the body are highly permeable to water &amp; whenever there is a higher concentration of solute on one side of the membrane , water rapidly diffuses across the membrane toward the region of higher solute concentration 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So, osmosis is the flow of water across a semipermeable membrane from a solution with low solute concentration to a solution with high solute concentration.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osmotic pressure increases when the solute concentration increases.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higher the osmotic pressure of a solution, the greater the water flow into it.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Osmolarity is the concentration of osmotically active particles in a solution.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GB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43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550153" y="688383"/>
            <a:ext cx="10663991" cy="387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</a:pPr>
            <a:r>
              <a:rPr lang="en-GB" sz="4000" b="1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Osmosis</a:t>
            </a:r>
          </a:p>
        </p:txBody>
      </p:sp>
      <p:pic>
        <p:nvPicPr>
          <p:cNvPr id="5122" name="Picture 2" descr="Diagram of red blood cells in hypertonic solution (shriveled), isotonic solution (normal), and hypotonic solution (puffed up and bursting).">
            <a:extLst>
              <a:ext uri="{FF2B5EF4-FFF2-40B4-BE49-F238E27FC236}">
                <a16:creationId xmlns:a16="http://schemas.microsoft.com/office/drawing/2014/main" id="{BA17121E-F597-9C09-A3D4-36A880931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544" y="1491907"/>
            <a:ext cx="7877908" cy="365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15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550153" y="688383"/>
            <a:ext cx="10663991" cy="387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</a:pPr>
            <a:r>
              <a:rPr lang="en-GB" sz="4000" b="1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Isotonic</a:t>
            </a:r>
          </a:p>
        </p:txBody>
      </p:sp>
      <p:sp>
        <p:nvSpPr>
          <p:cNvPr id="3" name="Rechthoek 2"/>
          <p:cNvSpPr/>
          <p:nvPr/>
        </p:nvSpPr>
        <p:spPr>
          <a:xfrm>
            <a:off x="858129" y="1351508"/>
            <a:ext cx="100480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solution is said to be isotonic if no osmotic force develops across the cell membrane when a normal cell is placed in the solution.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means that an isotonic solution has the same osmolarity as the cell &amp; that the cells will not shrink or swell is placed in this solution.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of isotonic solutions are: 0.9%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a 5% glucose solution..</a:t>
            </a:r>
          </a:p>
        </p:txBody>
      </p:sp>
    </p:spTree>
    <p:extLst>
      <p:ext uri="{BB962C8B-B14F-4D97-AF65-F5344CB8AC3E}">
        <p14:creationId xmlns:p14="http://schemas.microsoft.com/office/powerpoint/2010/main" val="48787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967F6-3D4A-5D7D-AA2A-E4AC8A6AD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FC77EB89-6F7D-A2C5-E0EB-C65387050E75}"/>
              </a:ext>
            </a:extLst>
          </p:cNvPr>
          <p:cNvSpPr txBox="1">
            <a:spLocks/>
          </p:cNvSpPr>
          <p:nvPr/>
        </p:nvSpPr>
        <p:spPr>
          <a:xfrm>
            <a:off x="550153" y="688383"/>
            <a:ext cx="10663991" cy="387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</a:pPr>
            <a:r>
              <a:rPr lang="en-GB" sz="4000" b="1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Hypertonic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79A9D93-8C16-34C0-AA72-816A6B08FE53}"/>
              </a:ext>
            </a:extLst>
          </p:cNvPr>
          <p:cNvSpPr/>
          <p:nvPr/>
        </p:nvSpPr>
        <p:spPr>
          <a:xfrm>
            <a:off x="858129" y="1351508"/>
            <a:ext cx="100480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solution is said to be hypertonic when it contains a higher osmotic concentration of substances than dose the cell.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case , osmotic force develops that causes water to flow out the cell into the solution , thereby greatly concentrating intracellular fluid &amp; shrinking the cell.</a:t>
            </a:r>
          </a:p>
        </p:txBody>
      </p:sp>
    </p:spTree>
    <p:extLst>
      <p:ext uri="{BB962C8B-B14F-4D97-AF65-F5344CB8AC3E}">
        <p14:creationId xmlns:p14="http://schemas.microsoft.com/office/powerpoint/2010/main" val="2396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FC1E2-1E11-416B-793B-EBB331F62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4BDA9067-09F1-C066-0F7D-8424158CDD4A}"/>
              </a:ext>
            </a:extLst>
          </p:cNvPr>
          <p:cNvSpPr txBox="1">
            <a:spLocks/>
          </p:cNvSpPr>
          <p:nvPr/>
        </p:nvSpPr>
        <p:spPr>
          <a:xfrm>
            <a:off x="550153" y="688383"/>
            <a:ext cx="10663991" cy="387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</a:pPr>
            <a:r>
              <a:rPr lang="en-GB" sz="4000" b="1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Hypotonic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EAB89AF-1B0B-B51B-64D2-A9D8E072B208}"/>
              </a:ext>
            </a:extLst>
          </p:cNvPr>
          <p:cNvSpPr/>
          <p:nvPr/>
        </p:nvSpPr>
        <p:spPr>
          <a:xfrm>
            <a:off x="858129" y="1351508"/>
            <a:ext cx="100480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solution is said to be hypotonic if the osmotic concentration of substances in the solution is less than their concentration in the cell.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osmotic force develops immediately when the cell is exposed to the solution , causes water to flow by osmosis into the cell until the intracellular fluid has about the same concentration as the extracellular fluid , or until the cell bursts from excessive swelling.</a:t>
            </a:r>
          </a:p>
        </p:txBody>
      </p:sp>
    </p:spTree>
    <p:extLst>
      <p:ext uri="{BB962C8B-B14F-4D97-AF65-F5344CB8AC3E}">
        <p14:creationId xmlns:p14="http://schemas.microsoft.com/office/powerpoint/2010/main" val="422566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9D7F9-469F-0D1E-4CD8-D23D8E046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51EE9B2A-4D8B-8031-6D4F-05946CA92C22}"/>
              </a:ext>
            </a:extLst>
          </p:cNvPr>
          <p:cNvSpPr txBox="1">
            <a:spLocks/>
          </p:cNvSpPr>
          <p:nvPr/>
        </p:nvSpPr>
        <p:spPr>
          <a:xfrm>
            <a:off x="550153" y="688383"/>
            <a:ext cx="10663991" cy="387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</a:pPr>
            <a:r>
              <a:rPr lang="en-GB" sz="4000" b="1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Active  Transport 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2B62E50-58B4-1F18-D074-388EDC48A60C}"/>
              </a:ext>
            </a:extLst>
          </p:cNvPr>
          <p:cNvSpPr/>
          <p:nvPr/>
        </p:nvSpPr>
        <p:spPr>
          <a:xfrm>
            <a:off x="858129" y="1351508"/>
            <a:ext cx="100480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Occurs against an electrochemical gradient (“uphill”).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Requires direct input of metabolic energy in form of ATP &amp; is active.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carrier – mediated?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 of primary active transport:-</a:t>
            </a:r>
          </a:p>
          <a:p>
            <a:pPr algn="just"/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H+, K+ – ATPase ( or proton pump ) in gastric parietal cells transports H+ into lumen of the stomach against its electrochemical gradient.</a:t>
            </a:r>
          </a:p>
        </p:txBody>
      </p:sp>
      <p:pic>
        <p:nvPicPr>
          <p:cNvPr id="6146" name="Picture 2" descr="Active Transport">
            <a:extLst>
              <a:ext uri="{FF2B5EF4-FFF2-40B4-BE49-F238E27FC236}">
                <a16:creationId xmlns:a16="http://schemas.microsoft.com/office/drawing/2014/main" id="{23764BB0-D4FB-9DF7-82DB-9592BA76B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417" y="4245760"/>
            <a:ext cx="6457605" cy="252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67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ifference Between Active Transport and Passive Transport">
            <a:extLst>
              <a:ext uri="{FF2B5EF4-FFF2-40B4-BE49-F238E27FC236}">
                <a16:creationId xmlns:a16="http://schemas.microsoft.com/office/drawing/2014/main" id="{56926315-E716-F5C1-2ADF-8CE394EEA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822" y="643597"/>
            <a:ext cx="9298744" cy="557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58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970961" y="366837"/>
            <a:ext cx="10663991" cy="387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</a:pPr>
            <a:r>
              <a:rPr lang="en-GB" sz="4000" b="1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Body fluids</a:t>
            </a:r>
            <a:endParaRPr lang="en-GB" sz="4000" b="1" kern="0" dirty="0">
              <a:solidFill>
                <a:srgbClr val="2E74B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970961" y="1103868"/>
            <a:ext cx="99352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average young adult male 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18%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body weight is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protein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related substances 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7% is mineral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 is fat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remaining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water 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body water is comprised of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extracellular &amp; intracellular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fluid.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fluid collectively contained within all body cells is called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intracellular fluid (ICF)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fluid outside the cells is called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extracellular fluid (ECF)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ECF is outside the cells but inside the body. Thus, the ECF is the internal environment of the body.</a:t>
            </a:r>
            <a:endParaRPr lang="en-GB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50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THANK  YOU</a:t>
            </a:r>
          </a:p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r>
              <a:rPr lang="en-US" sz="5400" dirty="0"/>
              <a:t> </a:t>
            </a:r>
            <a:endParaRPr lang="ar-IQ" sz="5400" dirty="0"/>
          </a:p>
          <a:p>
            <a:pPr marL="0" indent="0" algn="ctr">
              <a:buNone/>
            </a:pPr>
            <a:endParaRPr lang="ar-IQ" sz="5400" dirty="0"/>
          </a:p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endParaRPr lang="en-US" sz="5400" dirty="0"/>
          </a:p>
          <a:p>
            <a:pPr marL="0" indent="0" algn="ctr">
              <a:buNone/>
            </a:pPr>
            <a:endParaRPr lang="ar-IQ" sz="5400" dirty="0"/>
          </a:p>
        </p:txBody>
      </p:sp>
    </p:spTree>
    <p:extLst>
      <p:ext uri="{BB962C8B-B14F-4D97-AF65-F5344CB8AC3E}">
        <p14:creationId xmlns:p14="http://schemas.microsoft.com/office/powerpoint/2010/main" val="180034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0218F-214B-8CDE-74AE-564FC603C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47BE368B-A55C-C604-9EFB-D6B7F6DEDD45}"/>
              </a:ext>
            </a:extLst>
          </p:cNvPr>
          <p:cNvSpPr txBox="1">
            <a:spLocks/>
          </p:cNvSpPr>
          <p:nvPr/>
        </p:nvSpPr>
        <p:spPr>
          <a:xfrm>
            <a:off x="970961" y="648191"/>
            <a:ext cx="10663991" cy="387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</a:pPr>
            <a:r>
              <a:rPr lang="en-GB" sz="4000" b="1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Extracellular fluid (ECF) </a:t>
            </a:r>
            <a:endParaRPr lang="en-GB" sz="4000" b="1" kern="0" dirty="0">
              <a:solidFill>
                <a:srgbClr val="2E74B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3A607362-6A32-7864-5A5A-032F0FA1CF72}"/>
              </a:ext>
            </a:extLst>
          </p:cNvPr>
          <p:cNvSpPr/>
          <p:nvPr/>
        </p:nvSpPr>
        <p:spPr>
          <a:xfrm>
            <a:off x="970961" y="1351508"/>
            <a:ext cx="100018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Extracellular fluid (ECF)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subdivided into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sub-compartments :-</a:t>
            </a:r>
          </a:p>
          <a:p>
            <a:pPr algn="just"/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the fluid portion of the blood, which makes up almost one – fourth of the extracellular fluid.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interstitial fluid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lies between the tissue cells, surrounds and bathes the cells (inter means “between”; </a:t>
            </a: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stitial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means “that which stands”) &amp; amounts to more than three – fourths of the extracellular fluid 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Extracellular fluid (ECF)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which is about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total body weight (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= 5% of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 weight) &amp; (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interstitial fluid = 15%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body weight).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Extracellular fluid contains large quantities of sodium and chloride ions ,but only small amounts of potassium ,magnesium and phosphate ions (the major cat ion is Na+ and the major anions are Cl-&amp; HCO3-)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17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BD151-0DE2-5B42-D74C-8DBA204DB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3D17D67B-9448-5AB4-E903-05E9D654AAD9}"/>
              </a:ext>
            </a:extLst>
          </p:cNvPr>
          <p:cNvSpPr txBox="1">
            <a:spLocks/>
          </p:cNvSpPr>
          <p:nvPr/>
        </p:nvSpPr>
        <p:spPr>
          <a:xfrm>
            <a:off x="970961" y="648191"/>
            <a:ext cx="10663991" cy="387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</a:pPr>
            <a:r>
              <a:rPr lang="en-GB" sz="4000" b="1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Extracellular fluid (ECF) </a:t>
            </a:r>
            <a:endParaRPr lang="en-GB" sz="4000" b="1" kern="0" dirty="0">
              <a:solidFill>
                <a:srgbClr val="2E74B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8C7C02B-0E1C-130E-9244-996214E40A44}"/>
              </a:ext>
            </a:extLst>
          </p:cNvPr>
          <p:cNvSpPr/>
          <p:nvPr/>
        </p:nvSpPr>
        <p:spPr>
          <a:xfrm>
            <a:off x="970961" y="1351508"/>
            <a:ext cx="100018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&amp; interstitial fluids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separated only by highly permeable capillary membranes , their ionic compositions are similar &amp; they are often considered together as one large compartment of homogeneous fluid.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important difference between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&amp; interstitial fluid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higher concentration of protein in the plasma , which exists because the capillaries have a low permeability to the plasma proteins 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016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D10072-D914-A938-ED53-9D754604E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08" y="1234388"/>
            <a:ext cx="7146388" cy="4975421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EED60009-1348-F62E-9BA0-6AA57360CE99}"/>
              </a:ext>
            </a:extLst>
          </p:cNvPr>
          <p:cNvSpPr txBox="1">
            <a:spLocks/>
          </p:cNvSpPr>
          <p:nvPr/>
        </p:nvSpPr>
        <p:spPr>
          <a:xfrm>
            <a:off x="764004" y="648191"/>
            <a:ext cx="10663991" cy="387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</a:pPr>
            <a:r>
              <a:rPr lang="en-GB" sz="4000" b="1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Extracellular fluid (ECF) </a:t>
            </a:r>
            <a:endParaRPr lang="en-GB" sz="4000" b="1" kern="0" dirty="0">
              <a:solidFill>
                <a:srgbClr val="2E74B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938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550153" y="378894"/>
            <a:ext cx="10663991" cy="387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</a:pPr>
            <a:r>
              <a:rPr lang="en-GB" sz="4000" b="1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Intracellular fluid (ICF) </a:t>
            </a:r>
            <a:endParaRPr lang="en-GB" sz="4000" b="1" kern="0" dirty="0">
              <a:solidFill>
                <a:srgbClr val="2E74B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858127" y="856357"/>
            <a:ext cx="100480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Whereas , the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intracellular fluid (ICF)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accounts for about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body weight 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extracellular &amp; intracellular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fluid contain nutrients that are needed by the cells , including glucose , amino acids, oxygen &amp; other nutrients.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Intracellular fluid contains large amounts of K+&amp; phosphate ions , moderate amounts of Mg+2 ions &amp; few Ca+2 ions ( The major cations are K+&amp; Mg+2&amp; the major anions are protein &amp; organic phosphates such as ATP, ADP &amp; AMP 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differences in the ionic composition of the fluids cause a membrane potential to develop across the two sides of the cell membrane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negative on the inside and positive outside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3349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550153" y="294487"/>
            <a:ext cx="10663991" cy="387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</a:pPr>
            <a:r>
              <a:rPr lang="en-GB" sz="4000" b="1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Transport across cell membranes</a:t>
            </a:r>
            <a:endParaRPr lang="en-GB" sz="4000" b="1" kern="0" dirty="0">
              <a:solidFill>
                <a:srgbClr val="2E74B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hthoek 2">
            <a:extLst>
              <a:ext uri="{FF2B5EF4-FFF2-40B4-BE49-F238E27FC236}">
                <a16:creationId xmlns:a16="http://schemas.microsoft.com/office/drawing/2014/main" id="{3EBB1BC3-39D6-A9B4-663D-C72A975267EB}"/>
              </a:ext>
            </a:extLst>
          </p:cNvPr>
          <p:cNvSpPr/>
          <p:nvPr/>
        </p:nvSpPr>
        <p:spPr>
          <a:xfrm>
            <a:off x="858127" y="856357"/>
            <a:ext cx="1004804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cells are enveloped by a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plasma membrane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thin, flexible, lipid barrier that separates the contents of the cell from its surroundings.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 have a membrane potential, a slight excess of negative charges lined up along the inside of the membrane and a slight excess of positive charges on the outside.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Particles that can permeate the membrane diffuse passively down their concentration gradient.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ar-IQ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Passive Transport 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diffusion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Facilitated diffusion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Osmosis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Active  Transport .</a:t>
            </a:r>
          </a:p>
        </p:txBody>
      </p:sp>
      <p:pic>
        <p:nvPicPr>
          <p:cNvPr id="1026" name="Picture 2" descr="Excitable Tissue: Nerve - Cellular and Molecular Basis for Medical  Physiology - Ganong's Review of Medical Physiology, 24th Ed.">
            <a:extLst>
              <a:ext uri="{FF2B5EF4-FFF2-40B4-BE49-F238E27FC236}">
                <a16:creationId xmlns:a16="http://schemas.microsoft.com/office/drawing/2014/main" id="{D848476B-57A6-B384-CD3C-D87F4ED0F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018" y="3573193"/>
            <a:ext cx="4248150" cy="299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01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57535-8C02-E980-DB8F-5215C4F424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F90A2EEF-096D-EB72-7F05-49783E3953CF}"/>
              </a:ext>
            </a:extLst>
          </p:cNvPr>
          <p:cNvSpPr txBox="1">
            <a:spLocks/>
          </p:cNvSpPr>
          <p:nvPr/>
        </p:nvSpPr>
        <p:spPr>
          <a:xfrm>
            <a:off x="550153" y="294487"/>
            <a:ext cx="10663991" cy="387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</a:pPr>
            <a:r>
              <a:rPr lang="en-GB" sz="4000" b="1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Passive Transport </a:t>
            </a:r>
            <a:endParaRPr lang="en-GB" sz="4000" b="1" kern="0" dirty="0">
              <a:solidFill>
                <a:srgbClr val="2E74B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hthoek 2">
            <a:extLst>
              <a:ext uri="{FF2B5EF4-FFF2-40B4-BE49-F238E27FC236}">
                <a16:creationId xmlns:a16="http://schemas.microsoft.com/office/drawing/2014/main" id="{819BD702-9705-2371-C359-1F33B39FD6C2}"/>
              </a:ext>
            </a:extLst>
          </p:cNvPr>
          <p:cNvSpPr/>
          <p:nvPr/>
        </p:nvSpPr>
        <p:spPr>
          <a:xfrm>
            <a:off x="858127" y="665062"/>
            <a:ext cx="1004804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 are homogeneous mixtures containing a relatively large amount of one substance called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solvent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(the dissolving medium, which in the body is water) and smaller amounts of one or more dissolved substances called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solutes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concentration of the solute in a solution differs between area A and area B. Such a difference in concentration between two adjacent areas is called a concentration gradient (or chemical gradient).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difference in charge between two adjacent areas thus produces an electrical gradient that promotes movement of ions toward the area of opposite charge.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a cell does not have to expend energy for ions to move into or out of it along an electrical gradient, this method of membrane transport is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an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electrical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(chemical) gradient 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be acting on a particular ion at the same time. The net effect of simultaneous electrical and concentration gradients on this ion is called an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electrochemical gradient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C23568-EB8A-50B2-B558-7BC42064F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671" y="5558709"/>
            <a:ext cx="2505075" cy="123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86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550153" y="688383"/>
            <a:ext cx="10663991" cy="387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</a:pPr>
            <a:r>
              <a:rPr lang="en-GB" sz="4000" b="1" dirty="0">
                <a:solidFill>
                  <a:srgbClr val="2E74B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Simple diffusion</a:t>
            </a:r>
          </a:p>
        </p:txBody>
      </p:sp>
      <p:sp>
        <p:nvSpPr>
          <p:cNvPr id="3" name="Rechthoek 2"/>
          <p:cNvSpPr/>
          <p:nvPr/>
        </p:nvSpPr>
        <p:spPr>
          <a:xfrm>
            <a:off x="858127" y="1075733"/>
            <a:ext cx="1004804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Diffusere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means “to spread out”.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diffusion occurs down an electrochemical gradient ("downhill") which is the net movement of molecules through the cell membrane along chemical or electrical gradients.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Molecules migrate from a region of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form of transport is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carrier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mediated.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require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metabolic energy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therefore is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rate of diffusion across the cell membrane is directly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to </a:t>
            </a: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:-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electrical potential &amp;chemical concentration differences across the membrane 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surface area of the membrane 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permeability of the membrane for the solute .</a:t>
            </a:r>
            <a:endParaRPr lang="en-GB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62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heme1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292AC011-4411-4F60-8706-EAC95FE14156}" vid="{51809D84-66A1-4103-8759-D1485B966A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6610</TotalTime>
  <Words>1335</Words>
  <Application>Microsoft Office PowerPoint</Application>
  <PresentationFormat>Widescreen</PresentationFormat>
  <Paragraphs>101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Euphemia</vt:lpstr>
      <vt:lpstr>Times New Roman</vt:lpstr>
      <vt:lpstr>Wingdings</vt:lpstr>
      <vt:lpstr>Theme1</vt:lpstr>
      <vt:lpstr>Al-Mustaqbal University College of Engineering and Engineering Technologies Biomedical Engineering Department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BMID_II First semester</dc:title>
  <dc:creator>MAHİR RAHMAN AL-HAJAJ</dc:creator>
  <cp:lastModifiedBy>zainab</cp:lastModifiedBy>
  <cp:revision>327</cp:revision>
  <dcterms:created xsi:type="dcterms:W3CDTF">2021-10-31T09:31:15Z</dcterms:created>
  <dcterms:modified xsi:type="dcterms:W3CDTF">2024-10-05T08:22:10Z</dcterms:modified>
</cp:coreProperties>
</file>