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0" r:id="rId2"/>
    <p:sldId id="281" r:id="rId3"/>
    <p:sldId id="257" r:id="rId4"/>
    <p:sldId id="259" r:id="rId5"/>
    <p:sldId id="258" r:id="rId6"/>
    <p:sldId id="260" r:id="rId7"/>
    <p:sldId id="261" r:id="rId8"/>
    <p:sldId id="268" r:id="rId9"/>
    <p:sldId id="263" r:id="rId10"/>
    <p:sldId id="264" r:id="rId11"/>
    <p:sldId id="269" r:id="rId12"/>
    <p:sldId id="265" r:id="rId13"/>
    <p:sldId id="286" r:id="rId14"/>
    <p:sldId id="287" r:id="rId15"/>
    <p:sldId id="282" r:id="rId16"/>
    <p:sldId id="283" r:id="rId17"/>
    <p:sldId id="270" r:id="rId18"/>
    <p:sldId id="284" r:id="rId19"/>
    <p:sldId id="285" r:id="rId20"/>
    <p:sldId id="271" r:id="rId21"/>
    <p:sldId id="272" r:id="rId22"/>
    <p:sldId id="273" r:id="rId23"/>
    <p:sldId id="274" r:id="rId24"/>
    <p:sldId id="275" r:id="rId25"/>
    <p:sldId id="276" r:id="rId26"/>
    <p:sldId id="277" r:id="rId27"/>
    <p:sldId id="27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34A48F-C18F-4AC0-80BC-7012386260C6}" type="datetimeFigureOut">
              <a:rPr lang="en-US" smtClean="0"/>
              <a:t>10/4/2024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573FF8-827A-4B6E-9C11-C0B4B76F4726}" type="slidenum">
              <a:rPr lang="en-US" smtClean="0"/>
              <a:t>‹#›</a:t>
            </a:fld>
            <a:endParaRPr lang="en-US"/>
          </a:p>
        </p:txBody>
      </p:sp>
    </p:spTree>
    <p:extLst>
      <p:ext uri="{BB962C8B-B14F-4D97-AF65-F5344CB8AC3E}">
        <p14:creationId xmlns:p14="http://schemas.microsoft.com/office/powerpoint/2010/main" val="2951347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573FF8-827A-4B6E-9C11-C0B4B76F4726}" type="slidenum">
              <a:rPr lang="en-US" smtClean="0"/>
              <a:t>2</a:t>
            </a:fld>
            <a:endParaRPr lang="en-US"/>
          </a:p>
        </p:txBody>
      </p:sp>
    </p:spTree>
    <p:extLst>
      <p:ext uri="{BB962C8B-B14F-4D97-AF65-F5344CB8AC3E}">
        <p14:creationId xmlns:p14="http://schemas.microsoft.com/office/powerpoint/2010/main" val="2151419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573FF8-827A-4B6E-9C11-C0B4B76F472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631584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573FF8-827A-4B6E-9C11-C0B4B76F4726}" type="slidenum">
              <a:rPr lang="en-US" smtClean="0"/>
              <a:t>15</a:t>
            </a:fld>
            <a:endParaRPr lang="en-US"/>
          </a:p>
        </p:txBody>
      </p:sp>
    </p:spTree>
    <p:extLst>
      <p:ext uri="{BB962C8B-B14F-4D97-AF65-F5344CB8AC3E}">
        <p14:creationId xmlns:p14="http://schemas.microsoft.com/office/powerpoint/2010/main" val="1942027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573FF8-827A-4B6E-9C11-C0B4B76F4726}" type="slidenum">
              <a:rPr lang="en-US" smtClean="0"/>
              <a:t>16</a:t>
            </a:fld>
            <a:endParaRPr lang="en-US"/>
          </a:p>
        </p:txBody>
      </p:sp>
    </p:spTree>
    <p:extLst>
      <p:ext uri="{BB962C8B-B14F-4D97-AF65-F5344CB8AC3E}">
        <p14:creationId xmlns:p14="http://schemas.microsoft.com/office/powerpoint/2010/main" val="2185292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573FF8-827A-4B6E-9C11-C0B4B76F4726}" type="slidenum">
              <a:rPr lang="en-US" smtClean="0"/>
              <a:t>18</a:t>
            </a:fld>
            <a:endParaRPr lang="en-US"/>
          </a:p>
        </p:txBody>
      </p:sp>
    </p:spTree>
    <p:extLst>
      <p:ext uri="{BB962C8B-B14F-4D97-AF65-F5344CB8AC3E}">
        <p14:creationId xmlns:p14="http://schemas.microsoft.com/office/powerpoint/2010/main" val="3111713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573FF8-827A-4B6E-9C11-C0B4B76F4726}" type="slidenum">
              <a:rPr lang="en-US" smtClean="0"/>
              <a:t>19</a:t>
            </a:fld>
            <a:endParaRPr lang="en-US"/>
          </a:p>
        </p:txBody>
      </p:sp>
    </p:spTree>
    <p:extLst>
      <p:ext uri="{BB962C8B-B14F-4D97-AF65-F5344CB8AC3E}">
        <p14:creationId xmlns:p14="http://schemas.microsoft.com/office/powerpoint/2010/main" val="608115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0E87567-9DED-4009-BF89-59CFF372C185}"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030095-E05F-48A8-98EA-68A810A0C905}" type="slidenum">
              <a:rPr lang="en-GB" smtClean="0"/>
              <a:t>‹#›</a:t>
            </a:fld>
            <a:endParaRPr lang="en-GB"/>
          </a:p>
        </p:txBody>
      </p:sp>
    </p:spTree>
    <p:extLst>
      <p:ext uri="{BB962C8B-B14F-4D97-AF65-F5344CB8AC3E}">
        <p14:creationId xmlns:p14="http://schemas.microsoft.com/office/powerpoint/2010/main" val="1138588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0E87567-9DED-4009-BF89-59CFF372C185}"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030095-E05F-48A8-98EA-68A810A0C905}" type="slidenum">
              <a:rPr lang="en-GB" smtClean="0"/>
              <a:t>‹#›</a:t>
            </a:fld>
            <a:endParaRPr lang="en-GB"/>
          </a:p>
        </p:txBody>
      </p:sp>
    </p:spTree>
    <p:extLst>
      <p:ext uri="{BB962C8B-B14F-4D97-AF65-F5344CB8AC3E}">
        <p14:creationId xmlns:p14="http://schemas.microsoft.com/office/powerpoint/2010/main" val="139899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0E87567-9DED-4009-BF89-59CFF372C185}"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030095-E05F-48A8-98EA-68A810A0C905}" type="slidenum">
              <a:rPr lang="en-GB" smtClean="0"/>
              <a:t>‹#›</a:t>
            </a:fld>
            <a:endParaRPr lang="en-GB"/>
          </a:p>
        </p:txBody>
      </p:sp>
    </p:spTree>
    <p:extLst>
      <p:ext uri="{BB962C8B-B14F-4D97-AF65-F5344CB8AC3E}">
        <p14:creationId xmlns:p14="http://schemas.microsoft.com/office/powerpoint/2010/main" val="3524126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0E87567-9DED-4009-BF89-59CFF372C185}"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030095-E05F-48A8-98EA-68A810A0C905}" type="slidenum">
              <a:rPr lang="en-GB" smtClean="0"/>
              <a:t>‹#›</a:t>
            </a:fld>
            <a:endParaRPr lang="en-GB"/>
          </a:p>
        </p:txBody>
      </p:sp>
    </p:spTree>
    <p:extLst>
      <p:ext uri="{BB962C8B-B14F-4D97-AF65-F5344CB8AC3E}">
        <p14:creationId xmlns:p14="http://schemas.microsoft.com/office/powerpoint/2010/main" val="1297274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E87567-9DED-4009-BF89-59CFF372C185}"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030095-E05F-48A8-98EA-68A810A0C905}" type="slidenum">
              <a:rPr lang="en-GB" smtClean="0"/>
              <a:t>‹#›</a:t>
            </a:fld>
            <a:endParaRPr lang="en-GB"/>
          </a:p>
        </p:txBody>
      </p:sp>
    </p:spTree>
    <p:extLst>
      <p:ext uri="{BB962C8B-B14F-4D97-AF65-F5344CB8AC3E}">
        <p14:creationId xmlns:p14="http://schemas.microsoft.com/office/powerpoint/2010/main" val="2604579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0E87567-9DED-4009-BF89-59CFF372C185}" type="datetimeFigureOut">
              <a:rPr lang="en-GB" smtClean="0"/>
              <a:t>04/10/2024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030095-E05F-48A8-98EA-68A810A0C905}" type="slidenum">
              <a:rPr lang="en-GB" smtClean="0"/>
              <a:t>‹#›</a:t>
            </a:fld>
            <a:endParaRPr lang="en-GB"/>
          </a:p>
        </p:txBody>
      </p:sp>
    </p:spTree>
    <p:extLst>
      <p:ext uri="{BB962C8B-B14F-4D97-AF65-F5344CB8AC3E}">
        <p14:creationId xmlns:p14="http://schemas.microsoft.com/office/powerpoint/2010/main" val="4031572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0E87567-9DED-4009-BF89-59CFF372C185}" type="datetimeFigureOut">
              <a:rPr lang="en-GB" smtClean="0"/>
              <a:t>04/10/2024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030095-E05F-48A8-98EA-68A810A0C905}" type="slidenum">
              <a:rPr lang="en-GB" smtClean="0"/>
              <a:t>‹#›</a:t>
            </a:fld>
            <a:endParaRPr lang="en-GB"/>
          </a:p>
        </p:txBody>
      </p:sp>
    </p:spTree>
    <p:extLst>
      <p:ext uri="{BB962C8B-B14F-4D97-AF65-F5344CB8AC3E}">
        <p14:creationId xmlns:p14="http://schemas.microsoft.com/office/powerpoint/2010/main" val="1637927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0E87567-9DED-4009-BF89-59CFF372C185}" type="datetimeFigureOut">
              <a:rPr lang="en-GB" smtClean="0"/>
              <a:t>04/10/2024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030095-E05F-48A8-98EA-68A810A0C905}" type="slidenum">
              <a:rPr lang="en-GB" smtClean="0"/>
              <a:t>‹#›</a:t>
            </a:fld>
            <a:endParaRPr lang="en-GB"/>
          </a:p>
        </p:txBody>
      </p:sp>
    </p:spTree>
    <p:extLst>
      <p:ext uri="{BB962C8B-B14F-4D97-AF65-F5344CB8AC3E}">
        <p14:creationId xmlns:p14="http://schemas.microsoft.com/office/powerpoint/2010/main" val="248688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E87567-9DED-4009-BF89-59CFF372C185}" type="datetimeFigureOut">
              <a:rPr lang="en-GB" smtClean="0"/>
              <a:t>04/10/2024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030095-E05F-48A8-98EA-68A810A0C905}" type="slidenum">
              <a:rPr lang="en-GB" smtClean="0"/>
              <a:t>‹#›</a:t>
            </a:fld>
            <a:endParaRPr lang="en-GB"/>
          </a:p>
        </p:txBody>
      </p:sp>
    </p:spTree>
    <p:extLst>
      <p:ext uri="{BB962C8B-B14F-4D97-AF65-F5344CB8AC3E}">
        <p14:creationId xmlns:p14="http://schemas.microsoft.com/office/powerpoint/2010/main" val="360445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E87567-9DED-4009-BF89-59CFF372C185}" type="datetimeFigureOut">
              <a:rPr lang="en-GB" smtClean="0"/>
              <a:t>04/10/2024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030095-E05F-48A8-98EA-68A810A0C905}" type="slidenum">
              <a:rPr lang="en-GB" smtClean="0"/>
              <a:t>‹#›</a:t>
            </a:fld>
            <a:endParaRPr lang="en-GB"/>
          </a:p>
        </p:txBody>
      </p:sp>
    </p:spTree>
    <p:extLst>
      <p:ext uri="{BB962C8B-B14F-4D97-AF65-F5344CB8AC3E}">
        <p14:creationId xmlns:p14="http://schemas.microsoft.com/office/powerpoint/2010/main" val="2961821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E87567-9DED-4009-BF89-59CFF372C185}" type="datetimeFigureOut">
              <a:rPr lang="en-GB" smtClean="0"/>
              <a:t>04/10/2024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030095-E05F-48A8-98EA-68A810A0C905}" type="slidenum">
              <a:rPr lang="en-GB" smtClean="0"/>
              <a:t>‹#›</a:t>
            </a:fld>
            <a:endParaRPr lang="en-GB"/>
          </a:p>
        </p:txBody>
      </p:sp>
    </p:spTree>
    <p:extLst>
      <p:ext uri="{BB962C8B-B14F-4D97-AF65-F5344CB8AC3E}">
        <p14:creationId xmlns:p14="http://schemas.microsoft.com/office/powerpoint/2010/main" val="2522039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E87567-9DED-4009-BF89-59CFF372C185}" type="datetimeFigureOut">
              <a:rPr lang="en-GB" smtClean="0"/>
              <a:t>04/10/2024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30095-E05F-48A8-98EA-68A810A0C905}" type="slidenum">
              <a:rPr lang="en-GB" smtClean="0"/>
              <a:t>‹#›</a:t>
            </a:fld>
            <a:endParaRPr lang="en-GB"/>
          </a:p>
        </p:txBody>
      </p:sp>
    </p:spTree>
    <p:extLst>
      <p:ext uri="{BB962C8B-B14F-4D97-AF65-F5344CB8AC3E}">
        <p14:creationId xmlns:p14="http://schemas.microsoft.com/office/powerpoint/2010/main" val="2907971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190" y="2514600"/>
            <a:ext cx="8785935" cy="1446550"/>
          </a:xfrm>
          <a:prstGeom prst="rect">
            <a:avLst/>
          </a:prstGeom>
        </p:spPr>
        <p:txBody>
          <a:bodyPr wrap="square">
            <a:spAutoFit/>
          </a:bodyPr>
          <a:lstStyle/>
          <a:p>
            <a:pPr algn="ctr"/>
            <a:r>
              <a:rPr lang="en-GB" sz="4400" b="1" dirty="0">
                <a:solidFill>
                  <a:srgbClr val="0070C0"/>
                </a:solidFill>
                <a:latin typeface="Bookman Old Style" pitchFamily="18" charset="0"/>
              </a:rPr>
              <a:t>Aromatic Compounds and Their Reactions 2</a:t>
            </a:r>
          </a:p>
        </p:txBody>
      </p:sp>
      <p:sp>
        <p:nvSpPr>
          <p:cNvPr id="6" name="Rectangle 5"/>
          <p:cNvSpPr/>
          <p:nvPr/>
        </p:nvSpPr>
        <p:spPr>
          <a:xfrm>
            <a:off x="163564" y="381000"/>
            <a:ext cx="4572000" cy="923330"/>
          </a:xfrm>
          <a:prstGeom prst="rect">
            <a:avLst/>
          </a:prstGeom>
        </p:spPr>
        <p:txBody>
          <a:bodyPr>
            <a:spAutoFit/>
          </a:bodyPr>
          <a:lstStyle/>
          <a:p>
            <a:r>
              <a:rPr lang="en-US" b="1" dirty="0">
                <a:solidFill>
                  <a:schemeClr val="tx2">
                    <a:lumMod val="75000"/>
                  </a:schemeClr>
                </a:solidFill>
                <a:latin typeface="Tahoma" pitchFamily="34" charset="0"/>
                <a:ea typeface="Tahoma" pitchFamily="34" charset="0"/>
                <a:cs typeface="Tahoma" pitchFamily="34" charset="0"/>
              </a:rPr>
              <a:t>Organic Chemistry II </a:t>
            </a:r>
          </a:p>
          <a:p>
            <a:r>
              <a:rPr lang="en-US" b="1" dirty="0">
                <a:solidFill>
                  <a:schemeClr val="tx2">
                    <a:lumMod val="75000"/>
                  </a:schemeClr>
                </a:solidFill>
                <a:latin typeface="Tahoma" pitchFamily="34" charset="0"/>
                <a:ea typeface="Tahoma" pitchFamily="34" charset="0"/>
                <a:cs typeface="Tahoma" pitchFamily="34" charset="0"/>
              </a:rPr>
              <a:t>1st Semester, Year 2 </a:t>
            </a:r>
          </a:p>
          <a:p>
            <a:r>
              <a:rPr lang="en-US" b="1" dirty="0">
                <a:solidFill>
                  <a:schemeClr val="tx2">
                    <a:lumMod val="75000"/>
                  </a:schemeClr>
                </a:solidFill>
                <a:latin typeface="Tahoma" pitchFamily="34" charset="0"/>
                <a:ea typeface="Tahoma" pitchFamily="34" charset="0"/>
                <a:cs typeface="Tahoma" pitchFamily="34" charset="0"/>
              </a:rPr>
              <a:t>Lecture 3</a:t>
            </a:r>
          </a:p>
        </p:txBody>
      </p:sp>
      <p:sp>
        <p:nvSpPr>
          <p:cNvPr id="2" name="Rectangle 1"/>
          <p:cNvSpPr/>
          <p:nvPr/>
        </p:nvSpPr>
        <p:spPr>
          <a:xfrm>
            <a:off x="163563" y="6057025"/>
            <a:ext cx="8778561" cy="369332"/>
          </a:xfrm>
          <a:prstGeom prst="rect">
            <a:avLst/>
          </a:prstGeom>
        </p:spPr>
        <p:txBody>
          <a:bodyPr wrap="square">
            <a:spAutoFit/>
          </a:bodyPr>
          <a:lstStyle/>
          <a:p>
            <a:r>
              <a:rPr lang="en-US" b="1" i="1" dirty="0">
                <a:solidFill>
                  <a:schemeClr val="tx2">
                    <a:lumMod val="60000"/>
                    <a:lumOff val="40000"/>
                  </a:schemeClr>
                </a:solidFill>
              </a:rPr>
              <a:t>Based on Organic Chemistry, </a:t>
            </a:r>
            <a:r>
              <a:rPr lang="en-GB" i="1" dirty="0">
                <a:solidFill>
                  <a:schemeClr val="tx2">
                    <a:lumMod val="60000"/>
                    <a:lumOff val="40000"/>
                  </a:schemeClr>
                </a:solidFill>
              </a:rPr>
              <a:t>T.W. GRAHAM SOLOMONS and CRAIG B. FRYHLE </a:t>
            </a:r>
            <a:r>
              <a:rPr lang="en-US" b="1" i="1" dirty="0">
                <a:solidFill>
                  <a:schemeClr val="tx2">
                    <a:lumMod val="60000"/>
                    <a:lumOff val="40000"/>
                  </a:schemeClr>
                </a:solidFill>
              </a:rPr>
              <a:t>10e.</a:t>
            </a:r>
            <a:endParaRPr lang="en-GB" b="1" i="1" dirty="0">
              <a:solidFill>
                <a:schemeClr val="tx2">
                  <a:lumMod val="60000"/>
                  <a:lumOff val="40000"/>
                </a:schemeClr>
              </a:solidFill>
            </a:endParaRPr>
          </a:p>
        </p:txBody>
      </p:sp>
    </p:spTree>
    <p:extLst>
      <p:ext uri="{BB962C8B-B14F-4D97-AF65-F5344CB8AC3E}">
        <p14:creationId xmlns:p14="http://schemas.microsoft.com/office/powerpoint/2010/main" val="1127605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60648"/>
            <a:ext cx="7848872" cy="461665"/>
          </a:xfrm>
          <a:prstGeom prst="rect">
            <a:avLst/>
          </a:prstGeom>
        </p:spPr>
        <p:txBody>
          <a:bodyPr wrap="square">
            <a:spAutoFit/>
          </a:bodyPr>
          <a:lstStyle/>
          <a:p>
            <a:r>
              <a:rPr lang="pt-BR" sz="2400" b="1" dirty="0">
                <a:solidFill>
                  <a:srgbClr val="FF0000"/>
                </a:solidFill>
              </a:rPr>
              <a:t>Halo Substituents: Deactivating Ortho–Para Directors</a:t>
            </a:r>
            <a:endParaRPr lang="en-GB" sz="2400" b="1" dirty="0">
              <a:solidFill>
                <a:srgbClr val="FF0000"/>
              </a:solidFill>
            </a:endParaRPr>
          </a:p>
        </p:txBody>
      </p:sp>
      <p:sp>
        <p:nvSpPr>
          <p:cNvPr id="5" name="Rectangle 4"/>
          <p:cNvSpPr/>
          <p:nvPr/>
        </p:nvSpPr>
        <p:spPr>
          <a:xfrm>
            <a:off x="251520" y="786257"/>
            <a:ext cx="8568952" cy="923330"/>
          </a:xfrm>
          <a:prstGeom prst="rect">
            <a:avLst/>
          </a:prstGeom>
        </p:spPr>
        <p:txBody>
          <a:bodyPr wrap="square">
            <a:spAutoFit/>
          </a:bodyPr>
          <a:lstStyle/>
          <a:p>
            <a:pPr algn="just"/>
            <a:r>
              <a:rPr lang="en-GB" dirty="0"/>
              <a:t>The </a:t>
            </a:r>
            <a:r>
              <a:rPr lang="en-GB" dirty="0" err="1"/>
              <a:t>chloro</a:t>
            </a:r>
            <a:r>
              <a:rPr lang="en-GB" dirty="0"/>
              <a:t> and </a:t>
            </a:r>
            <a:r>
              <a:rPr lang="en-GB" dirty="0" err="1"/>
              <a:t>bromo</a:t>
            </a:r>
            <a:r>
              <a:rPr lang="en-GB" dirty="0"/>
              <a:t> groups are </a:t>
            </a:r>
            <a:r>
              <a:rPr lang="en-GB" dirty="0" err="1"/>
              <a:t>ortho</a:t>
            </a:r>
            <a:r>
              <a:rPr lang="en-GB" dirty="0"/>
              <a:t>–</a:t>
            </a:r>
            <a:r>
              <a:rPr lang="en-GB" dirty="0" err="1"/>
              <a:t>para</a:t>
            </a:r>
            <a:r>
              <a:rPr lang="en-GB" dirty="0"/>
              <a:t> directors. However, even though they contain unshared electron pairs, they are deactivating toward electrophilic aromatic substitution because of the electronegative effect of the halogens.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661" y="3068960"/>
            <a:ext cx="8192670"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239197" y="2555612"/>
            <a:ext cx="4332917" cy="369332"/>
          </a:xfrm>
          <a:prstGeom prst="rect">
            <a:avLst/>
          </a:prstGeom>
        </p:spPr>
        <p:txBody>
          <a:bodyPr wrap="none">
            <a:spAutoFit/>
          </a:bodyPr>
          <a:lstStyle/>
          <a:p>
            <a:r>
              <a:rPr lang="en-GB" dirty="0"/>
              <a:t>Electrophilic Substitutions of </a:t>
            </a:r>
            <a:r>
              <a:rPr lang="en-GB" dirty="0" err="1"/>
              <a:t>Chlorobenzene</a:t>
            </a:r>
            <a:endParaRPr lang="en-GB" dirty="0"/>
          </a:p>
        </p:txBody>
      </p:sp>
      <p:sp>
        <p:nvSpPr>
          <p:cNvPr id="7" name="Rectangle 6"/>
          <p:cNvSpPr/>
          <p:nvPr/>
        </p:nvSpPr>
        <p:spPr>
          <a:xfrm>
            <a:off x="251520" y="5157192"/>
            <a:ext cx="8568952" cy="369332"/>
          </a:xfrm>
          <a:prstGeom prst="rect">
            <a:avLst/>
          </a:prstGeom>
        </p:spPr>
        <p:txBody>
          <a:bodyPr wrap="square">
            <a:spAutoFit/>
          </a:bodyPr>
          <a:lstStyle/>
          <a:p>
            <a:r>
              <a:rPr lang="en-GB" dirty="0"/>
              <a:t>Similar results are obtained from electrophilic substitutions of </a:t>
            </a:r>
            <a:r>
              <a:rPr lang="en-GB" dirty="0" err="1"/>
              <a:t>bromobenzene</a:t>
            </a:r>
            <a:r>
              <a:rPr lang="en-GB" dirty="0"/>
              <a:t>.</a:t>
            </a:r>
          </a:p>
        </p:txBody>
      </p:sp>
    </p:spTree>
    <p:extLst>
      <p:ext uri="{BB962C8B-B14F-4D97-AF65-F5344CB8AC3E}">
        <p14:creationId xmlns:p14="http://schemas.microsoft.com/office/powerpoint/2010/main" val="192452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840" y="476672"/>
            <a:ext cx="3859070" cy="461665"/>
          </a:xfrm>
          <a:prstGeom prst="rect">
            <a:avLst/>
          </a:prstGeom>
        </p:spPr>
        <p:txBody>
          <a:bodyPr wrap="none">
            <a:spAutoFit/>
          </a:bodyPr>
          <a:lstStyle/>
          <a:p>
            <a:r>
              <a:rPr lang="en-GB" sz="2400" b="1" dirty="0">
                <a:solidFill>
                  <a:srgbClr val="FF0000"/>
                </a:solidFill>
              </a:rPr>
              <a:t>Classification of Substituents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988" y="1795066"/>
            <a:ext cx="6851245" cy="4451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403648" y="1139607"/>
            <a:ext cx="6407926" cy="369332"/>
          </a:xfrm>
          <a:prstGeom prst="rect">
            <a:avLst/>
          </a:prstGeom>
        </p:spPr>
        <p:txBody>
          <a:bodyPr wrap="square">
            <a:spAutoFit/>
          </a:bodyPr>
          <a:lstStyle/>
          <a:p>
            <a:r>
              <a:rPr lang="en-GB" dirty="0"/>
              <a:t>Effect of Substituents on Electrophilic Aromatic Substitution</a:t>
            </a:r>
          </a:p>
        </p:txBody>
      </p:sp>
    </p:spTree>
    <p:extLst>
      <p:ext uri="{BB962C8B-B14F-4D97-AF65-F5344CB8AC3E}">
        <p14:creationId xmlns:p14="http://schemas.microsoft.com/office/powerpoint/2010/main" val="2457821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260648"/>
            <a:ext cx="8496944" cy="400110"/>
          </a:xfrm>
          <a:prstGeom prst="rect">
            <a:avLst/>
          </a:prstGeom>
        </p:spPr>
        <p:txBody>
          <a:bodyPr wrap="square">
            <a:spAutoFit/>
          </a:bodyPr>
          <a:lstStyle/>
          <a:p>
            <a:r>
              <a:rPr lang="en-GB" sz="2000" b="1" dirty="0">
                <a:solidFill>
                  <a:srgbClr val="FF0000"/>
                </a:solidFill>
              </a:rPr>
              <a:t>Reactivity: The Effect of Electron-Releasing and Electron-Withdrawing Groups: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629980"/>
            <a:ext cx="5743575"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436" y="3848100"/>
            <a:ext cx="5676900"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7123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047" t="12034" r="18292" b="10552"/>
          <a:stretch/>
        </p:blipFill>
        <p:spPr bwMode="auto">
          <a:xfrm>
            <a:off x="102676" y="631127"/>
            <a:ext cx="8933820" cy="611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3528" y="97468"/>
            <a:ext cx="2967928" cy="523220"/>
          </a:xfrm>
          <a:prstGeom prst="rect">
            <a:avLst/>
          </a:prstGeom>
        </p:spPr>
        <p:txBody>
          <a:bodyPr wrap="none">
            <a:spAutoFit/>
          </a:bodyPr>
          <a:lstStyle/>
          <a:p>
            <a:pPr lvl="0"/>
            <a:r>
              <a:rPr lang="en-GB" sz="2800" b="1" dirty="0">
                <a:solidFill>
                  <a:srgbClr val="FF0000"/>
                </a:solidFill>
              </a:rPr>
              <a:t>Part 2: Orientation</a:t>
            </a:r>
          </a:p>
        </p:txBody>
      </p:sp>
    </p:spTree>
    <p:extLst>
      <p:ext uri="{BB962C8B-B14F-4D97-AF65-F5344CB8AC3E}">
        <p14:creationId xmlns:p14="http://schemas.microsoft.com/office/powerpoint/2010/main" val="2430828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260648"/>
            <a:ext cx="8208912" cy="1015663"/>
          </a:xfrm>
          <a:prstGeom prst="rect">
            <a:avLst/>
          </a:prstGeom>
        </p:spPr>
        <p:txBody>
          <a:bodyPr wrap="square">
            <a:spAutoFit/>
          </a:bodyPr>
          <a:lstStyle/>
          <a:p>
            <a:endParaRPr lang="en-GB" sz="2000" b="1" dirty="0" smtClean="0">
              <a:solidFill>
                <a:srgbClr val="FF0000"/>
              </a:solidFill>
            </a:endParaRPr>
          </a:p>
          <a:p>
            <a:r>
              <a:rPr lang="en-GB" sz="2000" b="1" dirty="0" smtClean="0">
                <a:solidFill>
                  <a:srgbClr val="FF0000"/>
                </a:solidFill>
              </a:rPr>
              <a:t>Inductive </a:t>
            </a:r>
            <a:r>
              <a:rPr lang="en-GB" sz="2000" b="1" dirty="0">
                <a:solidFill>
                  <a:srgbClr val="FF0000"/>
                </a:solidFill>
              </a:rPr>
              <a:t>and Resonance Effects:</a:t>
            </a:r>
          </a:p>
          <a:p>
            <a:endParaRPr lang="en-GB" sz="2000" b="1" dirty="0">
              <a:solidFill>
                <a:srgbClr val="FF0000"/>
              </a:solidFill>
            </a:endParaRPr>
          </a:p>
        </p:txBody>
      </p:sp>
      <p:sp>
        <p:nvSpPr>
          <p:cNvPr id="5" name="Rectangle 4"/>
          <p:cNvSpPr/>
          <p:nvPr/>
        </p:nvSpPr>
        <p:spPr>
          <a:xfrm>
            <a:off x="237844" y="1364575"/>
            <a:ext cx="8726644" cy="1200329"/>
          </a:xfrm>
          <a:prstGeom prst="rect">
            <a:avLst/>
          </a:prstGeom>
        </p:spPr>
        <p:txBody>
          <a:bodyPr wrap="square">
            <a:spAutoFit/>
          </a:bodyPr>
          <a:lstStyle/>
          <a:p>
            <a:pPr algn="just"/>
            <a:r>
              <a:rPr lang="en-GB" dirty="0">
                <a:solidFill>
                  <a:prstClr val="black"/>
                </a:solidFill>
              </a:rPr>
              <a:t>The </a:t>
            </a:r>
            <a:r>
              <a:rPr lang="en-GB" b="1" dirty="0">
                <a:solidFill>
                  <a:prstClr val="black"/>
                </a:solidFill>
              </a:rPr>
              <a:t>inductive effect </a:t>
            </a:r>
            <a:r>
              <a:rPr lang="en-GB" dirty="0">
                <a:solidFill>
                  <a:prstClr val="black"/>
                </a:solidFill>
              </a:rPr>
              <a:t>of a substituent G arises from the electrostatic interaction of the polarized bond to G with the developing positive charge in the ring as it is attacked by an electrophile. If, for example, G is a more electronegative atom (or group) than carbon, then the ring will be at the positive end of the dipole:</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4145" y="3113271"/>
            <a:ext cx="4159645" cy="819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112" y="4190115"/>
            <a:ext cx="6132108" cy="222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1845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222" t="26675" r="17999" b="7073"/>
          <a:stretch/>
        </p:blipFill>
        <p:spPr bwMode="auto">
          <a:xfrm>
            <a:off x="107504" y="620688"/>
            <a:ext cx="8969392" cy="5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7454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106" t="9644" r="18759" b="6192"/>
          <a:stretch/>
        </p:blipFill>
        <p:spPr bwMode="auto">
          <a:xfrm>
            <a:off x="107504" y="116632"/>
            <a:ext cx="8986484" cy="6737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130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620688"/>
            <a:ext cx="8136904" cy="2339102"/>
          </a:xfrm>
          <a:prstGeom prst="rect">
            <a:avLst/>
          </a:prstGeom>
        </p:spPr>
        <p:txBody>
          <a:bodyPr wrap="square">
            <a:spAutoFit/>
          </a:bodyPr>
          <a:lstStyle/>
          <a:p>
            <a:pPr algn="just"/>
            <a:r>
              <a:rPr lang="en-GB" sz="2000" b="1" dirty="0">
                <a:solidFill>
                  <a:srgbClr val="FF0000"/>
                </a:solidFill>
              </a:rPr>
              <a:t>Resonance Effects </a:t>
            </a:r>
          </a:p>
          <a:p>
            <a:pPr algn="just"/>
            <a:r>
              <a:rPr lang="en-GB" dirty="0"/>
              <a:t>The </a:t>
            </a:r>
            <a:r>
              <a:rPr lang="en-GB" b="1" dirty="0"/>
              <a:t>resonance effect </a:t>
            </a:r>
            <a:r>
              <a:rPr lang="en-GB" dirty="0"/>
              <a:t>of a substituent G refers to the possibility that the presence of G may increase or decrease the resonance stabilization of the intermediate </a:t>
            </a:r>
            <a:r>
              <a:rPr lang="en-GB" dirty="0" err="1"/>
              <a:t>arenium</a:t>
            </a:r>
            <a:r>
              <a:rPr lang="en-GB" dirty="0"/>
              <a:t> ion. The G substituent may, for example, cause one of the three contributors to the resonance hybrid for the </a:t>
            </a:r>
            <a:r>
              <a:rPr lang="en-GB" dirty="0" err="1"/>
              <a:t>arenium</a:t>
            </a:r>
            <a:r>
              <a:rPr lang="en-GB" dirty="0"/>
              <a:t> ion to be better or worse than the case when G is hydrogen. Moreover, when G is an atom bearing one or more nonbonding electron pairs, it may lend extra stability to the </a:t>
            </a:r>
            <a:r>
              <a:rPr lang="en-GB" dirty="0" err="1"/>
              <a:t>arenium</a:t>
            </a:r>
            <a:r>
              <a:rPr lang="en-GB" dirty="0"/>
              <a:t> ion by providing a </a:t>
            </a:r>
            <a:r>
              <a:rPr lang="en-GB" i="1" dirty="0"/>
              <a:t>fourth </a:t>
            </a:r>
            <a:r>
              <a:rPr lang="en-GB" dirty="0"/>
              <a:t>resonance contributor in which the positive charge resides on G:</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4224" y="2981324"/>
            <a:ext cx="3054103" cy="1095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67544" y="4222829"/>
            <a:ext cx="8136904" cy="646331"/>
          </a:xfrm>
          <a:prstGeom prst="rect">
            <a:avLst/>
          </a:prstGeom>
        </p:spPr>
        <p:txBody>
          <a:bodyPr wrap="square">
            <a:spAutoFit/>
          </a:bodyPr>
          <a:lstStyle/>
          <a:p>
            <a:pPr algn="just"/>
            <a:r>
              <a:rPr lang="en-GB" dirty="0"/>
              <a:t>This electron-donating resonance effect applies with decreasing strength in the following order:</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5013176"/>
            <a:ext cx="7200800"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67544" y="5763382"/>
            <a:ext cx="8136904" cy="369332"/>
          </a:xfrm>
          <a:prstGeom prst="rect">
            <a:avLst/>
          </a:prstGeom>
        </p:spPr>
        <p:txBody>
          <a:bodyPr wrap="square">
            <a:spAutoFit/>
          </a:bodyPr>
          <a:lstStyle/>
          <a:p>
            <a:r>
              <a:rPr lang="en-GB" dirty="0"/>
              <a:t>This is also the order of the activating ability of these groups.</a:t>
            </a:r>
          </a:p>
        </p:txBody>
      </p:sp>
    </p:spTree>
    <p:extLst>
      <p:ext uri="{BB962C8B-B14F-4D97-AF65-F5344CB8AC3E}">
        <p14:creationId xmlns:p14="http://schemas.microsoft.com/office/powerpoint/2010/main" val="1916505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930" t="15251" r="17590" b="9151"/>
          <a:stretch/>
        </p:blipFill>
        <p:spPr bwMode="auto">
          <a:xfrm>
            <a:off x="27467" y="393108"/>
            <a:ext cx="9081037" cy="5988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7573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931" t="9542" r="18759" b="6139"/>
          <a:stretch/>
        </p:blipFill>
        <p:spPr bwMode="auto">
          <a:xfrm>
            <a:off x="100906" y="80495"/>
            <a:ext cx="8863582" cy="6639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350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871" t="10059" r="18292" b="10605"/>
          <a:stretch/>
        </p:blipFill>
        <p:spPr bwMode="auto">
          <a:xfrm>
            <a:off x="1841" y="519885"/>
            <a:ext cx="9106663" cy="636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619672" y="44624"/>
            <a:ext cx="7128792" cy="523220"/>
          </a:xfrm>
          <a:prstGeom prst="rect">
            <a:avLst/>
          </a:prstGeom>
        </p:spPr>
        <p:txBody>
          <a:bodyPr wrap="square">
            <a:spAutoFit/>
          </a:bodyPr>
          <a:lstStyle/>
          <a:p>
            <a:pPr lvl="0"/>
            <a:r>
              <a:rPr lang="en-GB" sz="2800" b="1" dirty="0">
                <a:solidFill>
                  <a:srgbClr val="FF0000"/>
                </a:solidFill>
              </a:rPr>
              <a:t>How Do Substituents Affect Reactivity?</a:t>
            </a:r>
          </a:p>
        </p:txBody>
      </p:sp>
    </p:spTree>
    <p:extLst>
      <p:ext uri="{BB962C8B-B14F-4D97-AF65-F5344CB8AC3E}">
        <p14:creationId xmlns:p14="http://schemas.microsoft.com/office/powerpoint/2010/main" val="12911451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88640"/>
            <a:ext cx="2612895" cy="400110"/>
          </a:xfrm>
          <a:prstGeom prst="rect">
            <a:avLst/>
          </a:prstGeom>
        </p:spPr>
        <p:txBody>
          <a:bodyPr wrap="none">
            <a:spAutoFit/>
          </a:bodyPr>
          <a:lstStyle/>
          <a:p>
            <a:r>
              <a:rPr lang="en-GB" sz="2000" b="1" dirty="0">
                <a:solidFill>
                  <a:srgbClr val="FF0000"/>
                </a:solidFill>
              </a:rPr>
              <a:t>Meta-Directing Groups</a:t>
            </a:r>
          </a:p>
        </p:txBody>
      </p:sp>
      <p:sp>
        <p:nvSpPr>
          <p:cNvPr id="5" name="Rectangle 4"/>
          <p:cNvSpPr/>
          <p:nvPr/>
        </p:nvSpPr>
        <p:spPr>
          <a:xfrm>
            <a:off x="395536" y="548680"/>
            <a:ext cx="8424936" cy="646331"/>
          </a:xfrm>
          <a:prstGeom prst="rect">
            <a:avLst/>
          </a:prstGeom>
        </p:spPr>
        <p:txBody>
          <a:bodyPr wrap="square">
            <a:spAutoFit/>
          </a:bodyPr>
          <a:lstStyle/>
          <a:p>
            <a:pPr algn="just"/>
            <a:r>
              <a:rPr lang="en-GB" dirty="0"/>
              <a:t>All meta-directing groups have either a partial positive charge or a full positive charge on the atom directly attached to the ring.</a:t>
            </a:r>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14" r="5612"/>
          <a:stretch/>
        </p:blipFill>
        <p:spPr bwMode="auto">
          <a:xfrm>
            <a:off x="2377422" y="1201932"/>
            <a:ext cx="4461163" cy="1218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348880"/>
            <a:ext cx="4953000"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8261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260648"/>
            <a:ext cx="8784976" cy="2585323"/>
          </a:xfrm>
          <a:prstGeom prst="rect">
            <a:avLst/>
          </a:prstGeom>
        </p:spPr>
        <p:txBody>
          <a:bodyPr wrap="square">
            <a:spAutoFit/>
          </a:bodyPr>
          <a:lstStyle/>
          <a:p>
            <a:pPr algn="just"/>
            <a:r>
              <a:rPr lang="en-GB" dirty="0"/>
              <a:t>The </a:t>
            </a:r>
            <a:r>
              <a:rPr lang="en-GB" dirty="0" err="1"/>
              <a:t>arenium</a:t>
            </a:r>
            <a:r>
              <a:rPr lang="en-GB" dirty="0"/>
              <a:t> ion arising from </a:t>
            </a:r>
            <a:r>
              <a:rPr lang="en-GB" dirty="0" err="1"/>
              <a:t>ortho</a:t>
            </a:r>
            <a:r>
              <a:rPr lang="en-GB" dirty="0"/>
              <a:t> and </a:t>
            </a:r>
            <a:r>
              <a:rPr lang="en-GB" dirty="0" err="1"/>
              <a:t>para</a:t>
            </a:r>
            <a:r>
              <a:rPr lang="en-GB" dirty="0"/>
              <a:t> attack each has </a:t>
            </a:r>
            <a:r>
              <a:rPr lang="en-GB" i="1" dirty="0"/>
              <a:t>one contributing structure that is highly unstable relative to all the others because the positive charge is located on the ring carbon that bears the electron-withdrawing group</a:t>
            </a:r>
            <a:r>
              <a:rPr lang="en-GB" dirty="0"/>
              <a:t>.</a:t>
            </a:r>
          </a:p>
          <a:p>
            <a:pPr algn="just"/>
            <a:endParaRPr lang="en-US" dirty="0"/>
          </a:p>
          <a:p>
            <a:pPr algn="just"/>
            <a:r>
              <a:rPr lang="en-GB" dirty="0"/>
              <a:t>The </a:t>
            </a:r>
            <a:r>
              <a:rPr lang="en-GB" dirty="0" err="1"/>
              <a:t>arenium</a:t>
            </a:r>
            <a:r>
              <a:rPr lang="en-GB" dirty="0"/>
              <a:t> ion arising from meta attack has </a:t>
            </a:r>
            <a:r>
              <a:rPr lang="en-GB" i="1" dirty="0"/>
              <a:t>no </a:t>
            </a:r>
            <a:r>
              <a:rPr lang="en-GB" dirty="0"/>
              <a:t>such highly unstable resonance </a:t>
            </a:r>
            <a:r>
              <a:rPr lang="en-GB" dirty="0" err="1"/>
              <a:t>stucture</a:t>
            </a:r>
            <a:r>
              <a:rPr lang="en-GB" dirty="0"/>
              <a:t>.</a:t>
            </a:r>
          </a:p>
          <a:p>
            <a:pPr algn="just"/>
            <a:endParaRPr lang="en-GB" dirty="0"/>
          </a:p>
          <a:p>
            <a:pPr algn="just"/>
            <a:r>
              <a:rPr lang="en-GB" dirty="0"/>
              <a:t>By the usual reasoning we would also expect the transition state leading to the meta substituted </a:t>
            </a:r>
            <a:r>
              <a:rPr lang="en-GB" dirty="0" err="1"/>
              <a:t>arenium</a:t>
            </a:r>
            <a:r>
              <a:rPr lang="en-GB" dirty="0"/>
              <a:t> ion to be the least unstable and, therefore, that meta attack would be </a:t>
            </a:r>
            <a:r>
              <a:rPr lang="en-GB" dirty="0" smtClean="0"/>
              <a:t>favoured.</a:t>
            </a:r>
            <a:endParaRPr lang="en-GB"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4638" y="2886075"/>
            <a:ext cx="351472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0682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404664"/>
            <a:ext cx="3274935" cy="400110"/>
          </a:xfrm>
          <a:prstGeom prst="rect">
            <a:avLst/>
          </a:prstGeom>
        </p:spPr>
        <p:txBody>
          <a:bodyPr wrap="none">
            <a:spAutoFit/>
          </a:bodyPr>
          <a:lstStyle/>
          <a:p>
            <a:r>
              <a:rPr lang="en-GB" sz="2000" b="1" dirty="0">
                <a:solidFill>
                  <a:srgbClr val="FF0000"/>
                </a:solidFill>
              </a:rPr>
              <a:t>Ortho–Para-Directing Groups</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99703"/>
            <a:ext cx="4476750"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13" y="1988840"/>
            <a:ext cx="6200775"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5084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60648"/>
            <a:ext cx="8568952" cy="923330"/>
          </a:xfrm>
          <a:prstGeom prst="rect">
            <a:avLst/>
          </a:prstGeom>
        </p:spPr>
        <p:txBody>
          <a:bodyPr wrap="square">
            <a:spAutoFit/>
          </a:bodyPr>
          <a:lstStyle/>
          <a:p>
            <a:pPr algn="just"/>
            <a:r>
              <a:rPr lang="en-GB" dirty="0"/>
              <a:t>The directive and reactivity effects of halo substituents may, at first, seem to be contradictory.</a:t>
            </a:r>
          </a:p>
          <a:p>
            <a:pPr algn="just"/>
            <a:r>
              <a:rPr lang="en-GB" i="1" dirty="0"/>
              <a:t>The halo groups are the only </a:t>
            </a:r>
            <a:r>
              <a:rPr lang="en-GB" i="1" dirty="0" err="1"/>
              <a:t>ortho</a:t>
            </a:r>
            <a:r>
              <a:rPr lang="en-GB" i="1" dirty="0"/>
              <a:t>–</a:t>
            </a:r>
            <a:r>
              <a:rPr lang="en-GB" i="1" dirty="0" err="1"/>
              <a:t>para</a:t>
            </a:r>
            <a:r>
              <a:rPr lang="en-GB" i="1" dirty="0"/>
              <a:t> directors that are deactivating groups</a:t>
            </a:r>
            <a:r>
              <a:rPr lang="en-GB" dirty="0"/>
              <a:t>.</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28384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56"/>
          <a:stretch/>
        </p:blipFill>
        <p:spPr bwMode="auto">
          <a:xfrm>
            <a:off x="3089970" y="2060848"/>
            <a:ext cx="5921846" cy="46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585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5140" y="1553309"/>
            <a:ext cx="8568952" cy="3139321"/>
          </a:xfrm>
          <a:prstGeom prst="rect">
            <a:avLst/>
          </a:prstGeom>
        </p:spPr>
        <p:txBody>
          <a:bodyPr wrap="square">
            <a:spAutoFit/>
          </a:bodyPr>
          <a:lstStyle/>
          <a:p>
            <a:pPr algn="just"/>
            <a:r>
              <a:rPr lang="en-GB" dirty="0"/>
              <a:t>Through their electron-withdrawing inductive effect, halo groups make the ring more electron deficient than that of benzene. This causes the free energy of activation for any electrophilic aromatic substitution reaction to be greater than that for benzene, and, therefore, halo groups are deactivating.</a:t>
            </a:r>
          </a:p>
          <a:p>
            <a:pPr algn="just"/>
            <a:endParaRPr lang="en-US" dirty="0"/>
          </a:p>
          <a:p>
            <a:pPr algn="just"/>
            <a:endParaRPr lang="en-GB" dirty="0"/>
          </a:p>
          <a:p>
            <a:pPr algn="just"/>
            <a:endParaRPr lang="en-GB" dirty="0"/>
          </a:p>
          <a:p>
            <a:pPr algn="just"/>
            <a:r>
              <a:rPr lang="en-GB" dirty="0"/>
              <a:t>Through their electron-donating resonance effect, however, halo substituents cause the free energies of activation leading to </a:t>
            </a:r>
            <a:r>
              <a:rPr lang="en-GB" dirty="0" err="1"/>
              <a:t>ortho</a:t>
            </a:r>
            <a:r>
              <a:rPr lang="en-GB" dirty="0"/>
              <a:t> and </a:t>
            </a:r>
            <a:r>
              <a:rPr lang="en-GB" dirty="0" err="1"/>
              <a:t>para</a:t>
            </a:r>
            <a:r>
              <a:rPr lang="en-GB" dirty="0"/>
              <a:t> substitution to be lower than the free energy of activation leading to meta substitution. This makes halo substituents </a:t>
            </a:r>
            <a:r>
              <a:rPr lang="en-GB" dirty="0" err="1"/>
              <a:t>ortho</a:t>
            </a:r>
            <a:r>
              <a:rPr lang="en-GB" dirty="0"/>
              <a:t>–</a:t>
            </a:r>
            <a:r>
              <a:rPr lang="en-GB" dirty="0" err="1"/>
              <a:t>para</a:t>
            </a:r>
            <a:r>
              <a:rPr lang="en-GB" dirty="0"/>
              <a:t> directors.</a:t>
            </a:r>
          </a:p>
        </p:txBody>
      </p:sp>
    </p:spTree>
    <p:extLst>
      <p:ext uri="{BB962C8B-B14F-4D97-AF65-F5344CB8AC3E}">
        <p14:creationId xmlns:p14="http://schemas.microsoft.com/office/powerpoint/2010/main" val="635784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16632"/>
            <a:ext cx="8712968" cy="1200329"/>
          </a:xfrm>
          <a:prstGeom prst="rect">
            <a:avLst/>
          </a:prstGeom>
        </p:spPr>
        <p:txBody>
          <a:bodyPr wrap="square">
            <a:spAutoFit/>
          </a:bodyPr>
          <a:lstStyle/>
          <a:p>
            <a:pPr algn="just"/>
            <a:r>
              <a:rPr lang="en-GB" dirty="0"/>
              <a:t>You may have noticed an apparent contradiction between the rationale offered for the unusual effects of the halogens and that offered earlier for amino or hydroxyl groups. That is, oxygen is </a:t>
            </a:r>
            <a:r>
              <a:rPr lang="en-GB" b="1" i="1" dirty="0"/>
              <a:t>more </a:t>
            </a:r>
            <a:r>
              <a:rPr lang="en-GB" b="1" dirty="0"/>
              <a:t>electronegative than chlorine or bromine (and especially iodine). Yet the hydroxyl group is an activating group, whereas halogens are deactivating groups.</a:t>
            </a:r>
          </a:p>
        </p:txBody>
      </p:sp>
      <p:sp>
        <p:nvSpPr>
          <p:cNvPr id="6" name="Rectangle 5"/>
          <p:cNvSpPr/>
          <p:nvPr/>
        </p:nvSpPr>
        <p:spPr>
          <a:xfrm>
            <a:off x="179512" y="1628800"/>
            <a:ext cx="8712968" cy="3970318"/>
          </a:xfrm>
          <a:prstGeom prst="rect">
            <a:avLst/>
          </a:prstGeom>
        </p:spPr>
        <p:txBody>
          <a:bodyPr wrap="square">
            <a:spAutoFit/>
          </a:bodyPr>
          <a:lstStyle/>
          <a:p>
            <a:r>
              <a:rPr lang="en-GB" dirty="0"/>
              <a:t>An explanation for this can be obtained if we consider the relative stabilizing contributions made to the transition state leading to the </a:t>
            </a:r>
            <a:r>
              <a:rPr lang="en-GB" dirty="0" err="1"/>
              <a:t>arenium</a:t>
            </a:r>
            <a:r>
              <a:rPr lang="en-GB" dirty="0"/>
              <a:t> ion by resonance structures involving a group</a:t>
            </a:r>
          </a:p>
          <a:p>
            <a:endParaRPr lang="en-US" dirty="0"/>
          </a:p>
          <a:p>
            <a:pPr algn="just"/>
            <a:r>
              <a:rPr lang="en-GB" dirty="0"/>
              <a:t>that is directly attached to the benzene ring in which G donates an electron pair. If -G is - OH or -NH</a:t>
            </a:r>
            <a:r>
              <a:rPr lang="en-GB" baseline="-25000" dirty="0"/>
              <a:t>2</a:t>
            </a:r>
            <a:r>
              <a:rPr lang="en-GB" dirty="0"/>
              <a:t>, these resonance structures arise because of the overlap of a 2</a:t>
            </a:r>
            <a:r>
              <a:rPr lang="en-GB" i="1" dirty="0"/>
              <a:t>p </a:t>
            </a:r>
            <a:r>
              <a:rPr lang="en-GB" dirty="0"/>
              <a:t>orbital of carbon with that of oxygen or nitrogen. Such overlap is favourable because the atoms are almost the same size.</a:t>
            </a:r>
          </a:p>
          <a:p>
            <a:pPr algn="just"/>
            <a:endParaRPr lang="en-GB" dirty="0"/>
          </a:p>
          <a:p>
            <a:pPr algn="just"/>
            <a:r>
              <a:rPr lang="en-GB" dirty="0"/>
              <a:t>With chlorine, however, donation of an electron pair to the benzene ring requires overlap of a carbon 2</a:t>
            </a:r>
            <a:r>
              <a:rPr lang="en-GB" i="1" dirty="0"/>
              <a:t>p </a:t>
            </a:r>
            <a:r>
              <a:rPr lang="en-GB" dirty="0"/>
              <a:t>orbital with a chlorine 3</a:t>
            </a:r>
            <a:r>
              <a:rPr lang="en-GB" i="1" dirty="0"/>
              <a:t>p </a:t>
            </a:r>
            <a:r>
              <a:rPr lang="en-GB" dirty="0"/>
              <a:t>orbital. Such overlap is less effective; the chlorine atom is much larger and its 3</a:t>
            </a:r>
            <a:r>
              <a:rPr lang="en-GB" i="1" dirty="0"/>
              <a:t>p </a:t>
            </a:r>
            <a:r>
              <a:rPr lang="en-GB" dirty="0"/>
              <a:t>orbital is much further from its nucleus.</a:t>
            </a:r>
          </a:p>
          <a:p>
            <a:pPr algn="just"/>
            <a:endParaRPr lang="en-US" dirty="0"/>
          </a:p>
          <a:p>
            <a:r>
              <a:rPr lang="en-GB" dirty="0"/>
              <a:t>With bromine and iodine, overlap is even less effective.</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437830"/>
            <a:ext cx="35147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360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96" y="692696"/>
            <a:ext cx="8856984" cy="1754326"/>
          </a:xfrm>
          <a:prstGeom prst="rect">
            <a:avLst/>
          </a:prstGeom>
        </p:spPr>
        <p:txBody>
          <a:bodyPr wrap="square">
            <a:spAutoFit/>
          </a:bodyPr>
          <a:lstStyle/>
          <a:p>
            <a:pPr algn="just"/>
            <a:r>
              <a:rPr lang="en-GB" dirty="0"/>
              <a:t>Justification for this explanation can be found in the observation that </a:t>
            </a:r>
            <a:r>
              <a:rPr lang="en-GB" dirty="0" err="1"/>
              <a:t>fluorobenzene</a:t>
            </a:r>
            <a:r>
              <a:rPr lang="en-GB" dirty="0"/>
              <a:t> is the most reactive </a:t>
            </a:r>
            <a:r>
              <a:rPr lang="en-GB" dirty="0" err="1"/>
              <a:t>halobenzene</a:t>
            </a:r>
            <a:r>
              <a:rPr lang="en-GB" dirty="0"/>
              <a:t> in spite of the high electronegativity of fluorine and the fact that –F is the most powerful </a:t>
            </a:r>
            <a:r>
              <a:rPr lang="en-GB" dirty="0" err="1"/>
              <a:t>ortho</a:t>
            </a:r>
            <a:r>
              <a:rPr lang="en-GB" dirty="0"/>
              <a:t>–</a:t>
            </a:r>
            <a:r>
              <a:rPr lang="en-GB" dirty="0" err="1"/>
              <a:t>para</a:t>
            </a:r>
            <a:r>
              <a:rPr lang="en-GB" dirty="0"/>
              <a:t> director of the halogens. </a:t>
            </a:r>
          </a:p>
          <a:p>
            <a:pPr algn="just"/>
            <a:endParaRPr lang="en-GB" dirty="0"/>
          </a:p>
          <a:p>
            <a:pPr algn="just"/>
            <a:r>
              <a:rPr lang="en-GB" dirty="0"/>
              <a:t>With fluorine, donation of an electron pair arises from overlap of a 2</a:t>
            </a:r>
            <a:r>
              <a:rPr lang="en-GB" i="1" dirty="0"/>
              <a:t>p </a:t>
            </a:r>
            <a:r>
              <a:rPr lang="en-GB" dirty="0" err="1"/>
              <a:t>orbita</a:t>
            </a:r>
            <a:r>
              <a:rPr lang="en-GB" dirty="0"/>
              <a:t> of fluorine with a 2</a:t>
            </a:r>
            <a:r>
              <a:rPr lang="en-GB" i="1" dirty="0"/>
              <a:t>p </a:t>
            </a:r>
            <a:r>
              <a:rPr lang="en-GB" dirty="0"/>
              <a:t>orbital of carbon (as with - NH</a:t>
            </a:r>
            <a:r>
              <a:rPr lang="en-GB" baseline="-25000" dirty="0"/>
              <a:t>2</a:t>
            </a:r>
            <a:r>
              <a:rPr lang="en-GB" dirty="0"/>
              <a:t> and -OH).</a:t>
            </a:r>
          </a:p>
        </p:txBody>
      </p:sp>
      <p:sp>
        <p:nvSpPr>
          <p:cNvPr id="5" name="Rectangle 4"/>
          <p:cNvSpPr/>
          <p:nvPr/>
        </p:nvSpPr>
        <p:spPr>
          <a:xfrm>
            <a:off x="35496" y="2930410"/>
            <a:ext cx="4572000" cy="369332"/>
          </a:xfrm>
          <a:prstGeom prst="rect">
            <a:avLst/>
          </a:prstGeom>
        </p:spPr>
        <p:txBody>
          <a:bodyPr>
            <a:spAutoFit/>
          </a:bodyPr>
          <a:lstStyle/>
          <a:p>
            <a:r>
              <a:rPr lang="en-GB" dirty="0"/>
              <a:t>This overlap is effective because the orbitals of</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858402"/>
            <a:ext cx="1440081" cy="57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262775" y="2940225"/>
            <a:ext cx="2862130" cy="369332"/>
          </a:xfrm>
          <a:prstGeom prst="rect">
            <a:avLst/>
          </a:prstGeom>
        </p:spPr>
        <p:txBody>
          <a:bodyPr wrap="none">
            <a:spAutoFit/>
          </a:bodyPr>
          <a:lstStyle/>
          <a:p>
            <a:r>
              <a:rPr lang="en-GB" dirty="0"/>
              <a:t>are of the same relative size.</a:t>
            </a:r>
          </a:p>
        </p:txBody>
      </p:sp>
    </p:spTree>
    <p:extLst>
      <p:ext uri="{BB962C8B-B14F-4D97-AF65-F5344CB8AC3E}">
        <p14:creationId xmlns:p14="http://schemas.microsoft.com/office/powerpoint/2010/main" val="1105995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332656"/>
            <a:ext cx="6768752" cy="369332"/>
          </a:xfrm>
          <a:prstGeom prst="rect">
            <a:avLst/>
          </a:prstGeom>
        </p:spPr>
        <p:txBody>
          <a:bodyPr wrap="square">
            <a:spAutoFit/>
          </a:bodyPr>
          <a:lstStyle/>
          <a:p>
            <a:r>
              <a:rPr lang="en-GB" b="1" dirty="0">
                <a:solidFill>
                  <a:srgbClr val="FF0000"/>
                </a:solidFill>
              </a:rPr>
              <a:t>Ortho–Para Direction and Reactivity of </a:t>
            </a:r>
            <a:r>
              <a:rPr lang="en-GB" b="1" dirty="0" err="1">
                <a:solidFill>
                  <a:srgbClr val="FF0000"/>
                </a:solidFill>
              </a:rPr>
              <a:t>Alkylbenzenes</a:t>
            </a:r>
            <a:endParaRPr lang="en-GB" b="1" dirty="0">
              <a:solidFill>
                <a:srgbClr val="FF0000"/>
              </a:solidFill>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781041"/>
            <a:ext cx="4427035" cy="152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28800"/>
            <a:ext cx="5358015"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675001"/>
            <a:ext cx="5218036" cy="197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0613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7624" y="548680"/>
            <a:ext cx="2910349" cy="523220"/>
          </a:xfrm>
          <a:prstGeom prst="rect">
            <a:avLst/>
          </a:prstGeom>
        </p:spPr>
        <p:txBody>
          <a:bodyPr wrap="none">
            <a:spAutoFit/>
          </a:bodyPr>
          <a:lstStyle/>
          <a:p>
            <a:r>
              <a:rPr lang="en-US" sz="2800" b="1" dirty="0" smtClean="0">
                <a:solidFill>
                  <a:srgbClr val="FF0000"/>
                </a:solidFill>
              </a:rPr>
              <a:t>Part 1: Reactivity</a:t>
            </a:r>
            <a:r>
              <a:rPr lang="en-GB" sz="2800" b="1" dirty="0" smtClean="0">
                <a:solidFill>
                  <a:srgbClr val="FF0000"/>
                </a:solidFill>
              </a:rPr>
              <a:t> </a:t>
            </a:r>
            <a:endParaRPr lang="en-GB" sz="2800"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82097"/>
            <a:ext cx="6495484" cy="1509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1313" y="3267249"/>
            <a:ext cx="4112428" cy="1100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7753" y="4869160"/>
            <a:ext cx="5515225"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670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332656"/>
            <a:ext cx="8064896" cy="369332"/>
          </a:xfrm>
          <a:prstGeom prst="rect">
            <a:avLst/>
          </a:prstGeom>
        </p:spPr>
        <p:txBody>
          <a:bodyPr wrap="square">
            <a:spAutoFit/>
          </a:bodyPr>
          <a:lstStyle/>
          <a:p>
            <a:r>
              <a:rPr lang="en-GB" b="1" dirty="0">
                <a:solidFill>
                  <a:srgbClr val="FF0000"/>
                </a:solidFill>
              </a:rPr>
              <a:t>Ortho–Para-Directing Groups and Meta-Directing Groups</a:t>
            </a:r>
          </a:p>
        </p:txBody>
      </p:sp>
      <p:sp>
        <p:nvSpPr>
          <p:cNvPr id="5" name="Rectangle 4"/>
          <p:cNvSpPr/>
          <p:nvPr/>
        </p:nvSpPr>
        <p:spPr>
          <a:xfrm>
            <a:off x="467544" y="1052736"/>
            <a:ext cx="8280920" cy="646331"/>
          </a:xfrm>
          <a:prstGeom prst="rect">
            <a:avLst/>
          </a:prstGeom>
        </p:spPr>
        <p:txBody>
          <a:bodyPr wrap="square">
            <a:spAutoFit/>
          </a:bodyPr>
          <a:lstStyle/>
          <a:p>
            <a:r>
              <a:rPr lang="en-GB" b="1" dirty="0"/>
              <a:t>Ortho–</a:t>
            </a:r>
            <a:r>
              <a:rPr lang="en-GB" b="1" dirty="0" err="1"/>
              <a:t>para</a:t>
            </a:r>
            <a:r>
              <a:rPr lang="en-GB" b="1" dirty="0"/>
              <a:t> directors </a:t>
            </a:r>
            <a:r>
              <a:rPr lang="en-GB" dirty="0"/>
              <a:t>predominantly direct the incoming group to a position </a:t>
            </a:r>
            <a:r>
              <a:rPr lang="en-GB" dirty="0" err="1"/>
              <a:t>ortho</a:t>
            </a:r>
            <a:r>
              <a:rPr lang="en-GB" dirty="0"/>
              <a:t> or </a:t>
            </a:r>
            <a:r>
              <a:rPr lang="en-GB" dirty="0" err="1"/>
              <a:t>para</a:t>
            </a:r>
            <a:r>
              <a:rPr lang="en-GB" dirty="0"/>
              <a:t> to itself.</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784788"/>
            <a:ext cx="4966865" cy="184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67544" y="3861048"/>
            <a:ext cx="8064896" cy="369332"/>
          </a:xfrm>
          <a:prstGeom prst="rect">
            <a:avLst/>
          </a:prstGeom>
        </p:spPr>
        <p:txBody>
          <a:bodyPr wrap="square">
            <a:spAutoFit/>
          </a:bodyPr>
          <a:lstStyle/>
          <a:p>
            <a:r>
              <a:rPr lang="en-GB" b="1" dirty="0"/>
              <a:t>Meta directors </a:t>
            </a:r>
            <a:r>
              <a:rPr lang="en-GB" dirty="0"/>
              <a:t>predominantly direct the incoming group to a position meta to itself.</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888" y="4478412"/>
            <a:ext cx="3976463" cy="1633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6633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476672"/>
            <a:ext cx="7920880" cy="369332"/>
          </a:xfrm>
          <a:prstGeom prst="rect">
            <a:avLst/>
          </a:prstGeom>
        </p:spPr>
        <p:txBody>
          <a:bodyPr wrap="square">
            <a:spAutoFit/>
          </a:bodyPr>
          <a:lstStyle/>
          <a:p>
            <a:r>
              <a:rPr lang="en-GB" b="1" dirty="0">
                <a:solidFill>
                  <a:srgbClr val="FF0000"/>
                </a:solidFill>
              </a:rPr>
              <a:t>Electron-Donating and Electron-Withdrawing Substituents</a:t>
            </a:r>
          </a:p>
        </p:txBody>
      </p:sp>
      <p:sp>
        <p:nvSpPr>
          <p:cNvPr id="5" name="Rectangle 4"/>
          <p:cNvSpPr/>
          <p:nvPr/>
        </p:nvSpPr>
        <p:spPr>
          <a:xfrm>
            <a:off x="395536" y="1196752"/>
            <a:ext cx="8496944" cy="1754326"/>
          </a:xfrm>
          <a:prstGeom prst="rect">
            <a:avLst/>
          </a:prstGeom>
        </p:spPr>
        <p:txBody>
          <a:bodyPr wrap="square">
            <a:spAutoFit/>
          </a:bodyPr>
          <a:lstStyle/>
          <a:p>
            <a:pPr marL="285750" indent="-285750">
              <a:buFont typeface="Wingdings" pitchFamily="2" charset="2"/>
              <a:buChar char="Ø"/>
            </a:pPr>
            <a:r>
              <a:rPr lang="en-GB" dirty="0"/>
              <a:t>All electron-donating groups are activating groups and all are </a:t>
            </a:r>
            <a:r>
              <a:rPr lang="en-GB" dirty="0" err="1"/>
              <a:t>ortho</a:t>
            </a:r>
            <a:r>
              <a:rPr lang="en-GB" dirty="0"/>
              <a:t>–</a:t>
            </a:r>
            <a:r>
              <a:rPr lang="en-GB" dirty="0" err="1"/>
              <a:t>para</a:t>
            </a:r>
            <a:r>
              <a:rPr lang="en-GB" dirty="0"/>
              <a:t> directors.</a:t>
            </a:r>
          </a:p>
          <a:p>
            <a:pPr marL="285750" indent="-285750">
              <a:buFont typeface="Wingdings" pitchFamily="2" charset="2"/>
              <a:buChar char="Ø"/>
            </a:pPr>
            <a:endParaRPr lang="en-GB" dirty="0"/>
          </a:p>
          <a:p>
            <a:pPr marL="285750" indent="-285750">
              <a:buFont typeface="Wingdings" pitchFamily="2" charset="2"/>
              <a:buChar char="Ø"/>
            </a:pPr>
            <a:r>
              <a:rPr lang="en-GB" dirty="0"/>
              <a:t>With the exception of halogen substituents, all electron-withdrawing groups are deactivating groups and all are meta directors.</a:t>
            </a:r>
          </a:p>
          <a:p>
            <a:pPr marL="285750" indent="-285750">
              <a:buFont typeface="Wingdings" pitchFamily="2" charset="2"/>
              <a:buChar char="Ø"/>
            </a:pPr>
            <a:endParaRPr lang="en-GB" dirty="0"/>
          </a:p>
          <a:p>
            <a:pPr marL="285750" indent="-285750">
              <a:buFont typeface="Wingdings" pitchFamily="2" charset="2"/>
              <a:buChar char="Ø"/>
            </a:pPr>
            <a:r>
              <a:rPr lang="en-GB" dirty="0"/>
              <a:t>Halogen substituents are weakly deactivating groups and are </a:t>
            </a:r>
            <a:r>
              <a:rPr lang="en-GB" dirty="0" err="1"/>
              <a:t>ortho</a:t>
            </a:r>
            <a:r>
              <a:rPr lang="en-GB" dirty="0"/>
              <a:t>–</a:t>
            </a:r>
            <a:r>
              <a:rPr lang="en-GB" dirty="0" err="1"/>
              <a:t>para</a:t>
            </a:r>
            <a:r>
              <a:rPr lang="en-GB" dirty="0"/>
              <a:t> directors.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35" y="3717032"/>
            <a:ext cx="7052746"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7607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332656"/>
            <a:ext cx="3008837" cy="369332"/>
          </a:xfrm>
          <a:prstGeom prst="rect">
            <a:avLst/>
          </a:prstGeom>
        </p:spPr>
        <p:txBody>
          <a:bodyPr wrap="none">
            <a:spAutoFit/>
          </a:bodyPr>
          <a:lstStyle/>
          <a:p>
            <a:r>
              <a:rPr lang="en-GB" b="1" dirty="0">
                <a:solidFill>
                  <a:srgbClr val="FF0000"/>
                </a:solidFill>
              </a:rPr>
              <a:t>Groups: Ortho–Para Directors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82" y="1640210"/>
            <a:ext cx="3196168" cy="1284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6224" y="1640209"/>
            <a:ext cx="6032280" cy="1760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51520" y="810638"/>
            <a:ext cx="8712968" cy="646331"/>
          </a:xfrm>
          <a:prstGeom prst="rect">
            <a:avLst/>
          </a:prstGeom>
        </p:spPr>
        <p:txBody>
          <a:bodyPr wrap="square">
            <a:spAutoFit/>
          </a:bodyPr>
          <a:lstStyle/>
          <a:p>
            <a:r>
              <a:rPr lang="en-GB" dirty="0"/>
              <a:t>Alkyl substituents are electron-donating groups and they are </a:t>
            </a:r>
            <a:r>
              <a:rPr lang="en-GB" b="1" dirty="0"/>
              <a:t>activating </a:t>
            </a:r>
            <a:r>
              <a:rPr lang="en-GB" dirty="0"/>
              <a:t>groups.</a:t>
            </a:r>
          </a:p>
          <a:p>
            <a:r>
              <a:rPr lang="en-GB" dirty="0"/>
              <a:t>They are also </a:t>
            </a:r>
            <a:r>
              <a:rPr lang="en-GB" b="1" dirty="0" err="1"/>
              <a:t>ortho</a:t>
            </a:r>
            <a:r>
              <a:rPr lang="en-GB" b="1" dirty="0"/>
              <a:t>–</a:t>
            </a:r>
            <a:r>
              <a:rPr lang="en-GB" b="1" dirty="0" err="1"/>
              <a:t>para</a:t>
            </a:r>
            <a:r>
              <a:rPr lang="en-GB" b="1" dirty="0"/>
              <a:t> directors</a:t>
            </a:r>
            <a:r>
              <a:rPr lang="en-GB" dirty="0"/>
              <a:t>.</a:t>
            </a:r>
          </a:p>
        </p:txBody>
      </p:sp>
      <p:sp>
        <p:nvSpPr>
          <p:cNvPr id="6" name="Rectangle 5"/>
          <p:cNvSpPr/>
          <p:nvPr/>
        </p:nvSpPr>
        <p:spPr>
          <a:xfrm>
            <a:off x="251520" y="3400603"/>
            <a:ext cx="8568258" cy="923330"/>
          </a:xfrm>
          <a:prstGeom prst="rect">
            <a:avLst/>
          </a:prstGeom>
        </p:spPr>
        <p:txBody>
          <a:bodyPr wrap="square">
            <a:spAutoFit/>
          </a:bodyPr>
          <a:lstStyle/>
          <a:p>
            <a:pPr algn="just"/>
            <a:r>
              <a:rPr lang="en-GB" dirty="0"/>
              <a:t>Groups that have an unshared electron pair on the atom attached to the aromatic ring, such as amino, hydroxyl, </a:t>
            </a:r>
            <a:r>
              <a:rPr lang="en-GB" dirty="0" err="1"/>
              <a:t>alkoxyl</a:t>
            </a:r>
            <a:r>
              <a:rPr lang="en-GB" dirty="0"/>
              <a:t>, and amides or esters with the oxygen or nitrogen directly bonded to the ring, are powerful activating groups and are strong </a:t>
            </a:r>
            <a:r>
              <a:rPr lang="en-GB" dirty="0" err="1"/>
              <a:t>ortho</a:t>
            </a:r>
            <a:r>
              <a:rPr lang="en-GB" dirty="0"/>
              <a:t>–</a:t>
            </a:r>
            <a:r>
              <a:rPr lang="en-GB" dirty="0" err="1"/>
              <a:t>para</a:t>
            </a:r>
            <a:r>
              <a:rPr lang="en-GB" dirty="0"/>
              <a:t> directors.</a:t>
            </a: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1491" y="4653136"/>
            <a:ext cx="597330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7237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404664"/>
            <a:ext cx="8208912" cy="1754326"/>
          </a:xfrm>
          <a:prstGeom prst="rect">
            <a:avLst/>
          </a:prstGeom>
        </p:spPr>
        <p:txBody>
          <a:bodyPr wrap="square">
            <a:spAutoFit/>
          </a:bodyPr>
          <a:lstStyle/>
          <a:p>
            <a:pPr algn="just"/>
            <a:r>
              <a:rPr lang="en-GB" dirty="0"/>
              <a:t>In general, substituent groups with unshared electron pairs on the atom adjacent to the benzene ring (e.g., hydroxyl, amino) are stronger activating groups than groups without unshared electron pairs (i.e., alkyl groups).</a:t>
            </a:r>
          </a:p>
          <a:p>
            <a:pPr algn="just"/>
            <a:endParaRPr lang="en-GB" dirty="0"/>
          </a:p>
          <a:p>
            <a:pPr algn="just"/>
            <a:r>
              <a:rPr lang="en-GB" dirty="0"/>
              <a:t>Contribution of electron density to the benzene ring through resonance is generally</a:t>
            </a:r>
          </a:p>
          <a:p>
            <a:pPr algn="just"/>
            <a:r>
              <a:rPr lang="en-GB" dirty="0"/>
              <a:t>stronger than through an inductive effect.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879" y="2564904"/>
            <a:ext cx="5134241" cy="378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439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605587"/>
            <a:ext cx="8136904" cy="2031325"/>
          </a:xfrm>
          <a:prstGeom prst="rect">
            <a:avLst/>
          </a:prstGeom>
        </p:spPr>
        <p:txBody>
          <a:bodyPr wrap="square">
            <a:spAutoFit/>
          </a:bodyPr>
          <a:lstStyle/>
          <a:p>
            <a:pPr algn="just"/>
            <a:r>
              <a:rPr lang="en-GB" dirty="0"/>
              <a:t>As a corollary, even though amides and esters have an unshared electron pair on the atom adjacent to the ring, their activating effect is diminished because the carbonyl group provides a resonance structure where electron density is directed away from the benzene ring.</a:t>
            </a:r>
          </a:p>
          <a:p>
            <a:pPr algn="just"/>
            <a:endParaRPr lang="en-GB" dirty="0"/>
          </a:p>
          <a:p>
            <a:pPr algn="just"/>
            <a:r>
              <a:rPr lang="en-GB" dirty="0"/>
              <a:t>This makes amides and esters less activating than groups where the only resonance possibilities involve donation of electron density toward the benzene ring.</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687" y="3284984"/>
            <a:ext cx="520065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8053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404664"/>
            <a:ext cx="3659848" cy="369332"/>
          </a:xfrm>
          <a:prstGeom prst="rect">
            <a:avLst/>
          </a:prstGeom>
        </p:spPr>
        <p:txBody>
          <a:bodyPr wrap="none">
            <a:spAutoFit/>
          </a:bodyPr>
          <a:lstStyle/>
          <a:p>
            <a:r>
              <a:rPr lang="en-GB" b="1" dirty="0">
                <a:solidFill>
                  <a:srgbClr val="FF0000"/>
                </a:solidFill>
              </a:rPr>
              <a:t>Deactivating Groups: Meta Directors</a:t>
            </a:r>
          </a:p>
        </p:txBody>
      </p:sp>
      <p:sp>
        <p:nvSpPr>
          <p:cNvPr id="5" name="Rectangle 4"/>
          <p:cNvSpPr/>
          <p:nvPr/>
        </p:nvSpPr>
        <p:spPr>
          <a:xfrm>
            <a:off x="251520" y="1114723"/>
            <a:ext cx="8568952" cy="923330"/>
          </a:xfrm>
          <a:prstGeom prst="rect">
            <a:avLst/>
          </a:prstGeom>
        </p:spPr>
        <p:txBody>
          <a:bodyPr wrap="square">
            <a:spAutoFit/>
          </a:bodyPr>
          <a:lstStyle/>
          <a:p>
            <a:pPr algn="just"/>
            <a:r>
              <a:rPr lang="en-GB" dirty="0"/>
              <a:t>The nitro group is a very strong </a:t>
            </a:r>
            <a:r>
              <a:rPr lang="en-GB" b="1" dirty="0"/>
              <a:t>deactivating group </a:t>
            </a:r>
            <a:r>
              <a:rPr lang="en-GB" dirty="0"/>
              <a:t>and, because of the combined </a:t>
            </a:r>
            <a:r>
              <a:rPr lang="en-GB" dirty="0" err="1"/>
              <a:t>electronegativities</a:t>
            </a:r>
            <a:r>
              <a:rPr lang="en-GB" dirty="0"/>
              <a:t> of the nitrogen and oxygen atoms, it is a powerful </a:t>
            </a:r>
            <a:r>
              <a:rPr lang="en-GB" dirty="0" err="1"/>
              <a:t>electronwithdrawing</a:t>
            </a:r>
            <a:r>
              <a:rPr lang="en-GB" dirty="0"/>
              <a:t> group.</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713" y="2636912"/>
            <a:ext cx="6472566" cy="1666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87524" y="4438853"/>
            <a:ext cx="8568952" cy="646331"/>
          </a:xfrm>
          <a:prstGeom prst="rect">
            <a:avLst/>
          </a:prstGeom>
        </p:spPr>
        <p:txBody>
          <a:bodyPr wrap="square">
            <a:spAutoFit/>
          </a:bodyPr>
          <a:lstStyle/>
          <a:p>
            <a:r>
              <a:rPr lang="en-GB" dirty="0"/>
              <a:t>The carboxyl group ( CO</a:t>
            </a:r>
            <a:r>
              <a:rPr lang="en-GB" baseline="-25000" dirty="0"/>
              <a:t>2</a:t>
            </a:r>
            <a:r>
              <a:rPr lang="en-GB" dirty="0"/>
              <a:t>H), the sulfonic acid group ( SO</a:t>
            </a:r>
            <a:r>
              <a:rPr lang="en-GB" baseline="-25000" dirty="0"/>
              <a:t>3</a:t>
            </a:r>
            <a:r>
              <a:rPr lang="en-GB" dirty="0"/>
              <a:t>H), and the </a:t>
            </a:r>
            <a:r>
              <a:rPr lang="en-GB" dirty="0" err="1"/>
              <a:t>trifluoromethyl</a:t>
            </a:r>
            <a:r>
              <a:rPr lang="en-GB" dirty="0"/>
              <a:t> group ( CF</a:t>
            </a:r>
            <a:r>
              <a:rPr lang="en-GB" baseline="-25000" dirty="0"/>
              <a:t>3</a:t>
            </a:r>
            <a:r>
              <a:rPr lang="en-GB" dirty="0"/>
              <a:t>) are also deactivating groups; they are also meta directors.</a:t>
            </a:r>
          </a:p>
        </p:txBody>
      </p:sp>
    </p:spTree>
    <p:extLst>
      <p:ext uri="{BB962C8B-B14F-4D97-AF65-F5344CB8AC3E}">
        <p14:creationId xmlns:p14="http://schemas.microsoft.com/office/powerpoint/2010/main" val="4174955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2447</TotalTime>
  <Words>1216</Words>
  <Application>Microsoft Office PowerPoint</Application>
  <PresentationFormat>On-screen Show (4:3)</PresentationFormat>
  <Paragraphs>80</Paragraphs>
  <Slides>27</Slides>
  <Notes>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Asim A. Balakit</dc:creator>
  <cp:lastModifiedBy>Maher</cp:lastModifiedBy>
  <cp:revision>46</cp:revision>
  <dcterms:created xsi:type="dcterms:W3CDTF">2014-10-25T06:56:55Z</dcterms:created>
  <dcterms:modified xsi:type="dcterms:W3CDTF">2024-10-04T19:39:29Z</dcterms:modified>
</cp:coreProperties>
</file>