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0"/>
  </p:notesMasterIdLst>
  <p:handoutMasterIdLst>
    <p:handoutMasterId r:id="rId31"/>
  </p:handoutMasterIdLst>
  <p:sldIdLst>
    <p:sldId id="256" r:id="rId2"/>
    <p:sldId id="327" r:id="rId3"/>
    <p:sldId id="328" r:id="rId4"/>
    <p:sldId id="329" r:id="rId5"/>
    <p:sldId id="330" r:id="rId6"/>
    <p:sldId id="331" r:id="rId7"/>
    <p:sldId id="332" r:id="rId8"/>
    <p:sldId id="336" r:id="rId9"/>
    <p:sldId id="337" r:id="rId10"/>
    <p:sldId id="335" r:id="rId11"/>
    <p:sldId id="333" r:id="rId12"/>
    <p:sldId id="339" r:id="rId13"/>
    <p:sldId id="340" r:id="rId14"/>
    <p:sldId id="341" r:id="rId15"/>
    <p:sldId id="342" r:id="rId16"/>
    <p:sldId id="343" r:id="rId17"/>
    <p:sldId id="344" r:id="rId18"/>
    <p:sldId id="345" r:id="rId19"/>
    <p:sldId id="346" r:id="rId20"/>
    <p:sldId id="338" r:id="rId21"/>
    <p:sldId id="348" r:id="rId22"/>
    <p:sldId id="349" r:id="rId23"/>
    <p:sldId id="350" r:id="rId24"/>
    <p:sldId id="351" r:id="rId25"/>
    <p:sldId id="352" r:id="rId26"/>
    <p:sldId id="353" r:id="rId27"/>
    <p:sldId id="359" r:id="rId28"/>
    <p:sldId id="290" r:id="rId29"/>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howGuides="1">
      <p:cViewPr varScale="1">
        <p:scale>
          <a:sx n="72" d="100"/>
          <a:sy n="72" d="100"/>
        </p:scale>
        <p:origin x="618" y="7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11/10/2024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pPr/>
              <a:t>11/10/2024</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60EEC-589F-8627-7A70-FE668FEBC69C}"/>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EAB409D9-CB05-C02D-27D4-B48EEFD1AFAF}"/>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9539E7B7-89AB-D701-8DB8-FF2AB33BA8E9}"/>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DA8FF8D8-4822-8FE3-A258-A5237BF0DE21}"/>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2B201BB6-CE50-76AD-F209-90A815548CEC}"/>
                </a:ext>
              </a:extLst>
            </p:cNvPr>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11">
            <a:extLst>
              <a:ext uri="{FF2B5EF4-FFF2-40B4-BE49-F238E27FC236}">
                <a16:creationId xmlns:a16="http://schemas.microsoft.com/office/drawing/2014/main" id="{DA9B77F2-2391-AD2C-6C9D-D3D120569D90}"/>
              </a:ext>
            </a:extLst>
          </p:cNvPr>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AFF2F-A8BD-568A-1D5C-D27CFE99ADF3}"/>
              </a:ext>
            </a:extLst>
          </p:cNvPr>
          <p:cNvSpPr>
            <a:spLocks noGrp="1"/>
          </p:cNvSpPr>
          <p:nvPr>
            <p:ph type="dt" sz="half" idx="10"/>
          </p:nvPr>
        </p:nvSpPr>
        <p:spPr/>
        <p:txBody>
          <a:bodyPr/>
          <a:lstStyle/>
          <a:p>
            <a:fld id="{FB74EC88-80EF-45B4-82D2-C5DF37C50BAD}" type="datetime1">
              <a:rPr lang="en-US" smtClean="0"/>
              <a:t>11/10/2024</a:t>
            </a:fld>
            <a:endParaRPr lang="en-US"/>
          </a:p>
        </p:txBody>
      </p:sp>
      <p:sp>
        <p:nvSpPr>
          <p:cNvPr id="3" name="Footer Placeholder 2">
            <a:extLst>
              <a:ext uri="{FF2B5EF4-FFF2-40B4-BE49-F238E27FC236}">
                <a16:creationId xmlns:a16="http://schemas.microsoft.com/office/drawing/2014/main" id="{B837642E-3277-7ACA-BE65-80D07438F70A}"/>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BEDA56E4-3C1C-4196-23B7-DB2345B93814}"/>
              </a:ext>
            </a:extLst>
          </p:cNvPr>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0553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extLst>
      <p:ext uri="{BB962C8B-B14F-4D97-AF65-F5344CB8AC3E}">
        <p14:creationId xmlns:p14="http://schemas.microsoft.com/office/powerpoint/2010/main" val="1939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6E025-BC44-2E4A-046E-57D375D583D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3520F-7348-7FBE-757F-F0F230320A7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0BDE8-E2B2-B204-9207-0C64FF39E0C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11/10/2024</a:t>
            </a:fld>
            <a:endParaRPr lang="en-US" dirty="0"/>
          </a:p>
        </p:txBody>
      </p:sp>
      <p:sp>
        <p:nvSpPr>
          <p:cNvPr id="5" name="Footer Placeholder 4">
            <a:extLst>
              <a:ext uri="{FF2B5EF4-FFF2-40B4-BE49-F238E27FC236}">
                <a16:creationId xmlns:a16="http://schemas.microsoft.com/office/drawing/2014/main" id="{C7F2CF12-6D60-52BE-A35C-72B906B6724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77B9E6CB-41C5-737F-54BB-FC5D1AA91E6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grpSp>
        <p:nvGrpSpPr>
          <p:cNvPr id="7" name="Group 6">
            <a:extLst>
              <a:ext uri="{FF2B5EF4-FFF2-40B4-BE49-F238E27FC236}">
                <a16:creationId xmlns:a16="http://schemas.microsoft.com/office/drawing/2014/main" id="{37E62E8E-2DA7-4088-E27F-8DA6B360D31A}"/>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DDBEF75D-824A-3F4E-4B06-D69727D3D41B}"/>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00D79712-6196-F143-8273-02137656E096}"/>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7F00C420-B7FB-7EE5-E080-670618454FD7}"/>
                </a:ext>
              </a:extLst>
            </p:cNvPr>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10">
            <a:extLst>
              <a:ext uri="{FF2B5EF4-FFF2-40B4-BE49-F238E27FC236}">
                <a16:creationId xmlns:a16="http://schemas.microsoft.com/office/drawing/2014/main" id="{64A237CE-0774-F2D2-1A12-2C95E35618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a:extLst>
              <a:ext uri="{FF2B5EF4-FFF2-40B4-BE49-F238E27FC236}">
                <a16:creationId xmlns:a16="http://schemas.microsoft.com/office/drawing/2014/main" id="{24A27DD6-2417-9D09-E6CA-A2E010E831DC}"/>
              </a:ext>
            </a:extLst>
          </p:cNvPr>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279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AE67A5E-824D-209C-84A3-3D6BA71E64D8}"/>
              </a:ext>
            </a:extLst>
          </p:cNvPr>
          <p:cNvSpPr txBox="1">
            <a:spLocks noChangeArrowheads="1"/>
          </p:cNvSpPr>
          <p:nvPr/>
        </p:nvSpPr>
        <p:spPr bwMode="auto">
          <a:xfrm>
            <a:off x="1291199" y="1478784"/>
            <a:ext cx="8792038" cy="30170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Al-</a:t>
            </a:r>
            <a:r>
              <a:rPr lang="en-US" sz="2400" dirty="0" err="1">
                <a:effectLst/>
                <a:latin typeface="Franklin Gothic Medium" panose="020B0603020102020204" pitchFamily="34" charset="0"/>
                <a:ea typeface="Calibri" panose="020F0502020204030204" pitchFamily="34" charset="0"/>
                <a:cs typeface="Arial" panose="020B0604020202020204" pitchFamily="34" charset="0"/>
              </a:rPr>
              <a:t>Mustaqbal</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University</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Biomedical Engineering Department</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Class: </a:t>
            </a:r>
            <a:r>
              <a:rPr lang="ar-IQ" sz="2400" dirty="0">
                <a:effectLst/>
                <a:latin typeface="Franklin Gothic Medium" panose="020B0603020102020204" pitchFamily="34" charset="0"/>
                <a:ea typeface="Calibri" panose="020F0502020204030204" pitchFamily="34" charset="0"/>
                <a:cs typeface="Arial" panose="020B0604020202020204" pitchFamily="34" charset="0"/>
              </a:rPr>
              <a:t>5</a:t>
            </a:r>
            <a:r>
              <a:rPr lang="en-US" sz="2400" dirty="0" err="1">
                <a:effectLst/>
                <a:latin typeface="Franklin Gothic Medium" panose="020B0603020102020204" pitchFamily="34" charset="0"/>
                <a:ea typeface="Calibri" panose="020F0502020204030204" pitchFamily="34" charset="0"/>
                <a:cs typeface="Arial" panose="020B0604020202020204" pitchFamily="34" charset="0"/>
              </a:rPr>
              <a:t>th</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Subject: Biomedical Instrumentation Lab</a:t>
            </a:r>
            <a:endParaRPr lang="ar-IQ" sz="24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Lecturer: </a:t>
            </a:r>
            <a:r>
              <a:rPr lang="sv-SE" sz="2400" dirty="0">
                <a:effectLst/>
                <a:latin typeface="Franklin Gothic Medium" panose="020B0603020102020204" pitchFamily="34" charset="0"/>
                <a:ea typeface="Calibri" panose="020F0502020204030204" pitchFamily="34" charset="0"/>
                <a:cs typeface="Arial" panose="020B0604020202020204" pitchFamily="34" charset="0"/>
              </a:rPr>
              <a:t>M.SC. ZAINAB  SATTAR JABBAR</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1</a:t>
            </a:r>
            <a:r>
              <a:rPr lang="en-US" sz="2400" baseline="30000" dirty="0">
                <a:effectLst/>
                <a:latin typeface="Franklin Gothic Medium" panose="020B0603020102020204" pitchFamily="34" charset="0"/>
                <a:ea typeface="Calibri" panose="020F0502020204030204" pitchFamily="34" charset="0"/>
                <a:cs typeface="Arial" panose="020B0604020202020204" pitchFamily="34" charset="0"/>
              </a:rPr>
              <a:t>st</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term – Lect. </a:t>
            </a:r>
            <a:r>
              <a:rPr lang="ar-IQ" sz="2400" dirty="0">
                <a:effectLst/>
                <a:latin typeface="Franklin Gothic Medium" panose="020B0603020102020204" pitchFamily="34" charset="0"/>
                <a:ea typeface="Calibri" panose="020F0502020204030204" pitchFamily="34" charset="0"/>
                <a:cs typeface="Arial" panose="020B0604020202020204" pitchFamily="34" charset="0"/>
              </a:rPr>
              <a:t>4</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Electrocardiogram (ECG)</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031B957-DFF5-3802-33C5-92A5576C8157}"/>
              </a:ext>
            </a:extLst>
          </p:cNvPr>
          <p:cNvSpPr txBox="1"/>
          <p:nvPr/>
        </p:nvSpPr>
        <p:spPr>
          <a:xfrm>
            <a:off x="455612" y="6172200"/>
            <a:ext cx="8632117" cy="369332"/>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 Email: </a:t>
            </a:r>
            <a:r>
              <a:rPr lang="en-US" sz="1800" dirty="0">
                <a:effectLst/>
                <a:latin typeface="Calibri" panose="020F0502020204030204" pitchFamily="34" charset="0"/>
                <a:ea typeface="Calibri" panose="020F0502020204030204" pitchFamily="34" charset="0"/>
                <a:cs typeface="Arial" panose="020B0604020202020204" pitchFamily="34" charset="0"/>
              </a:rPr>
              <a:t>zainab.sattar.jabbar@uomus.edu.iq</a:t>
            </a:r>
            <a:endParaRPr lang="en-US" dirty="0"/>
          </a:p>
        </p:txBody>
      </p:sp>
    </p:spTree>
    <p:extLst>
      <p:ext uri="{BB962C8B-B14F-4D97-AF65-F5344CB8AC3E}">
        <p14:creationId xmlns:p14="http://schemas.microsoft.com/office/powerpoint/2010/main" val="506761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888767"/>
          </a:xfrm>
        </p:spPr>
        <p:txBody>
          <a:bodyPr>
            <a:norm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ECG Signals</a:t>
            </a:r>
            <a:endParaRPr lang="ar-IQ" dirty="0">
              <a:solidFill>
                <a:srgbClr val="00B0F0"/>
              </a:solidFill>
              <a:latin typeface="Times New Roman" panose="02020603050405020304" pitchFamily="18" charset="0"/>
              <a:cs typeface="Times New Roman" panose="02020603050405020304" pitchFamily="18" charset="0"/>
            </a:endParaRPr>
          </a:p>
        </p:txBody>
      </p:sp>
      <p:sp>
        <p:nvSpPr>
          <p:cNvPr id="6" name="عنصر نائب للمحتوى 5"/>
          <p:cNvSpPr>
            <a:spLocks noGrp="1"/>
          </p:cNvSpPr>
          <p:nvPr>
            <p:ph idx="1"/>
          </p:nvPr>
        </p:nvSpPr>
        <p:spPr>
          <a:xfrm>
            <a:off x="1274288" y="1205925"/>
            <a:ext cx="6925467" cy="5651183"/>
          </a:xfrm>
        </p:spPr>
        <p:txBody>
          <a:bodyPr>
            <a:noAutofit/>
          </a:bodyPr>
          <a:lstStyle/>
          <a:p>
            <a:pPr algn="just">
              <a:buFont typeface="Wingdings" pitchFamily="2" charset="2"/>
              <a:buChar char="Ø"/>
            </a:pPr>
            <a:r>
              <a:rPr lang="en-GB" sz="1799" dirty="0">
                <a:solidFill>
                  <a:schemeClr val="tx2"/>
                </a:solidFill>
                <a:latin typeface="Times New Roman" panose="02020603050405020304" pitchFamily="18" charset="0"/>
                <a:cs typeface="Times New Roman" panose="02020603050405020304" pitchFamily="18" charset="0"/>
              </a:rPr>
              <a:t>Electrocardiography (ECG) is the process of recording the electrical activity of the heart over a period of time using electrodes placed on a patient's body. These electrodes detect the tiny electrical changes on the skin that arise from the heart muscle cells depolarizing during each heartbeat.</a:t>
            </a:r>
          </a:p>
          <a:p>
            <a:pPr algn="just">
              <a:buFont typeface="Wingdings" pitchFamily="2" charset="2"/>
              <a:buChar char="Ø"/>
            </a:pPr>
            <a:r>
              <a:rPr lang="en-GB" sz="1799" dirty="0">
                <a:solidFill>
                  <a:schemeClr val="tx2"/>
                </a:solidFill>
                <a:latin typeface="Times New Roman" panose="02020603050405020304" pitchFamily="18" charset="0"/>
                <a:cs typeface="Times New Roman" panose="02020603050405020304" pitchFamily="18" charset="0"/>
              </a:rPr>
              <a:t>During each heartbeat, a healthy heart will have an orderly progression of depolarization that: </a:t>
            </a:r>
          </a:p>
          <a:p>
            <a:pPr marL="742727" lvl="1" indent="-285664" algn="just"/>
            <a:r>
              <a:rPr lang="en-GB" sz="1799" dirty="0">
                <a:solidFill>
                  <a:schemeClr val="tx2"/>
                </a:solidFill>
                <a:latin typeface="Times New Roman" panose="02020603050405020304" pitchFamily="18" charset="0"/>
                <a:cs typeface="Times New Roman" panose="02020603050405020304" pitchFamily="18" charset="0"/>
              </a:rPr>
              <a:t>Starts with pacemaker cells in the </a:t>
            </a:r>
            <a:r>
              <a:rPr lang="en-GB" sz="1799" b="1" dirty="0" err="1">
                <a:solidFill>
                  <a:srgbClr val="FF0000"/>
                </a:solidFill>
                <a:latin typeface="Times New Roman" panose="02020603050405020304" pitchFamily="18" charset="0"/>
                <a:cs typeface="Times New Roman" panose="02020603050405020304" pitchFamily="18" charset="0"/>
              </a:rPr>
              <a:t>sino</a:t>
            </a:r>
            <a:r>
              <a:rPr lang="en-GB" sz="1799" b="1" dirty="0">
                <a:solidFill>
                  <a:srgbClr val="FF0000"/>
                </a:solidFill>
                <a:latin typeface="Times New Roman" panose="02020603050405020304" pitchFamily="18" charset="0"/>
                <a:cs typeface="Times New Roman" panose="02020603050405020304" pitchFamily="18" charset="0"/>
              </a:rPr>
              <a:t>-atrial (SA) node</a:t>
            </a:r>
            <a:r>
              <a:rPr lang="en-GB" sz="1799" dirty="0">
                <a:solidFill>
                  <a:schemeClr val="tx2"/>
                </a:solidFill>
                <a:latin typeface="Times New Roman" panose="02020603050405020304" pitchFamily="18" charset="0"/>
                <a:cs typeface="Times New Roman" panose="02020603050405020304" pitchFamily="18" charset="0"/>
              </a:rPr>
              <a:t>, with a rhythm influenced by the central nervous system (brain), </a:t>
            </a:r>
          </a:p>
          <a:p>
            <a:pPr marL="742727" lvl="1" indent="-285664" algn="just"/>
            <a:r>
              <a:rPr lang="en-GB" sz="1799" dirty="0">
                <a:solidFill>
                  <a:schemeClr val="tx2"/>
                </a:solidFill>
                <a:latin typeface="Times New Roman" panose="02020603050405020304" pitchFamily="18" charset="0"/>
                <a:cs typeface="Times New Roman" panose="02020603050405020304" pitchFamily="18" charset="0"/>
              </a:rPr>
              <a:t>Spreads out through the </a:t>
            </a:r>
            <a:r>
              <a:rPr lang="en-GB" sz="1799" b="1" dirty="0">
                <a:solidFill>
                  <a:srgbClr val="FF0000"/>
                </a:solidFill>
                <a:latin typeface="Times New Roman" panose="02020603050405020304" pitchFamily="18" charset="0"/>
                <a:cs typeface="Times New Roman" panose="02020603050405020304" pitchFamily="18" charset="0"/>
              </a:rPr>
              <a:t>atrium</a:t>
            </a:r>
            <a:r>
              <a:rPr lang="en-GB" sz="1799" dirty="0">
                <a:solidFill>
                  <a:schemeClr val="tx2"/>
                </a:solidFill>
                <a:latin typeface="Times New Roman" panose="02020603050405020304" pitchFamily="18" charset="0"/>
                <a:cs typeface="Times New Roman" panose="02020603050405020304" pitchFamily="18" charset="0"/>
              </a:rPr>
              <a:t>, </a:t>
            </a:r>
          </a:p>
          <a:p>
            <a:pPr marL="742727" lvl="1" indent="-285664" algn="just"/>
            <a:r>
              <a:rPr lang="en-GB" sz="1799" dirty="0">
                <a:solidFill>
                  <a:schemeClr val="tx2"/>
                </a:solidFill>
                <a:latin typeface="Times New Roman" panose="02020603050405020304" pitchFamily="18" charset="0"/>
                <a:cs typeface="Times New Roman" panose="02020603050405020304" pitchFamily="18" charset="0"/>
              </a:rPr>
              <a:t>Passes with a delay through the </a:t>
            </a:r>
            <a:r>
              <a:rPr lang="en-GB" sz="1799" b="1" dirty="0" err="1">
                <a:solidFill>
                  <a:srgbClr val="FF0000"/>
                </a:solidFill>
                <a:latin typeface="Times New Roman" panose="02020603050405020304" pitchFamily="18" charset="0"/>
                <a:cs typeface="Times New Roman" panose="02020603050405020304" pitchFamily="18" charset="0"/>
              </a:rPr>
              <a:t>atrio</a:t>
            </a:r>
            <a:r>
              <a:rPr lang="en-GB" sz="1799" b="1" dirty="0">
                <a:solidFill>
                  <a:srgbClr val="FF0000"/>
                </a:solidFill>
                <a:latin typeface="Times New Roman" panose="02020603050405020304" pitchFamily="18" charset="0"/>
                <a:cs typeface="Times New Roman" panose="02020603050405020304" pitchFamily="18" charset="0"/>
              </a:rPr>
              <a:t>-ventricular (AV) node</a:t>
            </a:r>
            <a:r>
              <a:rPr lang="en-GB" sz="1799" dirty="0">
                <a:solidFill>
                  <a:schemeClr val="tx2"/>
                </a:solidFill>
                <a:latin typeface="Times New Roman" panose="02020603050405020304" pitchFamily="18" charset="0"/>
                <a:cs typeface="Times New Roman" panose="02020603050405020304" pitchFamily="18" charset="0"/>
              </a:rPr>
              <a:t>, </a:t>
            </a:r>
          </a:p>
          <a:p>
            <a:pPr marL="742727" lvl="1" indent="-285664" algn="just"/>
            <a:r>
              <a:rPr lang="en-GB" sz="1799" dirty="0">
                <a:solidFill>
                  <a:schemeClr val="tx2"/>
                </a:solidFill>
                <a:latin typeface="Times New Roman" panose="02020603050405020304" pitchFamily="18" charset="0"/>
                <a:cs typeface="Times New Roman" panose="02020603050405020304" pitchFamily="18" charset="0"/>
              </a:rPr>
              <a:t>Spreads throughout the ventricles via specialized ‘</a:t>
            </a:r>
            <a:r>
              <a:rPr lang="en-GB" sz="1799" b="1" dirty="0">
                <a:solidFill>
                  <a:srgbClr val="FF0000"/>
                </a:solidFill>
                <a:latin typeface="Times New Roman" panose="02020603050405020304" pitchFamily="18" charset="0"/>
                <a:cs typeface="Times New Roman" panose="02020603050405020304" pitchFamily="18" charset="0"/>
              </a:rPr>
              <a:t>electrical path ways</a:t>
            </a:r>
            <a:r>
              <a:rPr lang="en-GB" sz="1799" b="1" dirty="0">
                <a:solidFill>
                  <a:schemeClr val="tx2"/>
                </a:solidFill>
                <a:latin typeface="Times New Roman" panose="02020603050405020304" pitchFamily="18" charset="0"/>
                <a:cs typeface="Times New Roman" panose="02020603050405020304" pitchFamily="18" charset="0"/>
              </a:rPr>
              <a:t>’. </a:t>
            </a:r>
          </a:p>
          <a:p>
            <a:pPr algn="just">
              <a:buFont typeface="Wingdings" pitchFamily="2" charset="2"/>
              <a:buChar char="Ø"/>
            </a:pPr>
            <a:r>
              <a:rPr lang="en-GB" sz="1799" dirty="0">
                <a:solidFill>
                  <a:schemeClr val="tx2"/>
                </a:solidFill>
                <a:latin typeface="Times New Roman" panose="02020603050405020304" pitchFamily="18" charset="0"/>
                <a:cs typeface="Times New Roman" panose="02020603050405020304" pitchFamily="18" charset="0"/>
              </a:rPr>
              <a:t>The cardiac muscle cells also pass on the electrical signals to each other.</a:t>
            </a:r>
          </a:p>
          <a:p>
            <a:pPr algn="just">
              <a:buFont typeface="Wingdings" pitchFamily="2" charset="2"/>
              <a:buChar char="Ø"/>
            </a:pPr>
            <a:r>
              <a:rPr lang="en-GB" sz="1799" dirty="0">
                <a:solidFill>
                  <a:schemeClr val="tx2"/>
                </a:solidFill>
                <a:latin typeface="Times New Roman" panose="02020603050405020304" pitchFamily="18" charset="0"/>
                <a:cs typeface="Times New Roman" panose="02020603050405020304" pitchFamily="18" charset="0"/>
              </a:rPr>
              <a:t>This orderly pattern of depolarization causes the specific ECG tracing. </a:t>
            </a:r>
            <a:endParaRPr lang="ar-IQ" sz="1799" dirty="0">
              <a:solidFill>
                <a:schemeClr val="tx2"/>
              </a:solidFill>
              <a:latin typeface="Times New Roman" panose="02020603050405020304" pitchFamily="18" charset="0"/>
              <a:cs typeface="Times New Roman" panose="02020603050405020304" pitchFamily="18" charset="0"/>
            </a:endParaRPr>
          </a:p>
          <a:p>
            <a:pPr algn="just"/>
            <a:endParaRPr lang="ar-IQ" sz="1799" dirty="0">
              <a:solidFill>
                <a:schemeClr val="tx2"/>
              </a:solidFill>
              <a:latin typeface="Times New Roman" panose="02020603050405020304" pitchFamily="18" charset="0"/>
              <a:cs typeface="Times New Roman" panose="02020603050405020304" pitchFamily="18" charset="0"/>
            </a:endParaRPr>
          </a:p>
        </p:txBody>
      </p:sp>
      <p:pic>
        <p:nvPicPr>
          <p:cNvPr id="7" name="Afbeelding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69403" y="1280567"/>
            <a:ext cx="3517743" cy="4776268"/>
          </a:xfrm>
          <a:prstGeom prst="rect">
            <a:avLst/>
          </a:prstGeom>
        </p:spPr>
      </p:pic>
    </p:spTree>
    <p:extLst>
      <p:ext uri="{BB962C8B-B14F-4D97-AF65-F5344CB8AC3E}">
        <p14:creationId xmlns:p14="http://schemas.microsoft.com/office/powerpoint/2010/main" val="23957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847214"/>
          </a:xfrm>
        </p:spPr>
        <p:txBody>
          <a:bodyPr>
            <a:norm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Normal and abnormal rhythms</a:t>
            </a:r>
            <a:endParaRPr lang="ar-IQ"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60437" y="1150521"/>
            <a:ext cx="7424101" cy="5706587"/>
          </a:xfrm>
        </p:spPr>
        <p:txBody>
          <a:bodyPr/>
          <a:lstStyle/>
          <a:p>
            <a:pPr marL="0" indent="0">
              <a:buNone/>
            </a:pPr>
            <a:r>
              <a:rPr lang="en-GB" sz="1999" dirty="0">
                <a:solidFill>
                  <a:schemeClr val="tx2"/>
                </a:solidFill>
                <a:latin typeface="Times New Roman" panose="02020603050405020304" pitchFamily="18" charset="0"/>
                <a:cs typeface="Times New Roman" panose="02020603050405020304" pitchFamily="18" charset="0"/>
              </a:rPr>
              <a:t>An ECG can be used to: </a:t>
            </a:r>
          </a:p>
          <a:p>
            <a:pPr marL="742727" lvl="1" indent="-285664"/>
            <a:r>
              <a:rPr lang="en-GB" sz="1999" dirty="0">
                <a:solidFill>
                  <a:schemeClr val="tx2"/>
                </a:solidFill>
                <a:latin typeface="Times New Roman" panose="02020603050405020304" pitchFamily="18" charset="0"/>
                <a:cs typeface="Times New Roman" panose="02020603050405020304" pitchFamily="18" charset="0"/>
              </a:rPr>
              <a:t>Measure the </a:t>
            </a:r>
            <a:r>
              <a:rPr lang="en-GB" sz="1999" b="1" dirty="0">
                <a:solidFill>
                  <a:srgbClr val="FF0000"/>
                </a:solidFill>
                <a:latin typeface="Times New Roman" panose="02020603050405020304" pitchFamily="18" charset="0"/>
                <a:cs typeface="Times New Roman" panose="02020603050405020304" pitchFamily="18" charset="0"/>
              </a:rPr>
              <a:t>rate</a:t>
            </a:r>
            <a:r>
              <a:rPr lang="en-GB" sz="1999" dirty="0">
                <a:solidFill>
                  <a:schemeClr val="tx2"/>
                </a:solidFill>
                <a:latin typeface="Times New Roman" panose="02020603050405020304" pitchFamily="18" charset="0"/>
                <a:cs typeface="Times New Roman" panose="02020603050405020304" pitchFamily="18" charset="0"/>
              </a:rPr>
              <a:t> of heartbeats,</a:t>
            </a:r>
          </a:p>
          <a:p>
            <a:pPr marL="742727" lvl="1" indent="-285664"/>
            <a:r>
              <a:rPr lang="en-GB" sz="1999" dirty="0">
                <a:solidFill>
                  <a:schemeClr val="tx2"/>
                </a:solidFill>
                <a:latin typeface="Times New Roman" panose="02020603050405020304" pitchFamily="18" charset="0"/>
                <a:cs typeface="Times New Roman" panose="02020603050405020304" pitchFamily="18" charset="0"/>
              </a:rPr>
              <a:t>Measure the </a:t>
            </a:r>
            <a:r>
              <a:rPr lang="en-GB" sz="1999" b="1" dirty="0">
                <a:solidFill>
                  <a:srgbClr val="FF0000"/>
                </a:solidFill>
                <a:latin typeface="Times New Roman" panose="02020603050405020304" pitchFamily="18" charset="0"/>
                <a:cs typeface="Times New Roman" panose="02020603050405020304" pitchFamily="18" charset="0"/>
              </a:rPr>
              <a:t>rhythm</a:t>
            </a:r>
            <a:r>
              <a:rPr lang="en-GB" sz="1999" dirty="0">
                <a:solidFill>
                  <a:schemeClr val="tx2"/>
                </a:solidFill>
                <a:latin typeface="Times New Roman" panose="02020603050405020304" pitchFamily="18" charset="0"/>
                <a:cs typeface="Times New Roman" panose="02020603050405020304" pitchFamily="18" charset="0"/>
              </a:rPr>
              <a:t> (regular, irregular) of the heart beats, </a:t>
            </a:r>
          </a:p>
          <a:p>
            <a:pPr marL="742727" lvl="1" indent="-285664"/>
            <a:r>
              <a:rPr lang="en-GB" sz="1999" dirty="0">
                <a:solidFill>
                  <a:schemeClr val="tx2"/>
                </a:solidFill>
                <a:latin typeface="Times New Roman" panose="02020603050405020304" pitchFamily="18" charset="0"/>
                <a:cs typeface="Times New Roman" panose="02020603050405020304" pitchFamily="18" charset="0"/>
              </a:rPr>
              <a:t>Measure the </a:t>
            </a:r>
            <a:r>
              <a:rPr lang="en-GB" sz="1999" b="1" dirty="0">
                <a:solidFill>
                  <a:srgbClr val="FF0000"/>
                </a:solidFill>
                <a:latin typeface="Times New Roman" panose="02020603050405020304" pitchFamily="18" charset="0"/>
                <a:cs typeface="Times New Roman" panose="02020603050405020304" pitchFamily="18" charset="0"/>
              </a:rPr>
              <a:t>size and position </a:t>
            </a:r>
            <a:r>
              <a:rPr lang="en-GB" sz="1999" dirty="0">
                <a:solidFill>
                  <a:schemeClr val="tx2"/>
                </a:solidFill>
                <a:latin typeface="Times New Roman" panose="02020603050405020304" pitchFamily="18" charset="0"/>
                <a:cs typeface="Times New Roman" panose="02020603050405020304" pitchFamily="18" charset="0"/>
              </a:rPr>
              <a:t>of the heart chambers, </a:t>
            </a:r>
          </a:p>
          <a:p>
            <a:pPr marL="742727" lvl="1" indent="-285664"/>
            <a:r>
              <a:rPr lang="en-GB" sz="1999" dirty="0">
                <a:solidFill>
                  <a:schemeClr val="tx2"/>
                </a:solidFill>
                <a:latin typeface="Times New Roman" panose="02020603050405020304" pitchFamily="18" charset="0"/>
                <a:cs typeface="Times New Roman" panose="02020603050405020304" pitchFamily="18" charset="0"/>
              </a:rPr>
              <a:t>Detect the presence of any </a:t>
            </a:r>
            <a:r>
              <a:rPr lang="en-GB" sz="1999" b="1" dirty="0">
                <a:solidFill>
                  <a:srgbClr val="FF0000"/>
                </a:solidFill>
                <a:latin typeface="Times New Roman" panose="02020603050405020304" pitchFamily="18" charset="0"/>
                <a:cs typeface="Times New Roman" panose="02020603050405020304" pitchFamily="18" charset="0"/>
              </a:rPr>
              <a:t>damage</a:t>
            </a:r>
            <a:r>
              <a:rPr lang="en-GB" sz="1999" dirty="0">
                <a:solidFill>
                  <a:schemeClr val="tx2"/>
                </a:solidFill>
                <a:latin typeface="Times New Roman" panose="02020603050405020304" pitchFamily="18" charset="0"/>
                <a:cs typeface="Times New Roman" panose="02020603050405020304" pitchFamily="18" charset="0"/>
              </a:rPr>
              <a:t> to the heart's muscle cells or conduction system, </a:t>
            </a:r>
          </a:p>
          <a:p>
            <a:pPr marL="742727" lvl="1" indent="-285664"/>
            <a:r>
              <a:rPr lang="en-GB" sz="1999" dirty="0">
                <a:solidFill>
                  <a:schemeClr val="tx2"/>
                </a:solidFill>
                <a:latin typeface="Times New Roman" panose="02020603050405020304" pitchFamily="18" charset="0"/>
                <a:cs typeface="Times New Roman" panose="02020603050405020304" pitchFamily="18" charset="0"/>
              </a:rPr>
              <a:t>Measure the effects of cardiac </a:t>
            </a:r>
            <a:r>
              <a:rPr lang="en-GB" sz="1999" b="1" dirty="0">
                <a:solidFill>
                  <a:srgbClr val="FF0000"/>
                </a:solidFill>
                <a:latin typeface="Times New Roman" panose="02020603050405020304" pitchFamily="18" charset="0"/>
                <a:cs typeface="Times New Roman" panose="02020603050405020304" pitchFamily="18" charset="0"/>
              </a:rPr>
              <a:t>drugs</a:t>
            </a:r>
            <a:r>
              <a:rPr lang="en-GB" sz="1999" dirty="0">
                <a:solidFill>
                  <a:schemeClr val="tx2"/>
                </a:solidFill>
                <a:latin typeface="Times New Roman" panose="02020603050405020304" pitchFamily="18" charset="0"/>
                <a:cs typeface="Times New Roman" panose="02020603050405020304" pitchFamily="18" charset="0"/>
              </a:rPr>
              <a:t>,</a:t>
            </a:r>
          </a:p>
          <a:p>
            <a:pPr marL="742727" lvl="1" indent="-285664"/>
            <a:r>
              <a:rPr lang="en-GB" sz="1999" dirty="0">
                <a:solidFill>
                  <a:schemeClr val="tx2"/>
                </a:solidFill>
                <a:latin typeface="Times New Roman" panose="02020603050405020304" pitchFamily="18" charset="0"/>
                <a:cs typeface="Times New Roman" panose="02020603050405020304" pitchFamily="18" charset="0"/>
              </a:rPr>
              <a:t>Measure the function of implanted </a:t>
            </a:r>
            <a:r>
              <a:rPr lang="en-GB" sz="1999" b="1" dirty="0">
                <a:solidFill>
                  <a:srgbClr val="FF0000"/>
                </a:solidFill>
                <a:latin typeface="Times New Roman" panose="02020603050405020304" pitchFamily="18" charset="0"/>
                <a:cs typeface="Times New Roman" panose="02020603050405020304" pitchFamily="18" charset="0"/>
              </a:rPr>
              <a:t>pacemakers</a:t>
            </a:r>
            <a:r>
              <a:rPr lang="en-GB" sz="1999" dirty="0">
                <a:solidFill>
                  <a:schemeClr val="tx2"/>
                </a:solidFill>
                <a:latin typeface="Times New Roman" panose="02020603050405020304" pitchFamily="18" charset="0"/>
                <a:cs typeface="Times New Roman" panose="02020603050405020304" pitchFamily="18" charset="0"/>
              </a:rPr>
              <a:t>.</a:t>
            </a:r>
          </a:p>
          <a:p>
            <a:pPr marL="0" indent="0">
              <a:buNone/>
            </a:pPr>
            <a:endParaRPr lang="ar-IQ" dirty="0">
              <a:solidFill>
                <a:schemeClr val="tx2"/>
              </a:solidFill>
              <a:latin typeface="Times New Roman" panose="02020603050405020304" pitchFamily="18" charset="0"/>
              <a:cs typeface="Times New Roman" panose="02020603050405020304" pitchFamily="18" charset="0"/>
            </a:endParaRPr>
          </a:p>
        </p:txBody>
      </p:sp>
      <p:pic>
        <p:nvPicPr>
          <p:cNvPr id="4" name="Afbeelding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15388" y="1168117"/>
            <a:ext cx="2757807" cy="5020400"/>
          </a:xfrm>
          <a:prstGeom prst="rect">
            <a:avLst/>
          </a:prstGeom>
        </p:spPr>
      </p:pic>
      <p:grpSp>
        <p:nvGrpSpPr>
          <p:cNvPr id="5" name="Groep 4"/>
          <p:cNvGrpSpPr/>
          <p:nvPr/>
        </p:nvGrpSpPr>
        <p:grpSpPr>
          <a:xfrm>
            <a:off x="2731809" y="4556698"/>
            <a:ext cx="4564461" cy="1416135"/>
            <a:chOff x="2061632" y="4897065"/>
            <a:chExt cx="4565650" cy="1416504"/>
          </a:xfrm>
        </p:grpSpPr>
        <p:pic>
          <p:nvPicPr>
            <p:cNvPr id="6"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1632" y="5192448"/>
              <a:ext cx="4565650" cy="1121121"/>
            </a:xfrm>
            <a:prstGeom prst="rect">
              <a:avLst/>
            </a:prstGeom>
          </p:spPr>
        </p:pic>
        <p:sp>
          <p:nvSpPr>
            <p:cNvPr id="7" name="Tekstvak 3"/>
            <p:cNvSpPr txBox="1"/>
            <p:nvPr/>
          </p:nvSpPr>
          <p:spPr>
            <a:xfrm>
              <a:off x="2700867" y="4897065"/>
              <a:ext cx="34176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799" b="1" dirty="0"/>
                <a:t>ECG during Ventricular Fibrillation</a:t>
              </a:r>
            </a:p>
          </p:txBody>
        </p:sp>
      </p:grpSp>
    </p:spTree>
    <p:extLst>
      <p:ext uri="{BB962C8B-B14F-4D97-AF65-F5344CB8AC3E}">
        <p14:creationId xmlns:p14="http://schemas.microsoft.com/office/powerpoint/2010/main" val="54618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125" y="441574"/>
            <a:ext cx="11008033" cy="673454"/>
          </a:xfrm>
        </p:spPr>
        <p:txBody>
          <a:bodyPr>
            <a:no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Lead Placement: 3 electrodes, 6 leads</a:t>
            </a:r>
          </a:p>
        </p:txBody>
      </p:sp>
      <p:sp>
        <p:nvSpPr>
          <p:cNvPr id="22" name="Rechthoek 21"/>
          <p:cNvSpPr/>
          <p:nvPr/>
        </p:nvSpPr>
        <p:spPr>
          <a:xfrm>
            <a:off x="2276940" y="1297292"/>
            <a:ext cx="8693003" cy="1015399"/>
          </a:xfrm>
          <a:prstGeom prst="rect">
            <a:avLst/>
          </a:prstGeom>
        </p:spPr>
        <p:txBody>
          <a:bodyPr wrap="square">
            <a:spAutoFit/>
          </a:bodyPr>
          <a:lstStyle/>
          <a:p>
            <a:r>
              <a:rPr lang="en-GB" sz="1999" dirty="0">
                <a:solidFill>
                  <a:schemeClr val="tx2"/>
                </a:solidFill>
                <a:latin typeface="Times New Roman" panose="02020603050405020304" pitchFamily="18" charset="0"/>
                <a:cs typeface="Times New Roman" panose="02020603050405020304" pitchFamily="18" charset="0"/>
              </a:rPr>
              <a:t>The </a:t>
            </a:r>
            <a:r>
              <a:rPr lang="en-GB" sz="1999" dirty="0">
                <a:solidFill>
                  <a:srgbClr val="FF0000"/>
                </a:solidFill>
                <a:latin typeface="Times New Roman" panose="02020603050405020304" pitchFamily="18" charset="0"/>
                <a:cs typeface="Times New Roman" panose="02020603050405020304" pitchFamily="18" charset="0"/>
              </a:rPr>
              <a:t>3-lead</a:t>
            </a:r>
            <a:r>
              <a:rPr lang="en-GB" sz="1999" dirty="0">
                <a:solidFill>
                  <a:schemeClr val="tx2"/>
                </a:solidFill>
                <a:latin typeface="Times New Roman" panose="02020603050405020304" pitchFamily="18" charset="0"/>
                <a:cs typeface="Times New Roman" panose="02020603050405020304" pitchFamily="18" charset="0"/>
              </a:rPr>
              <a:t> ECG has been in use for over 100 years. Currently, it is mainly used on transport monitors (e.g. in ambulances). The reason for this is that configurations with more leads provide more information. </a:t>
            </a:r>
          </a:p>
        </p:txBody>
      </p:sp>
      <p:grpSp>
        <p:nvGrpSpPr>
          <p:cNvPr id="5" name="Groep 4"/>
          <p:cNvGrpSpPr/>
          <p:nvPr/>
        </p:nvGrpSpPr>
        <p:grpSpPr>
          <a:xfrm>
            <a:off x="831056" y="2312690"/>
            <a:ext cx="2354658" cy="4197167"/>
            <a:chOff x="222533" y="1382433"/>
            <a:chExt cx="2138653" cy="4700773"/>
          </a:xfrm>
        </p:grpSpPr>
        <p:pic>
          <p:nvPicPr>
            <p:cNvPr id="16" name="Afbeelding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73" y="1382433"/>
              <a:ext cx="1698592" cy="3700504"/>
            </a:xfrm>
            <a:prstGeom prst="rect">
              <a:avLst/>
            </a:prstGeom>
          </p:spPr>
        </p:pic>
        <p:sp>
          <p:nvSpPr>
            <p:cNvPr id="13" name="Tekstvak 12"/>
            <p:cNvSpPr txBox="1"/>
            <p:nvPr/>
          </p:nvSpPr>
          <p:spPr>
            <a:xfrm>
              <a:off x="222533" y="5049357"/>
              <a:ext cx="2138653" cy="1033849"/>
            </a:xfrm>
            <a:prstGeom prst="rect">
              <a:avLst/>
            </a:prstGeom>
            <a:noFill/>
          </p:spPr>
          <p:txBody>
            <a:bodyPr wrap="square" rtlCol="0">
              <a:spAutoFit/>
            </a:bodyPr>
            <a:lstStyle/>
            <a:p>
              <a:pPr algn="ctr"/>
              <a:r>
                <a:rPr lang="en-GB" sz="1799" dirty="0">
                  <a:solidFill>
                    <a:schemeClr val="tx2"/>
                  </a:solidFill>
                  <a:latin typeface="Times New Roman" panose="02020603050405020304" pitchFamily="18" charset="0"/>
                  <a:cs typeface="Times New Roman" panose="02020603050405020304" pitchFamily="18" charset="0"/>
                </a:rPr>
                <a:t>ECG with 3 electrodes </a:t>
              </a:r>
            </a:p>
            <a:p>
              <a:pPr algn="ctr"/>
              <a:r>
                <a:rPr lang="en-GB" sz="1799" dirty="0">
                  <a:solidFill>
                    <a:schemeClr val="tx2"/>
                  </a:solidFill>
                  <a:latin typeface="Times New Roman" panose="02020603050405020304" pitchFamily="18" charset="0"/>
                  <a:cs typeface="Times New Roman" panose="02020603050405020304" pitchFamily="18" charset="0"/>
                </a:rPr>
                <a:t>on 3 limbs; </a:t>
              </a:r>
            </a:p>
            <a:p>
              <a:pPr algn="ctr"/>
              <a:r>
                <a:rPr lang="en-GB" sz="1799" dirty="0">
                  <a:solidFill>
                    <a:schemeClr val="tx2"/>
                  </a:solidFill>
                  <a:latin typeface="Times New Roman" panose="02020603050405020304" pitchFamily="18" charset="0"/>
                  <a:cs typeface="Times New Roman" panose="02020603050405020304" pitchFamily="18" charset="0"/>
                </a:rPr>
                <a:t>RL serves as ground</a:t>
              </a:r>
            </a:p>
          </p:txBody>
        </p:sp>
      </p:grpSp>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3479" y="2324115"/>
            <a:ext cx="5125889" cy="3861696"/>
          </a:xfrm>
          <a:prstGeom prst="rect">
            <a:avLst/>
          </a:prstGeom>
        </p:spPr>
      </p:pic>
      <p:sp>
        <p:nvSpPr>
          <p:cNvPr id="18" name="Tekstvak 17"/>
          <p:cNvSpPr txBox="1"/>
          <p:nvPr/>
        </p:nvSpPr>
        <p:spPr>
          <a:xfrm>
            <a:off x="8665830" y="2568966"/>
            <a:ext cx="2304112" cy="4092362"/>
          </a:xfrm>
          <a:prstGeom prst="rect">
            <a:avLst/>
          </a:prstGeom>
          <a:noFill/>
        </p:spPr>
        <p:txBody>
          <a:bodyPr wrap="square" rtlCol="0">
            <a:spAutoFit/>
          </a:bodyPr>
          <a:lstStyle/>
          <a:p>
            <a:pPr algn="ctr"/>
            <a:r>
              <a:rPr lang="en-GB" sz="1999" dirty="0">
                <a:solidFill>
                  <a:schemeClr val="tx2"/>
                </a:solidFill>
                <a:latin typeface="Times New Roman" panose="02020603050405020304" pitchFamily="18" charset="0"/>
                <a:cs typeface="Times New Roman" panose="02020603050405020304" pitchFamily="18" charset="0"/>
              </a:rPr>
              <a:t>Recordings are made between two electrodes: </a:t>
            </a:r>
            <a:r>
              <a:rPr lang="en-GB" sz="1999" b="1" dirty="0">
                <a:solidFill>
                  <a:srgbClr val="7030A0"/>
                </a:solidFill>
                <a:latin typeface="Times New Roman" panose="02020603050405020304" pitchFamily="18" charset="0"/>
                <a:cs typeface="Times New Roman" panose="02020603050405020304" pitchFamily="18" charset="0"/>
              </a:rPr>
              <a:t>Lead I, II, III  </a:t>
            </a:r>
          </a:p>
          <a:p>
            <a:pPr algn="ctr"/>
            <a:endParaRPr lang="en-GB" sz="1999" b="1" dirty="0">
              <a:solidFill>
                <a:srgbClr val="7030A0"/>
              </a:solidFill>
              <a:latin typeface="Times New Roman" panose="02020603050405020304" pitchFamily="18" charset="0"/>
              <a:cs typeface="Times New Roman" panose="02020603050405020304" pitchFamily="18" charset="0"/>
            </a:endParaRPr>
          </a:p>
          <a:p>
            <a:pPr algn="ctr"/>
            <a:r>
              <a:rPr lang="en-GB" sz="1999" dirty="0">
                <a:latin typeface="Times New Roman" panose="02020603050405020304" pitchFamily="18" charset="0"/>
                <a:cs typeface="Times New Roman" panose="02020603050405020304" pitchFamily="18" charset="0"/>
              </a:rPr>
              <a:t>or </a:t>
            </a:r>
          </a:p>
          <a:p>
            <a:pPr algn="ctr"/>
            <a:endParaRPr lang="en-GB" sz="1999" dirty="0">
              <a:latin typeface="Times New Roman" panose="02020603050405020304" pitchFamily="18" charset="0"/>
              <a:cs typeface="Times New Roman" panose="02020603050405020304" pitchFamily="18" charset="0"/>
            </a:endParaRPr>
          </a:p>
          <a:p>
            <a:pPr algn="ctr"/>
            <a:r>
              <a:rPr lang="en-GB" sz="1999" dirty="0">
                <a:solidFill>
                  <a:schemeClr val="tx2"/>
                </a:solidFill>
                <a:latin typeface="Times New Roman" panose="02020603050405020304" pitchFamily="18" charset="0"/>
                <a:cs typeface="Times New Roman" panose="02020603050405020304" pitchFamily="18" charset="0"/>
              </a:rPr>
              <a:t>between one electrode and the average of the other two: </a:t>
            </a:r>
          </a:p>
          <a:p>
            <a:pPr algn="ctr"/>
            <a:r>
              <a:rPr lang="en-GB" sz="1999" b="1" dirty="0">
                <a:solidFill>
                  <a:srgbClr val="7030A0"/>
                </a:solidFill>
                <a:latin typeface="Times New Roman" panose="02020603050405020304" pitchFamily="18" charset="0"/>
                <a:cs typeface="Times New Roman" panose="02020603050405020304" pitchFamily="18" charset="0"/>
              </a:rPr>
              <a:t>Lead </a:t>
            </a:r>
            <a:r>
              <a:rPr lang="en-GB" sz="1999" b="1" dirty="0" err="1">
                <a:solidFill>
                  <a:srgbClr val="7030A0"/>
                </a:solidFill>
                <a:latin typeface="Times New Roman" panose="02020603050405020304" pitchFamily="18" charset="0"/>
                <a:cs typeface="Times New Roman" panose="02020603050405020304" pitchFamily="18" charset="0"/>
              </a:rPr>
              <a:t>aVR</a:t>
            </a:r>
            <a:r>
              <a:rPr lang="en-GB" sz="1999" b="1" dirty="0">
                <a:solidFill>
                  <a:srgbClr val="7030A0"/>
                </a:solidFill>
                <a:latin typeface="Times New Roman" panose="02020603050405020304" pitchFamily="18" charset="0"/>
                <a:cs typeface="Times New Roman" panose="02020603050405020304" pitchFamily="18" charset="0"/>
              </a:rPr>
              <a:t>, </a:t>
            </a:r>
            <a:r>
              <a:rPr lang="en-GB" sz="1999" b="1" dirty="0" err="1">
                <a:solidFill>
                  <a:srgbClr val="7030A0"/>
                </a:solidFill>
                <a:latin typeface="Times New Roman" panose="02020603050405020304" pitchFamily="18" charset="0"/>
                <a:cs typeface="Times New Roman" panose="02020603050405020304" pitchFamily="18" charset="0"/>
              </a:rPr>
              <a:t>aVL</a:t>
            </a:r>
            <a:r>
              <a:rPr lang="en-GB" sz="1999" b="1" dirty="0">
                <a:solidFill>
                  <a:srgbClr val="7030A0"/>
                </a:solidFill>
                <a:latin typeface="Times New Roman" panose="02020603050405020304" pitchFamily="18" charset="0"/>
                <a:cs typeface="Times New Roman" panose="02020603050405020304" pitchFamily="18" charset="0"/>
              </a:rPr>
              <a:t>, </a:t>
            </a:r>
            <a:r>
              <a:rPr lang="en-GB" sz="1999" b="1" dirty="0" err="1">
                <a:solidFill>
                  <a:srgbClr val="7030A0"/>
                </a:solidFill>
                <a:latin typeface="Times New Roman" panose="02020603050405020304" pitchFamily="18" charset="0"/>
                <a:cs typeface="Times New Roman" panose="02020603050405020304" pitchFamily="18" charset="0"/>
              </a:rPr>
              <a:t>aVF</a:t>
            </a:r>
            <a:endParaRPr lang="en-GB" sz="1999"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03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125" y="441574"/>
            <a:ext cx="11008033" cy="673454"/>
          </a:xfrm>
        </p:spPr>
        <p:txBody>
          <a:bodyPr>
            <a:no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Lead Placement: 5 electrodes</a:t>
            </a:r>
          </a:p>
        </p:txBody>
      </p:sp>
      <p:sp>
        <p:nvSpPr>
          <p:cNvPr id="22" name="Rechthoek 21"/>
          <p:cNvSpPr/>
          <p:nvPr/>
        </p:nvSpPr>
        <p:spPr>
          <a:xfrm>
            <a:off x="914162" y="2112711"/>
            <a:ext cx="4824742" cy="1323094"/>
          </a:xfrm>
          <a:prstGeom prst="rect">
            <a:avLst/>
          </a:prstGeom>
        </p:spPr>
        <p:txBody>
          <a:bodyPr wrap="square">
            <a:spAutoFit/>
          </a:bodyPr>
          <a:lstStyle/>
          <a:p>
            <a:pPr algn="ctr"/>
            <a:r>
              <a:rPr lang="en-GB" sz="1999" dirty="0">
                <a:solidFill>
                  <a:schemeClr val="tx2"/>
                </a:solidFill>
                <a:latin typeface="Times New Roman" panose="02020603050405020304" pitchFamily="18" charset="0"/>
                <a:cs typeface="Times New Roman" panose="02020603050405020304" pitchFamily="18" charset="0"/>
              </a:rPr>
              <a:t>The </a:t>
            </a:r>
            <a:r>
              <a:rPr lang="en-GB" sz="1999" dirty="0">
                <a:solidFill>
                  <a:srgbClr val="FF0000"/>
                </a:solidFill>
                <a:latin typeface="Times New Roman" panose="02020603050405020304" pitchFamily="18" charset="0"/>
                <a:cs typeface="Times New Roman" panose="02020603050405020304" pitchFamily="18" charset="0"/>
              </a:rPr>
              <a:t>5-lead ECG </a:t>
            </a:r>
            <a:r>
              <a:rPr lang="en-GB" sz="1999" dirty="0">
                <a:solidFill>
                  <a:schemeClr val="tx2"/>
                </a:solidFill>
                <a:latin typeface="Times New Roman" panose="02020603050405020304" pitchFamily="18" charset="0"/>
                <a:cs typeface="Times New Roman" panose="02020603050405020304" pitchFamily="18" charset="0"/>
              </a:rPr>
              <a:t>is often preferred in an </a:t>
            </a:r>
          </a:p>
          <a:p>
            <a:pPr algn="ctr"/>
            <a:r>
              <a:rPr lang="en-GB" sz="1999" b="1" dirty="0">
                <a:solidFill>
                  <a:srgbClr val="7030A0"/>
                </a:solidFill>
                <a:latin typeface="Times New Roman" panose="02020603050405020304" pitchFamily="18" charset="0"/>
                <a:cs typeface="Times New Roman" panose="02020603050405020304" pitchFamily="18" charset="0"/>
              </a:rPr>
              <a:t>ICU (Intensive Care Unit</a:t>
            </a:r>
            <a:r>
              <a:rPr lang="en-GB" sz="1999" dirty="0">
                <a:latin typeface="Times New Roman" panose="02020603050405020304" pitchFamily="18" charset="0"/>
                <a:cs typeface="Times New Roman" panose="02020603050405020304" pitchFamily="18" charset="0"/>
              </a:rPr>
              <a:t>).</a:t>
            </a:r>
          </a:p>
          <a:p>
            <a:pPr algn="ctr"/>
            <a:r>
              <a:rPr lang="en-GB" sz="1999" dirty="0">
                <a:solidFill>
                  <a:schemeClr val="tx2"/>
                </a:solidFill>
                <a:latin typeface="Times New Roman" panose="02020603050405020304" pitchFamily="18" charset="0"/>
                <a:cs typeface="Times New Roman" panose="02020603050405020304" pitchFamily="18" charset="0"/>
              </a:rPr>
              <a:t>It gives more information than the 3 Lead ECG.</a:t>
            </a:r>
          </a:p>
        </p:txBody>
      </p:sp>
      <p:sp>
        <p:nvSpPr>
          <p:cNvPr id="13" name="Tekstvak 12"/>
          <p:cNvSpPr txBox="1"/>
          <p:nvPr/>
        </p:nvSpPr>
        <p:spPr>
          <a:xfrm>
            <a:off x="5491089" y="5802160"/>
            <a:ext cx="5126520" cy="400006"/>
          </a:xfrm>
          <a:prstGeom prst="rect">
            <a:avLst/>
          </a:prstGeom>
          <a:noFill/>
        </p:spPr>
        <p:txBody>
          <a:bodyPr wrap="square" rtlCol="0">
            <a:spAutoFit/>
          </a:bodyPr>
          <a:lstStyle/>
          <a:p>
            <a:pPr algn="ctr"/>
            <a:r>
              <a:rPr lang="en-GB" sz="1999" dirty="0">
                <a:solidFill>
                  <a:schemeClr val="tx2"/>
                </a:solidFill>
                <a:latin typeface="Times New Roman" panose="02020603050405020304" pitchFamily="18" charset="0"/>
                <a:cs typeface="Times New Roman" panose="02020603050405020304" pitchFamily="18" charset="0"/>
              </a:rPr>
              <a:t>Position of electrodes in </a:t>
            </a:r>
            <a:r>
              <a:rPr lang="en-GB" sz="1999" b="1" dirty="0">
                <a:solidFill>
                  <a:srgbClr val="FF0000"/>
                </a:solidFill>
                <a:latin typeface="Times New Roman" panose="02020603050405020304" pitchFamily="18" charset="0"/>
                <a:cs typeface="Times New Roman" panose="02020603050405020304" pitchFamily="18" charset="0"/>
              </a:rPr>
              <a:t>5 Lead ECG </a:t>
            </a:r>
            <a:r>
              <a:rPr lang="en-GB" sz="1999" dirty="0">
                <a:solidFill>
                  <a:schemeClr val="tx2"/>
                </a:solidFill>
                <a:latin typeface="Times New Roman" panose="02020603050405020304" pitchFamily="18" charset="0"/>
                <a:cs typeface="Times New Roman" panose="02020603050405020304" pitchFamily="18" charset="0"/>
              </a:rPr>
              <a:t>system </a:t>
            </a: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38903" y="1933749"/>
            <a:ext cx="5019149" cy="3689877"/>
          </a:xfrm>
          <a:prstGeom prst="rect">
            <a:avLst/>
          </a:prstGeom>
        </p:spPr>
      </p:pic>
    </p:spTree>
    <p:extLst>
      <p:ext uri="{BB962C8B-B14F-4D97-AF65-F5344CB8AC3E}">
        <p14:creationId xmlns:p14="http://schemas.microsoft.com/office/powerpoint/2010/main" val="37863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26094" y="810859"/>
            <a:ext cx="10171550" cy="673454"/>
          </a:xfrm>
        </p:spPr>
        <p:txBody>
          <a:bodyPr>
            <a:no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Lead Placement: 10 electrodes for standard 12 lead ECG</a:t>
            </a:r>
          </a:p>
        </p:txBody>
      </p:sp>
      <p:grpSp>
        <p:nvGrpSpPr>
          <p:cNvPr id="3" name="Groep 2"/>
          <p:cNvGrpSpPr/>
          <p:nvPr/>
        </p:nvGrpSpPr>
        <p:grpSpPr>
          <a:xfrm>
            <a:off x="495359" y="1851864"/>
            <a:ext cx="2396186" cy="3683392"/>
            <a:chOff x="-431034" y="1526564"/>
            <a:chExt cx="3265601" cy="3684351"/>
          </a:xfrm>
        </p:grpSpPr>
        <p:sp>
          <p:nvSpPr>
            <p:cNvPr id="8" name="Rechthoek 7"/>
            <p:cNvSpPr/>
            <p:nvPr/>
          </p:nvSpPr>
          <p:spPr>
            <a:xfrm>
              <a:off x="-431034" y="4564584"/>
              <a:ext cx="3265601" cy="646331"/>
            </a:xfrm>
            <a:prstGeom prst="rect">
              <a:avLst/>
            </a:prstGeom>
          </p:spPr>
          <p:txBody>
            <a:bodyPr wrap="none">
              <a:spAutoFit/>
            </a:bodyPr>
            <a:lstStyle/>
            <a:p>
              <a:pPr algn="ctr"/>
              <a:r>
                <a:rPr lang="en-GB" sz="1799" dirty="0">
                  <a:solidFill>
                    <a:schemeClr val="tx2"/>
                  </a:solidFill>
                  <a:latin typeface="Times New Roman" panose="02020603050405020304" pitchFamily="18" charset="0"/>
                  <a:cs typeface="Times New Roman" panose="02020603050405020304" pitchFamily="18" charset="0"/>
                </a:rPr>
                <a:t>ECG with 10 electrodes</a:t>
              </a:r>
            </a:p>
            <a:p>
              <a:pPr algn="ctr"/>
              <a:r>
                <a:rPr lang="en-GB" sz="1799" dirty="0">
                  <a:solidFill>
                    <a:schemeClr val="tx2"/>
                  </a:solidFill>
                  <a:latin typeface="Times New Roman" panose="02020603050405020304" pitchFamily="18" charset="0"/>
                  <a:cs typeface="Times New Roman" panose="02020603050405020304" pitchFamily="18" charset="0"/>
                </a:rPr>
                <a:t>for best detail</a:t>
              </a:r>
              <a:endParaRPr lang="en-US" sz="1799" dirty="0">
                <a:solidFill>
                  <a:schemeClr val="tx2"/>
                </a:solidFill>
                <a:latin typeface="Times New Roman" panose="02020603050405020304" pitchFamily="18" charset="0"/>
                <a:cs typeface="Times New Roman" panose="02020603050405020304" pitchFamily="18" charset="0"/>
              </a:endParaRPr>
            </a:p>
          </p:txBody>
        </p:sp>
        <p:pic>
          <p:nvPicPr>
            <p:cNvPr id="10" name="Afbeelding 9"/>
            <p:cNvPicPr>
              <a:picLocks noChangeAspect="1"/>
            </p:cNvPicPr>
            <p:nvPr/>
          </p:nvPicPr>
          <p:blipFill>
            <a:blip r:embed="rId2"/>
            <a:stretch>
              <a:fillRect/>
            </a:stretch>
          </p:blipFill>
          <p:spPr>
            <a:xfrm>
              <a:off x="189589" y="1526564"/>
              <a:ext cx="2024359" cy="2976355"/>
            </a:xfrm>
            <a:prstGeom prst="rect">
              <a:avLst/>
            </a:prstGeom>
          </p:spPr>
        </p:pic>
      </p:grpSp>
      <p:grpSp>
        <p:nvGrpSpPr>
          <p:cNvPr id="4" name="Groep 3"/>
          <p:cNvGrpSpPr/>
          <p:nvPr/>
        </p:nvGrpSpPr>
        <p:grpSpPr>
          <a:xfrm>
            <a:off x="3000554" y="1628665"/>
            <a:ext cx="7997090" cy="3906590"/>
            <a:chOff x="2569463" y="1654092"/>
            <a:chExt cx="9538431" cy="3907608"/>
          </a:xfrm>
        </p:grpSpPr>
        <p:pic>
          <p:nvPicPr>
            <p:cNvPr id="16" name="Afbeelding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9463" y="1820582"/>
              <a:ext cx="2735378" cy="3610467"/>
            </a:xfrm>
            <a:prstGeom prst="rect">
              <a:avLst/>
            </a:prstGeom>
          </p:spPr>
        </p:pic>
        <p:pic>
          <p:nvPicPr>
            <p:cNvPr id="22" name="Afbeelding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368" y="1654092"/>
              <a:ext cx="6671526" cy="3907608"/>
            </a:xfrm>
            <a:prstGeom prst="rect">
              <a:avLst/>
            </a:prstGeom>
          </p:spPr>
        </p:pic>
      </p:grpSp>
      <p:pic>
        <p:nvPicPr>
          <p:cNvPr id="1026" name="Picture 2" descr="12-Lead ECG">
            <a:extLst>
              <a:ext uri="{FF2B5EF4-FFF2-40B4-BE49-F238E27FC236}">
                <a16:creationId xmlns:a16="http://schemas.microsoft.com/office/drawing/2014/main" id="{89AE80BC-60CD-81EF-A720-DC524A64D9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629" y="5393683"/>
            <a:ext cx="2504423" cy="130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9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21"/>
          <p:cNvSpPr/>
          <p:nvPr/>
        </p:nvSpPr>
        <p:spPr>
          <a:xfrm>
            <a:off x="1011118" y="1135353"/>
            <a:ext cx="4847827" cy="3969284"/>
          </a:xfrm>
          <a:prstGeom prst="rect">
            <a:avLst/>
          </a:prstGeom>
        </p:spPr>
        <p:txBody>
          <a:bodyPr wrap="square">
            <a:spAutoFit/>
          </a:bodyPr>
          <a:lstStyle/>
          <a:p>
            <a:pPr algn="just"/>
            <a:r>
              <a:rPr lang="en-US" sz="2799" dirty="0">
                <a:solidFill>
                  <a:schemeClr val="tx2"/>
                </a:solidFill>
                <a:latin typeface="Times New Roman" panose="02020603050405020304" pitchFamily="18" charset="0"/>
                <a:cs typeface="Times New Roman" panose="02020603050405020304" pitchFamily="18" charset="0"/>
              </a:rPr>
              <a:t>The ECG machine consists of four basic elements: </a:t>
            </a:r>
          </a:p>
          <a:p>
            <a:pPr marL="457063" indent="-457063" algn="just">
              <a:buFont typeface="+mj-lt"/>
              <a:buAutoNum type="arabicPeriod"/>
            </a:pPr>
            <a:r>
              <a:rPr lang="en-US" sz="2799" dirty="0">
                <a:solidFill>
                  <a:srgbClr val="FF0000"/>
                </a:solidFill>
                <a:latin typeface="Times New Roman" panose="02020603050405020304" pitchFamily="18" charset="0"/>
                <a:cs typeface="Times New Roman" panose="02020603050405020304" pitchFamily="18" charset="0"/>
              </a:rPr>
              <a:t>Electrodes.</a:t>
            </a:r>
          </a:p>
          <a:p>
            <a:pPr marL="457063" indent="-457063" algn="just">
              <a:buFont typeface="+mj-lt"/>
              <a:buAutoNum type="arabicPeriod"/>
            </a:pPr>
            <a:r>
              <a:rPr lang="en-US" sz="2799" dirty="0">
                <a:solidFill>
                  <a:srgbClr val="FF0000"/>
                </a:solidFill>
                <a:latin typeface="Times New Roman" panose="02020603050405020304" pitchFamily="18" charset="0"/>
                <a:cs typeface="Times New Roman" panose="02020603050405020304" pitchFamily="18" charset="0"/>
              </a:rPr>
              <a:t>Connecting wires.</a:t>
            </a:r>
          </a:p>
          <a:p>
            <a:pPr marL="457063" indent="-457063" algn="just">
              <a:buFont typeface="+mj-lt"/>
              <a:buAutoNum type="arabicPeriod"/>
            </a:pPr>
            <a:r>
              <a:rPr lang="en-US" sz="2799" dirty="0">
                <a:solidFill>
                  <a:srgbClr val="FF0000"/>
                </a:solidFill>
                <a:latin typeface="Times New Roman" panose="02020603050405020304" pitchFamily="18" charset="0"/>
                <a:cs typeface="Times New Roman" panose="02020603050405020304" pitchFamily="18" charset="0"/>
              </a:rPr>
              <a:t>Keyboard.</a:t>
            </a:r>
          </a:p>
          <a:p>
            <a:pPr marL="457063" indent="-457063" algn="just">
              <a:buFont typeface="+mj-lt"/>
              <a:buAutoNum type="arabicPeriod"/>
            </a:pPr>
            <a:r>
              <a:rPr lang="en-US" sz="2799" dirty="0">
                <a:solidFill>
                  <a:srgbClr val="FF0000"/>
                </a:solidFill>
                <a:latin typeface="Times New Roman" panose="02020603050405020304" pitchFamily="18" charset="0"/>
                <a:cs typeface="Times New Roman" panose="02020603050405020304" pitchFamily="18" charset="0"/>
              </a:rPr>
              <a:t>LCD.</a:t>
            </a:r>
          </a:p>
          <a:p>
            <a:pPr marL="457063" indent="-457063" algn="just">
              <a:buFont typeface="+mj-lt"/>
              <a:buAutoNum type="arabicPeriod"/>
            </a:pPr>
            <a:r>
              <a:rPr lang="en-US" sz="2799" dirty="0">
                <a:solidFill>
                  <a:srgbClr val="FF0000"/>
                </a:solidFill>
                <a:latin typeface="Times New Roman" panose="02020603050405020304" pitchFamily="18" charset="0"/>
                <a:cs typeface="Times New Roman" panose="02020603050405020304" pitchFamily="18" charset="0"/>
              </a:rPr>
              <a:t>Printer.</a:t>
            </a:r>
          </a:p>
          <a:p>
            <a:pPr marL="457063" indent="-457063" algn="just">
              <a:buFont typeface="+mj-lt"/>
              <a:buAutoNum type="arabicPeriod"/>
            </a:pPr>
            <a:r>
              <a:rPr lang="en-US" sz="2799" dirty="0">
                <a:solidFill>
                  <a:srgbClr val="FF0000"/>
                </a:solidFill>
                <a:latin typeface="Times New Roman" panose="02020603050405020304" pitchFamily="18" charset="0"/>
                <a:cs typeface="Times New Roman" panose="02020603050405020304" pitchFamily="18" charset="0"/>
              </a:rPr>
              <a:t>Power supply.</a:t>
            </a:r>
          </a:p>
          <a:p>
            <a:pPr marL="457063" indent="-457063" algn="just">
              <a:buFont typeface="+mj-lt"/>
              <a:buAutoNum type="arabicPeriod"/>
            </a:pPr>
            <a:r>
              <a:rPr lang="en-US" sz="2799" dirty="0">
                <a:solidFill>
                  <a:srgbClr val="FF0000"/>
                </a:solidFill>
                <a:latin typeface="Times New Roman" panose="02020603050405020304" pitchFamily="18" charset="0"/>
                <a:cs typeface="Times New Roman" panose="02020603050405020304" pitchFamily="18" charset="0"/>
              </a:rPr>
              <a:t>Batteries.</a:t>
            </a:r>
            <a:endParaRPr lang="en-GB" sz="2799" dirty="0">
              <a:solidFill>
                <a:srgbClr val="FF0000"/>
              </a:solidFill>
              <a:latin typeface="Times New Roman" panose="02020603050405020304" pitchFamily="18" charset="0"/>
              <a:cs typeface="Times New Roman" panose="02020603050405020304" pitchFamily="18" charset="0"/>
            </a:endParaRPr>
          </a:p>
        </p:txBody>
      </p:sp>
      <p:sp>
        <p:nvSpPr>
          <p:cNvPr id="3" name="Titel 1"/>
          <p:cNvSpPr txBox="1">
            <a:spLocks/>
          </p:cNvSpPr>
          <p:nvPr/>
        </p:nvSpPr>
        <p:spPr>
          <a:xfrm>
            <a:off x="476125" y="441574"/>
            <a:ext cx="11008033" cy="673454"/>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algn="ctr"/>
            <a:r>
              <a:rPr lang="en-GB" sz="4399" b="1" kern="0" dirty="0">
                <a:solidFill>
                  <a:srgbClr val="00B0F0"/>
                </a:solidFill>
                <a:ea typeface="Times New Roman" panose="02020603050405020304" pitchFamily="18" charset="0"/>
                <a:cs typeface="Times New Roman" panose="02020603050405020304" pitchFamily="18" charset="0"/>
              </a:rPr>
              <a:t>ECG Device Parts</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946" y="1358284"/>
            <a:ext cx="5127155" cy="5431636"/>
          </a:xfrm>
          <a:prstGeom prst="rect">
            <a:avLst/>
          </a:prstGeom>
        </p:spPr>
      </p:pic>
    </p:spTree>
    <p:extLst>
      <p:ext uri="{BB962C8B-B14F-4D97-AF65-F5344CB8AC3E}">
        <p14:creationId xmlns:p14="http://schemas.microsoft.com/office/powerpoint/2010/main" val="350012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43007" y="3001762"/>
            <a:ext cx="3724227" cy="3719466"/>
          </a:xfrm>
          <a:prstGeom prst="rect">
            <a:avLst/>
          </a:prstGeom>
        </p:spPr>
      </p:pic>
      <p:sp>
        <p:nvSpPr>
          <p:cNvPr id="2" name="Titel 1"/>
          <p:cNvSpPr>
            <a:spLocks noGrp="1"/>
          </p:cNvSpPr>
          <p:nvPr>
            <p:ph type="title" idx="4294967295"/>
          </p:nvPr>
        </p:nvSpPr>
        <p:spPr>
          <a:xfrm>
            <a:off x="476125" y="441574"/>
            <a:ext cx="7531255" cy="673454"/>
          </a:xfrm>
        </p:spPr>
        <p:txBody>
          <a:bodyPr>
            <a:no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ECG Types</a:t>
            </a:r>
          </a:p>
        </p:txBody>
      </p:sp>
      <p:sp>
        <p:nvSpPr>
          <p:cNvPr id="15" name="Tekstvak 14"/>
          <p:cNvSpPr txBox="1"/>
          <p:nvPr/>
        </p:nvSpPr>
        <p:spPr>
          <a:xfrm>
            <a:off x="35094" y="6457212"/>
            <a:ext cx="376928" cy="369236"/>
          </a:xfrm>
          <a:prstGeom prst="rect">
            <a:avLst/>
          </a:prstGeom>
          <a:noFill/>
        </p:spPr>
        <p:txBody>
          <a:bodyPr wrap="none" rtlCol="0">
            <a:spAutoFit/>
          </a:bodyPr>
          <a:lstStyle/>
          <a:p>
            <a:r>
              <a:rPr lang="en-US" sz="1799" dirty="0"/>
              <a:t>©</a:t>
            </a:r>
          </a:p>
        </p:txBody>
      </p:sp>
      <p:pic>
        <p:nvPicPr>
          <p:cNvPr id="3" name="Afbeelding 2"/>
          <p:cNvPicPr>
            <a:picLocks noChangeAspect="1"/>
          </p:cNvPicPr>
          <p:nvPr/>
        </p:nvPicPr>
        <p:blipFill>
          <a:blip r:embed="rId3"/>
          <a:stretch>
            <a:fillRect/>
          </a:stretch>
        </p:blipFill>
        <p:spPr>
          <a:xfrm>
            <a:off x="906544" y="3480189"/>
            <a:ext cx="3807392" cy="1997320"/>
          </a:xfrm>
          <a:prstGeom prst="rect">
            <a:avLst/>
          </a:prstGeom>
        </p:spPr>
      </p:pic>
      <p:pic>
        <p:nvPicPr>
          <p:cNvPr id="1026" name="Picture 2" descr="https://encrypted-tbn0.gstatic.com/images?q=tbn:ANd9GcTMoBTrdcsxYgVbPaSbkoADj4-Ow_lYR_C6kRmkcYcCnp9jWmC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763" y="1950380"/>
            <a:ext cx="2405447" cy="4009080"/>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1287084" y="5832959"/>
            <a:ext cx="2300031" cy="369236"/>
          </a:xfrm>
          <a:prstGeom prst="rect">
            <a:avLst/>
          </a:prstGeom>
        </p:spPr>
        <p:txBody>
          <a:bodyPr wrap="none">
            <a:spAutoFit/>
          </a:bodyPr>
          <a:lstStyle/>
          <a:p>
            <a:r>
              <a:rPr lang="en-US" sz="1799" dirty="0">
                <a:solidFill>
                  <a:srgbClr val="000000"/>
                </a:solidFill>
                <a:latin typeface="Times New Roman" panose="02020603050405020304" pitchFamily="18" charset="0"/>
                <a:cs typeface="Times New Roman" panose="02020603050405020304" pitchFamily="18" charset="0"/>
              </a:rPr>
              <a:t>Portable ECG recorder</a:t>
            </a:r>
            <a:endParaRPr lang="en-US" sz="1799" dirty="0">
              <a:latin typeface="Times New Roman" panose="02020603050405020304" pitchFamily="18" charset="0"/>
              <a:cs typeface="Times New Roman" panose="02020603050405020304" pitchFamily="18" charset="0"/>
            </a:endParaRPr>
          </a:p>
        </p:txBody>
      </p:sp>
      <p:sp>
        <p:nvSpPr>
          <p:cNvPr id="8" name="Rechthoek 7"/>
          <p:cNvSpPr/>
          <p:nvPr/>
        </p:nvSpPr>
        <p:spPr>
          <a:xfrm>
            <a:off x="5351939" y="6052345"/>
            <a:ext cx="1473096" cy="646163"/>
          </a:xfrm>
          <a:prstGeom prst="rect">
            <a:avLst/>
          </a:prstGeom>
        </p:spPr>
        <p:txBody>
          <a:bodyPr wrap="none">
            <a:spAutoFit/>
          </a:bodyPr>
          <a:lstStyle/>
          <a:p>
            <a:pPr algn="ctr"/>
            <a:r>
              <a:rPr lang="en-US" sz="1799" dirty="0">
                <a:solidFill>
                  <a:srgbClr val="000000"/>
                </a:solidFill>
                <a:latin typeface="Times New Roman" panose="02020603050405020304" pitchFamily="18" charset="0"/>
                <a:cs typeface="Times New Roman" panose="02020603050405020304" pitchFamily="18" charset="0"/>
              </a:rPr>
              <a:t>Cart based</a:t>
            </a:r>
          </a:p>
          <a:p>
            <a:pPr algn="ctr"/>
            <a:r>
              <a:rPr lang="en-US" sz="1799" dirty="0">
                <a:solidFill>
                  <a:srgbClr val="000000"/>
                </a:solidFill>
                <a:latin typeface="Times New Roman" panose="02020603050405020304" pitchFamily="18" charset="0"/>
                <a:cs typeface="Times New Roman" panose="02020603050405020304" pitchFamily="18" charset="0"/>
              </a:rPr>
              <a:t>ECG recorder</a:t>
            </a:r>
            <a:endParaRPr lang="en-US" sz="1799" dirty="0">
              <a:latin typeface="Times New Roman" panose="02020603050405020304" pitchFamily="18" charset="0"/>
              <a:cs typeface="Times New Roman" panose="02020603050405020304" pitchFamily="18" charset="0"/>
            </a:endParaRPr>
          </a:p>
        </p:txBody>
      </p:sp>
      <p:pic>
        <p:nvPicPr>
          <p:cNvPr id="9" name="Afbeelding 8"/>
          <p:cNvPicPr>
            <a:picLocks noChangeAspect="1"/>
          </p:cNvPicPr>
          <p:nvPr/>
        </p:nvPicPr>
        <p:blipFill>
          <a:blip r:embed="rId5"/>
          <a:stretch>
            <a:fillRect/>
          </a:stretch>
        </p:blipFill>
        <p:spPr>
          <a:xfrm>
            <a:off x="7430929" y="207010"/>
            <a:ext cx="3134513" cy="2412106"/>
          </a:xfrm>
          <a:prstGeom prst="rect">
            <a:avLst/>
          </a:prstGeom>
        </p:spPr>
      </p:pic>
      <p:sp>
        <p:nvSpPr>
          <p:cNvPr id="10" name="Rechthoek 9"/>
          <p:cNvSpPr/>
          <p:nvPr/>
        </p:nvSpPr>
        <p:spPr>
          <a:xfrm>
            <a:off x="8116355" y="2619116"/>
            <a:ext cx="2300031" cy="369236"/>
          </a:xfrm>
          <a:prstGeom prst="rect">
            <a:avLst/>
          </a:prstGeom>
        </p:spPr>
        <p:txBody>
          <a:bodyPr wrap="none">
            <a:spAutoFit/>
          </a:bodyPr>
          <a:lstStyle/>
          <a:p>
            <a:pPr algn="just"/>
            <a:r>
              <a:rPr lang="en-US" sz="1799" dirty="0">
                <a:solidFill>
                  <a:srgbClr val="000000"/>
                </a:solidFill>
                <a:latin typeface="Times New Roman" panose="02020603050405020304" pitchFamily="18" charset="0"/>
                <a:cs typeface="Times New Roman" panose="02020603050405020304" pitchFamily="18" charset="0"/>
              </a:rPr>
              <a:t>Desktop ECG recorder</a:t>
            </a:r>
            <a:endParaRPr lang="en-US" sz="179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94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983040" y="310451"/>
            <a:ext cx="7531255" cy="673454"/>
          </a:xfrm>
        </p:spPr>
        <p:txBody>
          <a:bodyPr>
            <a:normAutofit/>
          </a:bodyPr>
          <a:lstStyle/>
          <a:p>
            <a:pPr algn="ctr"/>
            <a:r>
              <a:rPr lang="en-GB" sz="3999" b="1" kern="0" dirty="0">
                <a:solidFill>
                  <a:srgbClr val="00B0F0"/>
                </a:solidFill>
                <a:ea typeface="Times New Roman" panose="02020603050405020304" pitchFamily="18" charset="0"/>
                <a:cs typeface="Times New Roman" panose="02020603050405020304" pitchFamily="18" charset="0"/>
              </a:rPr>
              <a:t>Use</a:t>
            </a:r>
          </a:p>
        </p:txBody>
      </p:sp>
      <p:pic>
        <p:nvPicPr>
          <p:cNvPr id="9" name="Afbeelding 8"/>
          <p:cNvPicPr>
            <a:picLocks noChangeAspect="1"/>
          </p:cNvPicPr>
          <p:nvPr/>
        </p:nvPicPr>
        <p:blipFill rotWithShape="1">
          <a:blip r:embed="rId2"/>
          <a:srcRect l="10243" t="4030" r="5209" b="11745"/>
          <a:stretch/>
        </p:blipFill>
        <p:spPr>
          <a:xfrm>
            <a:off x="2933933" y="1294520"/>
            <a:ext cx="6108999" cy="4219454"/>
          </a:xfrm>
          <a:prstGeom prst="rect">
            <a:avLst/>
          </a:prstGeom>
        </p:spPr>
      </p:pic>
      <p:sp>
        <p:nvSpPr>
          <p:cNvPr id="12" name="Rechthoek 11"/>
          <p:cNvSpPr/>
          <p:nvPr/>
        </p:nvSpPr>
        <p:spPr>
          <a:xfrm>
            <a:off x="872342" y="1831241"/>
            <a:ext cx="2418641" cy="1753869"/>
          </a:xfrm>
          <a:prstGeom prst="rect">
            <a:avLst/>
          </a:prstGeom>
          <a:solidFill>
            <a:schemeClr val="bg2"/>
          </a:solidFill>
          <a:ln>
            <a:solidFill>
              <a:srgbClr val="7030A0"/>
            </a:solidFill>
          </a:ln>
        </p:spPr>
        <p:txBody>
          <a:bodyPr wrap="square">
            <a:spAutoFit/>
          </a:bodyPr>
          <a:lstStyle/>
          <a:p>
            <a:pPr algn="ctr"/>
            <a:r>
              <a:rPr lang="en-US" sz="1799" dirty="0">
                <a:solidFill>
                  <a:schemeClr val="tx2"/>
                </a:solidFill>
                <a:latin typeface="Times New Roman" panose="02020603050405020304" pitchFamily="18" charset="0"/>
                <a:cs typeface="Times New Roman" panose="02020603050405020304" pitchFamily="18" charset="0"/>
              </a:rPr>
              <a:t>The ECG can be influenced by technical issues such as  power line interference, poor connections and ECG filtering</a:t>
            </a:r>
          </a:p>
        </p:txBody>
      </p:sp>
      <p:sp>
        <p:nvSpPr>
          <p:cNvPr id="13" name="Rechthoek 12"/>
          <p:cNvSpPr/>
          <p:nvPr/>
        </p:nvSpPr>
        <p:spPr>
          <a:xfrm>
            <a:off x="9042932" y="1831243"/>
            <a:ext cx="1813238" cy="2030796"/>
          </a:xfrm>
          <a:prstGeom prst="rect">
            <a:avLst/>
          </a:prstGeom>
          <a:solidFill>
            <a:schemeClr val="bg2"/>
          </a:solidFill>
          <a:ln>
            <a:solidFill>
              <a:srgbClr val="7030A0"/>
            </a:solidFill>
          </a:ln>
        </p:spPr>
        <p:txBody>
          <a:bodyPr wrap="square" anchor="ctr" anchorCtr="0">
            <a:noAutofit/>
          </a:bodyPr>
          <a:lstStyle/>
          <a:p>
            <a:pPr algn="ctr"/>
            <a:r>
              <a:rPr lang="en-US" sz="1999" dirty="0">
                <a:solidFill>
                  <a:schemeClr val="tx2"/>
                </a:solidFill>
                <a:latin typeface="Times New Roman" panose="02020603050405020304" pitchFamily="18" charset="0"/>
                <a:cs typeface="Times New Roman" panose="02020603050405020304" pitchFamily="18" charset="0"/>
              </a:rPr>
              <a:t>Of course, the ECG is also influenced by heart condition and disease</a:t>
            </a:r>
          </a:p>
        </p:txBody>
      </p:sp>
      <p:sp>
        <p:nvSpPr>
          <p:cNvPr id="10" name="Rechthoek 9"/>
          <p:cNvSpPr/>
          <p:nvPr/>
        </p:nvSpPr>
        <p:spPr>
          <a:xfrm>
            <a:off x="872341" y="5712742"/>
            <a:ext cx="10097602" cy="1015399"/>
          </a:xfrm>
          <a:prstGeom prst="rect">
            <a:avLst/>
          </a:prstGeom>
          <a:solidFill>
            <a:schemeClr val="bg2"/>
          </a:solidFill>
          <a:ln>
            <a:solidFill>
              <a:srgbClr val="7030A0"/>
            </a:solidFill>
          </a:ln>
        </p:spPr>
        <p:txBody>
          <a:bodyPr wrap="square">
            <a:spAutoFit/>
          </a:bodyPr>
          <a:lstStyle/>
          <a:p>
            <a:pPr algn="ctr"/>
            <a:r>
              <a:rPr lang="en-GB" sz="1999" dirty="0">
                <a:solidFill>
                  <a:schemeClr val="tx2"/>
                </a:solidFill>
                <a:latin typeface="Times New Roman" panose="02020603050405020304" pitchFamily="18" charset="0"/>
                <a:cs typeface="Times New Roman" panose="02020603050405020304" pitchFamily="18" charset="0"/>
              </a:rPr>
              <a:t>For a BMET, it is important to recognize whether an ECG is disturbed by system problems or by cardiac abnormalities</a:t>
            </a:r>
          </a:p>
          <a:p>
            <a:pPr algn="ctr"/>
            <a:r>
              <a:rPr lang="en-GB" sz="1999" dirty="0">
                <a:solidFill>
                  <a:schemeClr val="tx2"/>
                </a:solidFill>
                <a:latin typeface="Times New Roman" panose="02020603050405020304" pitchFamily="18" charset="0"/>
                <a:cs typeface="Times New Roman" panose="02020603050405020304" pitchFamily="18" charset="0"/>
              </a:rPr>
              <a:t> </a:t>
            </a:r>
            <a:endParaRPr lang="en-US" sz="19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56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601899" y="386170"/>
            <a:ext cx="7531255" cy="673454"/>
          </a:xfrm>
        </p:spPr>
        <p:txBody>
          <a:bodyPr>
            <a:normAutofit/>
          </a:bodyPr>
          <a:lstStyle/>
          <a:p>
            <a:pPr algn="ctr"/>
            <a:r>
              <a:rPr lang="en-GB" sz="3999"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p>
        </p:txBody>
      </p:sp>
      <p:sp>
        <p:nvSpPr>
          <p:cNvPr id="4" name="Tekstvak 3"/>
          <p:cNvSpPr txBox="1"/>
          <p:nvPr/>
        </p:nvSpPr>
        <p:spPr>
          <a:xfrm>
            <a:off x="969564" y="1657043"/>
            <a:ext cx="3272189" cy="2030796"/>
          </a:xfrm>
          <a:prstGeom prst="rect">
            <a:avLst/>
          </a:prstGeom>
          <a:noFill/>
        </p:spPr>
        <p:txBody>
          <a:bodyPr wrap="square" rtlCol="0">
            <a:spAutoFit/>
          </a:bodyPr>
          <a:lstStyle/>
          <a:p>
            <a:pPr algn="ctr"/>
            <a:r>
              <a:rPr lang="en-US" sz="1799" dirty="0">
                <a:solidFill>
                  <a:schemeClr val="tx2"/>
                </a:solidFill>
                <a:latin typeface="Times New Roman" panose="02020603050405020304" pitchFamily="18" charset="0"/>
                <a:cs typeface="Times New Roman" panose="02020603050405020304" pitchFamily="18" charset="0"/>
              </a:rPr>
              <a:t>ECG recording can be made </a:t>
            </a:r>
            <a:r>
              <a:rPr lang="en-US" sz="1799" b="1" dirty="0">
                <a:solidFill>
                  <a:srgbClr val="FF0000"/>
                </a:solidFill>
                <a:latin typeface="Times New Roman" panose="02020603050405020304" pitchFamily="18" charset="0"/>
                <a:cs typeface="Times New Roman" panose="02020603050405020304" pitchFamily="18" charset="0"/>
              </a:rPr>
              <a:t>at rest </a:t>
            </a:r>
            <a:r>
              <a:rPr lang="en-US" sz="1799" dirty="0">
                <a:solidFill>
                  <a:schemeClr val="tx2"/>
                </a:solidFill>
                <a:latin typeface="Times New Roman" panose="02020603050405020304" pitchFamily="18" charset="0"/>
                <a:cs typeface="Times New Roman" panose="02020603050405020304" pitchFamily="18" charset="0"/>
              </a:rPr>
              <a:t>and during </a:t>
            </a:r>
            <a:r>
              <a:rPr lang="en-US" sz="1799" b="1" dirty="0">
                <a:solidFill>
                  <a:srgbClr val="FF0000"/>
                </a:solidFill>
                <a:latin typeface="Times New Roman" panose="02020603050405020304" pitchFamily="18" charset="0"/>
                <a:cs typeface="Times New Roman" panose="02020603050405020304" pitchFamily="18" charset="0"/>
              </a:rPr>
              <a:t>exercise</a:t>
            </a:r>
            <a:r>
              <a:rPr lang="en-US" sz="1799" dirty="0">
                <a:solidFill>
                  <a:schemeClr val="tx2"/>
                </a:solidFill>
                <a:latin typeface="Times New Roman" panose="02020603050405020304" pitchFamily="18" charset="0"/>
                <a:cs typeface="Times New Roman" panose="02020603050405020304" pitchFamily="18" charset="0"/>
              </a:rPr>
              <a:t> (stress test). </a:t>
            </a:r>
          </a:p>
          <a:p>
            <a:pPr algn="ctr"/>
            <a:r>
              <a:rPr lang="en-US" sz="1799" dirty="0">
                <a:solidFill>
                  <a:schemeClr val="tx2"/>
                </a:solidFill>
                <a:latin typeface="Times New Roman" panose="02020603050405020304" pitchFamily="18" charset="0"/>
                <a:cs typeface="Times New Roman" panose="02020603050405020304" pitchFamily="18" charset="0"/>
              </a:rPr>
              <a:t>This is useful because some heart abnormalities only show up during exercise when the heart has to work harder and faster.  </a:t>
            </a:r>
          </a:p>
        </p:txBody>
      </p:sp>
      <p:sp>
        <p:nvSpPr>
          <p:cNvPr id="3" name="Rechthoek 2"/>
          <p:cNvSpPr/>
          <p:nvPr/>
        </p:nvSpPr>
        <p:spPr>
          <a:xfrm>
            <a:off x="2061283" y="5511360"/>
            <a:ext cx="8030203" cy="923090"/>
          </a:xfrm>
          <a:prstGeom prst="rect">
            <a:avLst/>
          </a:prstGeom>
          <a:solidFill>
            <a:schemeClr val="bg2"/>
          </a:solidFill>
          <a:ln>
            <a:solidFill>
              <a:srgbClr val="7030A0"/>
            </a:solidFill>
          </a:ln>
        </p:spPr>
        <p:txBody>
          <a:bodyPr wrap="square">
            <a:spAutoFit/>
          </a:bodyPr>
          <a:lstStyle/>
          <a:p>
            <a:pPr algn="ctr"/>
            <a:r>
              <a:rPr lang="en-US" sz="1799" dirty="0">
                <a:solidFill>
                  <a:schemeClr val="tx2"/>
                </a:solidFill>
                <a:latin typeface="Times New Roman" panose="02020603050405020304" pitchFamily="18" charset="0"/>
                <a:cs typeface="Times New Roman" panose="02020603050405020304" pitchFamily="18" charset="0"/>
              </a:rPr>
              <a:t>ECG recorders may also be used for </a:t>
            </a:r>
            <a:r>
              <a:rPr lang="en-US" sz="1799" b="1" dirty="0">
                <a:solidFill>
                  <a:srgbClr val="FF0000"/>
                </a:solidFill>
                <a:latin typeface="Times New Roman" panose="02020603050405020304" pitchFamily="18" charset="0"/>
                <a:cs typeface="Times New Roman" panose="02020603050405020304" pitchFamily="18" charset="0"/>
              </a:rPr>
              <a:t>monitoring</a:t>
            </a:r>
            <a:r>
              <a:rPr lang="en-US" sz="1799" dirty="0">
                <a:solidFill>
                  <a:schemeClr val="tx2"/>
                </a:solidFill>
                <a:latin typeface="Times New Roman" panose="02020603050405020304" pitchFamily="18" charset="0"/>
                <a:cs typeface="Times New Roman" panose="02020603050405020304" pitchFamily="18" charset="0"/>
              </a:rPr>
              <a:t>, e.g. during surgery or intensive care. </a:t>
            </a:r>
          </a:p>
          <a:p>
            <a:pPr algn="ctr"/>
            <a:r>
              <a:rPr lang="en-US" sz="1799" dirty="0">
                <a:solidFill>
                  <a:schemeClr val="tx2"/>
                </a:solidFill>
                <a:latin typeface="Times New Roman" panose="02020603050405020304" pitchFamily="18" charset="0"/>
                <a:cs typeface="Times New Roman" panose="02020603050405020304" pitchFamily="18" charset="0"/>
              </a:rPr>
              <a:t>In this case, the ECG recorder is usually a part of a physiological monitor.</a:t>
            </a:r>
          </a:p>
        </p:txBody>
      </p:sp>
      <p:pic>
        <p:nvPicPr>
          <p:cNvPr id="7" name="Afbeelding 6"/>
          <p:cNvPicPr>
            <a:picLocks noChangeAspect="1"/>
          </p:cNvPicPr>
          <p:nvPr/>
        </p:nvPicPr>
        <p:blipFill rotWithShape="1">
          <a:blip r:embed="rId2"/>
          <a:srcRect l="5459" t="4685" r="7322" b="5080"/>
          <a:stretch/>
        </p:blipFill>
        <p:spPr>
          <a:xfrm>
            <a:off x="8237328" y="1423729"/>
            <a:ext cx="2655645" cy="3824537"/>
          </a:xfrm>
          <a:prstGeom prst="rect">
            <a:avLst/>
          </a:prstGeom>
        </p:spPr>
      </p:pic>
      <p:pic>
        <p:nvPicPr>
          <p:cNvPr id="8" name="Afbeelding 7"/>
          <p:cNvPicPr>
            <a:picLocks noChangeAspect="1"/>
          </p:cNvPicPr>
          <p:nvPr/>
        </p:nvPicPr>
        <p:blipFill rotWithShape="1">
          <a:blip r:embed="rId3"/>
          <a:srcRect l="7534" t="8042" r="6721" b="7051"/>
          <a:stretch/>
        </p:blipFill>
        <p:spPr>
          <a:xfrm>
            <a:off x="4241753" y="1480700"/>
            <a:ext cx="3653282" cy="3174618"/>
          </a:xfrm>
          <a:prstGeom prst="rect">
            <a:avLst/>
          </a:prstGeom>
        </p:spPr>
      </p:pic>
    </p:spTree>
    <p:extLst>
      <p:ext uri="{BB962C8B-B14F-4D97-AF65-F5344CB8AC3E}">
        <p14:creationId xmlns:p14="http://schemas.microsoft.com/office/powerpoint/2010/main" val="32017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526064" y="372321"/>
            <a:ext cx="7531255" cy="673454"/>
          </a:xfrm>
        </p:spPr>
        <p:txBody>
          <a:bodyPr>
            <a:normAutofit/>
          </a:bodyPr>
          <a:lstStyle/>
          <a:p>
            <a:pPr algn="ctr"/>
            <a:r>
              <a:rPr lang="en-GB" sz="3999" b="1" kern="0" dirty="0">
                <a:solidFill>
                  <a:srgbClr val="00B0F0"/>
                </a:solidFill>
                <a:ea typeface="Times New Roman" panose="02020603050405020304" pitchFamily="18" charset="0"/>
                <a:cs typeface="Times New Roman" panose="02020603050405020304" pitchFamily="18" charset="0"/>
              </a:rPr>
              <a:t>System Diagram</a:t>
            </a:r>
          </a:p>
        </p:txBody>
      </p:sp>
      <p:sp>
        <p:nvSpPr>
          <p:cNvPr id="3" name="Rechthoek 2"/>
          <p:cNvSpPr/>
          <p:nvPr/>
        </p:nvSpPr>
        <p:spPr>
          <a:xfrm>
            <a:off x="376867" y="1331918"/>
            <a:ext cx="10848190" cy="707702"/>
          </a:xfrm>
          <a:prstGeom prst="rect">
            <a:avLst/>
          </a:prstGeom>
        </p:spPr>
        <p:txBody>
          <a:bodyPr wrap="square">
            <a:spAutoFit/>
          </a:bodyPr>
          <a:lstStyle/>
          <a:p>
            <a:pPr algn="ctr"/>
            <a:r>
              <a:rPr lang="en-GB" sz="1999" dirty="0">
                <a:solidFill>
                  <a:schemeClr val="tx2"/>
                </a:solidFill>
                <a:latin typeface="Times New Roman" panose="02020603050405020304" pitchFamily="18" charset="0"/>
                <a:cs typeface="Times New Roman" panose="02020603050405020304" pitchFamily="18" charset="0"/>
              </a:rPr>
              <a:t>An ECG units consist of the </a:t>
            </a:r>
            <a:r>
              <a:rPr lang="en-GB" sz="1999" b="1" dirty="0">
                <a:solidFill>
                  <a:srgbClr val="7030A0"/>
                </a:solidFill>
                <a:latin typeface="Times New Roman" panose="02020603050405020304" pitchFamily="18" charset="0"/>
                <a:cs typeface="Times New Roman" panose="02020603050405020304" pitchFamily="18" charset="0"/>
              </a:rPr>
              <a:t>ECG unit</a:t>
            </a:r>
            <a:r>
              <a:rPr lang="en-GB" sz="1999" dirty="0">
                <a:latin typeface="Times New Roman" panose="02020603050405020304" pitchFamily="18" charset="0"/>
                <a:cs typeface="Times New Roman" panose="02020603050405020304" pitchFamily="18" charset="0"/>
              </a:rPr>
              <a:t>, </a:t>
            </a:r>
            <a:r>
              <a:rPr lang="en-GB" sz="1999" b="1" dirty="0">
                <a:solidFill>
                  <a:srgbClr val="7030A0"/>
                </a:solidFill>
                <a:latin typeface="Times New Roman" panose="02020603050405020304" pitchFamily="18" charset="0"/>
                <a:cs typeface="Times New Roman" panose="02020603050405020304" pitchFamily="18" charset="0"/>
              </a:rPr>
              <a:t>electrodes</a:t>
            </a:r>
            <a:r>
              <a:rPr lang="en-GB" sz="1999" dirty="0">
                <a:latin typeface="Times New Roman" panose="02020603050405020304" pitchFamily="18" charset="0"/>
                <a:cs typeface="Times New Roman" panose="02020603050405020304" pitchFamily="18" charset="0"/>
              </a:rPr>
              <a:t>, and </a:t>
            </a:r>
            <a:r>
              <a:rPr lang="en-GB" sz="1999" b="1" dirty="0">
                <a:solidFill>
                  <a:srgbClr val="7030A0"/>
                </a:solidFill>
                <a:latin typeface="Times New Roman" panose="02020603050405020304" pitchFamily="18" charset="0"/>
                <a:cs typeface="Times New Roman" panose="02020603050405020304" pitchFamily="18" charset="0"/>
              </a:rPr>
              <a:t>cables</a:t>
            </a:r>
            <a:r>
              <a:rPr lang="en-GB" sz="1999" dirty="0">
                <a:latin typeface="Times New Roman" panose="02020603050405020304" pitchFamily="18" charset="0"/>
                <a:cs typeface="Times New Roman" panose="02020603050405020304" pitchFamily="18" charset="0"/>
              </a:rPr>
              <a:t>.  </a:t>
            </a:r>
          </a:p>
          <a:p>
            <a:pPr algn="ctr"/>
            <a:r>
              <a:rPr lang="en-GB" sz="1999" dirty="0">
                <a:solidFill>
                  <a:schemeClr val="tx2"/>
                </a:solidFill>
                <a:latin typeface="Times New Roman" panose="02020603050405020304" pitchFamily="18" charset="0"/>
                <a:cs typeface="Times New Roman" panose="02020603050405020304" pitchFamily="18" charset="0"/>
              </a:rPr>
              <a:t>The core of the ECG system is the </a:t>
            </a:r>
            <a:r>
              <a:rPr lang="en-GB" sz="1999" b="1" dirty="0">
                <a:solidFill>
                  <a:srgbClr val="7030A0"/>
                </a:solidFill>
                <a:latin typeface="Times New Roman" panose="02020603050405020304" pitchFamily="18" charset="0"/>
                <a:cs typeface="Times New Roman" panose="02020603050405020304" pitchFamily="18" charset="0"/>
              </a:rPr>
              <a:t>Amplifier.</a:t>
            </a:r>
            <a:r>
              <a:rPr lang="en-GB" sz="1999" dirty="0">
                <a:latin typeface="Times New Roman" panose="02020603050405020304" pitchFamily="18" charset="0"/>
                <a:cs typeface="Times New Roman" panose="02020603050405020304" pitchFamily="18" charset="0"/>
              </a:rPr>
              <a:t> </a:t>
            </a:r>
          </a:p>
        </p:txBody>
      </p:sp>
      <p:pic>
        <p:nvPicPr>
          <p:cNvPr id="12" name="Afbeelding 11"/>
          <p:cNvPicPr>
            <a:picLocks noChangeAspect="1"/>
          </p:cNvPicPr>
          <p:nvPr/>
        </p:nvPicPr>
        <p:blipFill>
          <a:blip r:embed="rId2"/>
          <a:stretch>
            <a:fillRect/>
          </a:stretch>
        </p:blipFill>
        <p:spPr>
          <a:xfrm>
            <a:off x="3012720" y="2040348"/>
            <a:ext cx="5841575" cy="3030442"/>
          </a:xfrm>
          <a:prstGeom prst="rect">
            <a:avLst/>
          </a:prstGeom>
        </p:spPr>
      </p:pic>
      <p:sp>
        <p:nvSpPr>
          <p:cNvPr id="13" name="Rectangle 3"/>
          <p:cNvSpPr>
            <a:spLocks noChangeArrowheads="1"/>
          </p:cNvSpPr>
          <p:nvPr/>
        </p:nvSpPr>
        <p:spPr bwMode="auto">
          <a:xfrm>
            <a:off x="946863" y="5210059"/>
            <a:ext cx="9708200" cy="101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081">
            <a:spAutoFit/>
          </a:bodyPr>
          <a:lstStyle/>
          <a:p>
            <a:pPr algn="ctr"/>
            <a:r>
              <a:rPr lang="en-US" sz="1999" dirty="0">
                <a:solidFill>
                  <a:schemeClr val="tx2"/>
                </a:solidFill>
                <a:latin typeface="Times New Roman" panose="02020603050405020304" pitchFamily="18" charset="0"/>
                <a:cs typeface="Times New Roman" panose="02020603050405020304" pitchFamily="18" charset="0"/>
              </a:rPr>
              <a:t>An ECG amplifier  has high Input Impedance ( &gt;100 MΩ) and a high gain (1000x), amplifying the ECG signal from </a:t>
            </a:r>
            <a:r>
              <a:rPr lang="en-US" sz="1999" dirty="0" err="1">
                <a:solidFill>
                  <a:schemeClr val="tx2"/>
                </a:solidFill>
                <a:latin typeface="Times New Roman" panose="02020603050405020304" pitchFamily="18" charset="0"/>
                <a:cs typeface="Times New Roman" panose="02020603050405020304" pitchFamily="18" charset="0"/>
              </a:rPr>
              <a:t>milli</a:t>
            </a:r>
            <a:r>
              <a:rPr lang="en-US" sz="1999" dirty="0">
                <a:solidFill>
                  <a:schemeClr val="tx2"/>
                </a:solidFill>
                <a:latin typeface="Times New Roman" panose="02020603050405020304" pitchFamily="18" charset="0"/>
                <a:cs typeface="Times New Roman" panose="02020603050405020304" pitchFamily="18" charset="0"/>
              </a:rPr>
              <a:t>-Volts &gt;&gt; Volts. </a:t>
            </a:r>
          </a:p>
          <a:p>
            <a:pPr algn="ctr"/>
            <a:r>
              <a:rPr lang="en-US" sz="1999" dirty="0">
                <a:solidFill>
                  <a:schemeClr val="tx2"/>
                </a:solidFill>
                <a:latin typeface="Times New Roman" panose="02020603050405020304" pitchFamily="18" charset="0"/>
                <a:cs typeface="Times New Roman" panose="02020603050405020304" pitchFamily="18" charset="0"/>
              </a:rPr>
              <a:t>Its Frequency Range is 0.05–150 Hz</a:t>
            </a:r>
            <a:r>
              <a:rPr lang="en-US" sz="1999"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3446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Electrocardiogram (ECG)</a:t>
            </a:r>
            <a:endParaRPr lang="ar-IQ" b="1" dirty="0">
              <a:solidFill>
                <a:srgbClr val="00B0F0"/>
              </a:solidFill>
              <a:latin typeface="Times New Roman" panose="02020603050405020304" pitchFamily="18" charset="0"/>
              <a:cs typeface="Times New Roman" panose="02020603050405020304" pitchFamily="18"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7611" y="1971069"/>
            <a:ext cx="5293135" cy="4436837"/>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003" y="1837098"/>
            <a:ext cx="4822994" cy="4570809"/>
          </a:xfrm>
          <a:prstGeom prst="rect">
            <a:avLst/>
          </a:prstGeom>
        </p:spPr>
      </p:pic>
    </p:spTree>
    <p:extLst>
      <p:ext uri="{BB962C8B-B14F-4D97-AF65-F5344CB8AC3E}">
        <p14:creationId xmlns:p14="http://schemas.microsoft.com/office/powerpoint/2010/main" val="56482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560" y="1579900"/>
            <a:ext cx="9778762" cy="502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a:spLocks noGrp="1"/>
          </p:cNvSpPr>
          <p:nvPr>
            <p:ph type="title"/>
          </p:nvPr>
        </p:nvSpPr>
        <p:spPr>
          <a:xfrm>
            <a:off x="1593437" y="178649"/>
            <a:ext cx="9782801" cy="902619"/>
          </a:xfrm>
        </p:spPr>
        <p:txBody>
          <a:bodyPr>
            <a:norm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System Diagram</a:t>
            </a:r>
          </a:p>
        </p:txBody>
      </p:sp>
    </p:spTree>
    <p:extLst>
      <p:ext uri="{BB962C8B-B14F-4D97-AF65-F5344CB8AC3E}">
        <p14:creationId xmlns:p14="http://schemas.microsoft.com/office/powerpoint/2010/main" val="307947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328785" y="92132"/>
            <a:ext cx="7531255" cy="673454"/>
          </a:xfrm>
        </p:spPr>
        <p:txBody>
          <a:bodyPr>
            <a:no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Cables</a:t>
            </a:r>
          </a:p>
        </p:txBody>
      </p:sp>
      <p:pic>
        <p:nvPicPr>
          <p:cNvPr id="4" name="Afbeelding 3"/>
          <p:cNvPicPr>
            <a:picLocks noChangeAspect="1"/>
          </p:cNvPicPr>
          <p:nvPr/>
        </p:nvPicPr>
        <p:blipFill>
          <a:blip r:embed="rId2"/>
          <a:stretch>
            <a:fillRect/>
          </a:stretch>
        </p:blipFill>
        <p:spPr>
          <a:xfrm>
            <a:off x="7506998" y="1024717"/>
            <a:ext cx="3462944" cy="2761119"/>
          </a:xfrm>
          <a:prstGeom prst="rect">
            <a:avLst/>
          </a:prstGeom>
        </p:spPr>
      </p:pic>
      <p:pic>
        <p:nvPicPr>
          <p:cNvPr id="7" name="Afbeelding 6"/>
          <p:cNvPicPr>
            <a:picLocks noChangeAspect="1"/>
          </p:cNvPicPr>
          <p:nvPr/>
        </p:nvPicPr>
        <p:blipFill>
          <a:blip r:embed="rId3"/>
          <a:stretch>
            <a:fillRect/>
          </a:stretch>
        </p:blipFill>
        <p:spPr>
          <a:xfrm>
            <a:off x="4006415" y="873517"/>
            <a:ext cx="3685911" cy="2657103"/>
          </a:xfrm>
          <a:prstGeom prst="rect">
            <a:avLst/>
          </a:prstGeom>
        </p:spPr>
      </p:pic>
      <p:sp>
        <p:nvSpPr>
          <p:cNvPr id="12" name="Rechthoek 11"/>
          <p:cNvSpPr/>
          <p:nvPr/>
        </p:nvSpPr>
        <p:spPr>
          <a:xfrm>
            <a:off x="4636121" y="4650892"/>
            <a:ext cx="6112409" cy="707702"/>
          </a:xfrm>
          <a:prstGeom prst="rect">
            <a:avLst/>
          </a:prstGeom>
        </p:spPr>
        <p:txBody>
          <a:bodyPr wrap="square">
            <a:spAutoFit/>
          </a:bodyPr>
          <a:lstStyle/>
          <a:p>
            <a:pPr lvl="0" algn="ctr"/>
            <a:r>
              <a:rPr lang="en-GB" sz="1999" dirty="0">
                <a:solidFill>
                  <a:srgbClr val="000000"/>
                </a:solidFill>
                <a:latin typeface="Times New Roman" panose="02020603050405020304" pitchFamily="18" charset="0"/>
                <a:cs typeface="Times New Roman" panose="02020603050405020304" pitchFamily="18" charset="0"/>
              </a:rPr>
              <a:t>Cables from different manufacturers differ in connections </a:t>
            </a:r>
          </a:p>
          <a:p>
            <a:pPr lvl="0" algn="ctr"/>
            <a:r>
              <a:rPr lang="en-GB" sz="1999" dirty="0">
                <a:solidFill>
                  <a:srgbClr val="000000"/>
                </a:solidFill>
                <a:latin typeface="Times New Roman" panose="02020603050405020304" pitchFamily="18" charset="0"/>
                <a:cs typeface="Times New Roman" panose="02020603050405020304" pitchFamily="18" charset="0"/>
              </a:rPr>
              <a:t>both on system side and on electrode side ….</a:t>
            </a:r>
            <a:endParaRPr lang="en-US" sz="1999" dirty="0">
              <a:solidFill>
                <a:srgbClr val="000000"/>
              </a:solidFill>
              <a:latin typeface="Times New Roman" panose="02020603050405020304" pitchFamily="18" charset="0"/>
              <a:cs typeface="Times New Roman" panose="02020603050405020304" pitchFamily="18" charset="0"/>
            </a:endParaRPr>
          </a:p>
        </p:txBody>
      </p:sp>
      <p:pic>
        <p:nvPicPr>
          <p:cNvPr id="8" name="Afbeelding 7"/>
          <p:cNvPicPr>
            <a:picLocks noChangeAspect="1"/>
          </p:cNvPicPr>
          <p:nvPr/>
        </p:nvPicPr>
        <p:blipFill>
          <a:blip r:embed="rId4"/>
          <a:stretch>
            <a:fillRect/>
          </a:stretch>
        </p:blipFill>
        <p:spPr>
          <a:xfrm>
            <a:off x="1218882" y="1046885"/>
            <a:ext cx="2956290" cy="2483735"/>
          </a:xfrm>
          <a:prstGeom prst="rect">
            <a:avLst/>
          </a:prstGeom>
        </p:spPr>
      </p:pic>
      <p:pic>
        <p:nvPicPr>
          <p:cNvPr id="1028" name="Picture 4" descr="أين يتم إجراء إصلاحات تلف كابل جهاز رسم القلب؟">
            <a:extLst>
              <a:ext uri="{FF2B5EF4-FFF2-40B4-BE49-F238E27FC236}">
                <a16:creationId xmlns:a16="http://schemas.microsoft.com/office/drawing/2014/main" id="{75DD4E34-FEB3-A82B-C487-B29D06354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883" y="3811919"/>
            <a:ext cx="2956289" cy="238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69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135867" y="413873"/>
            <a:ext cx="3595281" cy="673454"/>
          </a:xfrm>
        </p:spPr>
        <p:txBody>
          <a:bodyPr>
            <a:no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Output</a:t>
            </a:r>
          </a:p>
        </p:txBody>
      </p:sp>
      <p:pic>
        <p:nvPicPr>
          <p:cNvPr id="3" name="Afbeelding 2"/>
          <p:cNvPicPr>
            <a:picLocks noChangeAspect="1"/>
          </p:cNvPicPr>
          <p:nvPr/>
        </p:nvPicPr>
        <p:blipFill>
          <a:blip r:embed="rId2"/>
          <a:stretch>
            <a:fillRect/>
          </a:stretch>
        </p:blipFill>
        <p:spPr>
          <a:xfrm>
            <a:off x="4659156" y="1752128"/>
            <a:ext cx="2514854" cy="2514854"/>
          </a:xfrm>
          <a:prstGeom prst="rect">
            <a:avLst/>
          </a:prstGeom>
        </p:spPr>
      </p:pic>
      <p:pic>
        <p:nvPicPr>
          <p:cNvPr id="4" name="Afbeelding 3"/>
          <p:cNvPicPr>
            <a:picLocks noChangeAspect="1"/>
          </p:cNvPicPr>
          <p:nvPr/>
        </p:nvPicPr>
        <p:blipFill>
          <a:blip r:embed="rId3"/>
          <a:stretch>
            <a:fillRect/>
          </a:stretch>
        </p:blipFill>
        <p:spPr>
          <a:xfrm>
            <a:off x="1081768" y="1629771"/>
            <a:ext cx="3170470" cy="2749495"/>
          </a:xfrm>
          <a:prstGeom prst="rect">
            <a:avLst/>
          </a:prstGeom>
        </p:spPr>
      </p:pic>
      <p:sp>
        <p:nvSpPr>
          <p:cNvPr id="9" name="Rechthoek 8"/>
          <p:cNvSpPr/>
          <p:nvPr/>
        </p:nvSpPr>
        <p:spPr>
          <a:xfrm>
            <a:off x="1182580" y="5159801"/>
            <a:ext cx="4905906" cy="707702"/>
          </a:xfrm>
          <a:prstGeom prst="rect">
            <a:avLst/>
          </a:prstGeom>
        </p:spPr>
        <p:txBody>
          <a:bodyPr wrap="square">
            <a:spAutoFit/>
          </a:bodyPr>
          <a:lstStyle/>
          <a:p>
            <a:pPr lvl="0" algn="ctr"/>
            <a:r>
              <a:rPr lang="en-GB" sz="1999" dirty="0">
                <a:solidFill>
                  <a:srgbClr val="000000"/>
                </a:solidFill>
                <a:latin typeface="Times New Roman" panose="02020603050405020304" pitchFamily="18" charset="0"/>
                <a:cs typeface="Times New Roman" panose="02020603050405020304" pitchFamily="18" charset="0"/>
              </a:rPr>
              <a:t>ECG paper: different sizes dependent on brand and model….</a:t>
            </a:r>
          </a:p>
        </p:txBody>
      </p:sp>
      <p:pic>
        <p:nvPicPr>
          <p:cNvPr id="5" name="Afbeelding 4"/>
          <p:cNvPicPr>
            <a:picLocks noChangeAspect="1"/>
          </p:cNvPicPr>
          <p:nvPr/>
        </p:nvPicPr>
        <p:blipFill>
          <a:blip r:embed="rId4"/>
          <a:stretch>
            <a:fillRect/>
          </a:stretch>
        </p:blipFill>
        <p:spPr>
          <a:xfrm>
            <a:off x="7604165" y="1904638"/>
            <a:ext cx="3379771" cy="2682358"/>
          </a:xfrm>
          <a:prstGeom prst="rect">
            <a:avLst/>
          </a:prstGeom>
        </p:spPr>
      </p:pic>
      <p:sp>
        <p:nvSpPr>
          <p:cNvPr id="12" name="Rechthoek 11"/>
          <p:cNvSpPr/>
          <p:nvPr/>
        </p:nvSpPr>
        <p:spPr>
          <a:xfrm>
            <a:off x="6665710" y="5159801"/>
            <a:ext cx="4818718" cy="707702"/>
          </a:xfrm>
          <a:prstGeom prst="rect">
            <a:avLst/>
          </a:prstGeom>
        </p:spPr>
        <p:txBody>
          <a:bodyPr wrap="square">
            <a:spAutoFit/>
          </a:bodyPr>
          <a:lstStyle/>
          <a:p>
            <a:pPr lvl="0" algn="ctr"/>
            <a:r>
              <a:rPr lang="en-GB" sz="1999" dirty="0">
                <a:solidFill>
                  <a:srgbClr val="000000"/>
                </a:solidFill>
                <a:latin typeface="Times New Roman" panose="02020603050405020304" pitchFamily="18" charset="0"/>
                <a:cs typeface="Times New Roman" panose="02020603050405020304" pitchFamily="18" charset="0"/>
              </a:rPr>
              <a:t>And different screens for different applications (e.g. ambulance)</a:t>
            </a:r>
          </a:p>
        </p:txBody>
      </p:sp>
    </p:spTree>
    <p:extLst>
      <p:ext uri="{BB962C8B-B14F-4D97-AF65-F5344CB8AC3E}">
        <p14:creationId xmlns:p14="http://schemas.microsoft.com/office/powerpoint/2010/main" val="57271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7997" y="173577"/>
            <a:ext cx="10764680" cy="673454"/>
          </a:xfrm>
        </p:spPr>
        <p:txBody>
          <a:bodyPr>
            <a:normAutofit fontScale="90000"/>
          </a:bodyPr>
          <a:lstStyle/>
          <a:p>
            <a:pPr algn="ctr"/>
            <a:r>
              <a:rPr lang="en-GB" sz="3999"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Troubleshooting: User error, electrode placement </a:t>
            </a:r>
          </a:p>
        </p:txBody>
      </p:sp>
      <p:sp>
        <p:nvSpPr>
          <p:cNvPr id="3" name="Rechthoek 2"/>
          <p:cNvSpPr/>
          <p:nvPr/>
        </p:nvSpPr>
        <p:spPr>
          <a:xfrm>
            <a:off x="926393" y="1075181"/>
            <a:ext cx="10014229" cy="923090"/>
          </a:xfrm>
          <a:prstGeom prst="rect">
            <a:avLst/>
          </a:prstGeom>
        </p:spPr>
        <p:txBody>
          <a:bodyPr wrap="square">
            <a:spAutoFit/>
          </a:bodyPr>
          <a:lstStyle/>
          <a:p>
            <a:r>
              <a:rPr lang="en-GB" sz="1799" dirty="0">
                <a:solidFill>
                  <a:schemeClr val="tx2"/>
                </a:solidFill>
                <a:latin typeface="Times New Roman" panose="02020603050405020304" pitchFamily="18" charset="0"/>
                <a:cs typeface="Times New Roman" panose="02020603050405020304" pitchFamily="18" charset="0"/>
              </a:rPr>
              <a:t>The most common problem with ECG systems is </a:t>
            </a:r>
            <a:r>
              <a:rPr lang="en-GB" sz="1799" b="1" dirty="0">
                <a:solidFill>
                  <a:srgbClr val="FF0000"/>
                </a:solidFill>
                <a:latin typeface="Times New Roman" panose="02020603050405020304" pitchFamily="18" charset="0"/>
                <a:cs typeface="Times New Roman" panose="02020603050405020304" pitchFamily="18" charset="0"/>
              </a:rPr>
              <a:t>user error</a:t>
            </a:r>
            <a:r>
              <a:rPr lang="en-GB" sz="1799" dirty="0">
                <a:solidFill>
                  <a:schemeClr val="tx2"/>
                </a:solidFill>
                <a:latin typeface="Times New Roman" panose="02020603050405020304" pitchFamily="18" charset="0"/>
                <a:cs typeface="Times New Roman" panose="02020603050405020304" pitchFamily="18" charset="0"/>
              </a:rPr>
              <a:t>.   Modern ECG recorders have many buttons and controls and can be quite confusing. Therefore, if the machine turns on, the first thing to suspect is user error. </a:t>
            </a:r>
          </a:p>
        </p:txBody>
      </p:sp>
      <p:grpSp>
        <p:nvGrpSpPr>
          <p:cNvPr id="13" name="Groep 12"/>
          <p:cNvGrpSpPr/>
          <p:nvPr/>
        </p:nvGrpSpPr>
        <p:grpSpPr>
          <a:xfrm>
            <a:off x="926393" y="2278663"/>
            <a:ext cx="9931053" cy="923090"/>
            <a:chOff x="599563" y="2502500"/>
            <a:chExt cx="9933640" cy="923330"/>
          </a:xfrm>
        </p:grpSpPr>
        <p:sp>
          <p:nvSpPr>
            <p:cNvPr id="8" name="Rechthoek 7"/>
            <p:cNvSpPr/>
            <p:nvPr/>
          </p:nvSpPr>
          <p:spPr>
            <a:xfrm>
              <a:off x="599563" y="2502500"/>
              <a:ext cx="3298486" cy="923330"/>
            </a:xfrm>
            <a:prstGeom prst="rect">
              <a:avLst/>
            </a:prstGeom>
          </p:spPr>
          <p:txBody>
            <a:bodyPr wrap="square">
              <a:spAutoFit/>
            </a:bodyPr>
            <a:lstStyle/>
            <a:p>
              <a:pPr marL="285664" indent="-285664">
                <a:buFont typeface="Arial" panose="020B0604020202020204" pitchFamily="34" charset="0"/>
                <a:buChar char="•"/>
              </a:pPr>
              <a:r>
                <a:rPr lang="en-GB" sz="1799" dirty="0">
                  <a:solidFill>
                    <a:srgbClr val="FF0000"/>
                  </a:solidFill>
                  <a:latin typeface="Times New Roman" panose="02020603050405020304" pitchFamily="18" charset="0"/>
                  <a:cs typeface="Times New Roman" panose="02020603050405020304" pitchFamily="18" charset="0"/>
                </a:rPr>
                <a:t>poor electrode cleaning </a:t>
              </a:r>
            </a:p>
            <a:p>
              <a:pPr marL="285664" indent="-285664">
                <a:buFont typeface="Arial" panose="020B0604020202020204" pitchFamily="34" charset="0"/>
                <a:buChar char="•"/>
              </a:pPr>
              <a:r>
                <a:rPr lang="en-GB" sz="1799" dirty="0">
                  <a:solidFill>
                    <a:srgbClr val="FF0000"/>
                  </a:solidFill>
                  <a:latin typeface="Times New Roman" panose="02020603050405020304" pitchFamily="18" charset="0"/>
                  <a:cs typeface="Times New Roman" panose="02020603050405020304" pitchFamily="18" charset="0"/>
                </a:rPr>
                <a:t>poor electrode placement </a:t>
              </a:r>
            </a:p>
            <a:p>
              <a:pPr marL="285664" indent="-285664">
                <a:buFont typeface="Arial" panose="020B0604020202020204" pitchFamily="34" charset="0"/>
                <a:buChar char="•"/>
              </a:pPr>
              <a:r>
                <a:rPr lang="en-GB" sz="1799" dirty="0">
                  <a:solidFill>
                    <a:srgbClr val="FF0000"/>
                  </a:solidFill>
                  <a:latin typeface="Times New Roman" panose="02020603050405020304" pitchFamily="18" charset="0"/>
                  <a:cs typeface="Times New Roman" panose="02020603050405020304" pitchFamily="18" charset="0"/>
                </a:rPr>
                <a:t>poor skin preparation</a:t>
              </a:r>
            </a:p>
          </p:txBody>
        </p:sp>
        <p:sp>
          <p:nvSpPr>
            <p:cNvPr id="10" name="Rechthoek 9"/>
            <p:cNvSpPr/>
            <p:nvPr/>
          </p:nvSpPr>
          <p:spPr>
            <a:xfrm>
              <a:off x="3898049" y="2773241"/>
              <a:ext cx="6635154" cy="646331"/>
            </a:xfrm>
            <a:prstGeom prst="rect">
              <a:avLst/>
            </a:prstGeom>
          </p:spPr>
          <p:txBody>
            <a:bodyPr wrap="square">
              <a:spAutoFit/>
            </a:bodyPr>
            <a:lstStyle/>
            <a:p>
              <a:r>
                <a:rPr lang="en-GB" sz="1799" dirty="0">
                  <a:solidFill>
                    <a:srgbClr val="000000"/>
                  </a:solidFill>
                  <a:latin typeface="Times New Roman" panose="02020603050405020304" pitchFamily="18" charset="0"/>
                  <a:cs typeface="Times New Roman" panose="02020603050405020304" pitchFamily="18" charset="0"/>
                </a:rPr>
                <a:t>can be the cause of a poor, noisy ECG signal and can result in a BMET call</a:t>
              </a:r>
              <a:endParaRPr lang="en-GB" sz="1799" dirty="0">
                <a:latin typeface="Times New Roman" panose="02020603050405020304" pitchFamily="18" charset="0"/>
                <a:cs typeface="Times New Roman" panose="02020603050405020304" pitchFamily="18" charset="0"/>
              </a:endParaRPr>
            </a:p>
          </p:txBody>
        </p:sp>
      </p:grpSp>
      <p:sp>
        <p:nvSpPr>
          <p:cNvPr id="17" name="Rechthoek 16"/>
          <p:cNvSpPr/>
          <p:nvPr/>
        </p:nvSpPr>
        <p:spPr>
          <a:xfrm>
            <a:off x="926393" y="3437100"/>
            <a:ext cx="4704125" cy="2584650"/>
          </a:xfrm>
          <a:prstGeom prst="rect">
            <a:avLst/>
          </a:prstGeom>
        </p:spPr>
        <p:txBody>
          <a:bodyPr wrap="square">
            <a:spAutoFit/>
          </a:bodyPr>
          <a:lstStyle/>
          <a:p>
            <a:r>
              <a:rPr lang="en-GB" sz="1799" dirty="0">
                <a:solidFill>
                  <a:srgbClr val="000000"/>
                </a:solidFill>
                <a:latin typeface="Times New Roman" panose="02020603050405020304" pitchFamily="18" charset="0"/>
                <a:cs typeface="Times New Roman" panose="02020603050405020304" pitchFamily="18" charset="0"/>
              </a:rPr>
              <a:t>A </a:t>
            </a:r>
            <a:r>
              <a:rPr lang="en-GB" sz="1799" b="1" dirty="0">
                <a:solidFill>
                  <a:srgbClr val="7030A0"/>
                </a:solidFill>
                <a:latin typeface="Times New Roman" panose="02020603050405020304" pitchFamily="18" charset="0"/>
                <a:cs typeface="Times New Roman" panose="02020603050405020304" pitchFamily="18" charset="0"/>
              </a:rPr>
              <a:t>saturated ECG </a:t>
            </a:r>
            <a:r>
              <a:rPr lang="en-GB" sz="1799" dirty="0">
                <a:solidFill>
                  <a:srgbClr val="000000"/>
                </a:solidFill>
                <a:latin typeface="Times New Roman" panose="02020603050405020304" pitchFamily="18" charset="0"/>
                <a:cs typeface="Times New Roman" panose="02020603050405020304" pitchFamily="18" charset="0"/>
              </a:rPr>
              <a:t>is almost always caused by problems with electrodes or lead wires (or loose connections.), </a:t>
            </a:r>
          </a:p>
          <a:p>
            <a:endParaRPr lang="en-GB" sz="1799" dirty="0">
              <a:solidFill>
                <a:srgbClr val="000000"/>
              </a:solidFill>
              <a:latin typeface="Times New Roman" panose="02020603050405020304" pitchFamily="18" charset="0"/>
              <a:cs typeface="Times New Roman" panose="02020603050405020304" pitchFamily="18" charset="0"/>
            </a:endParaRPr>
          </a:p>
          <a:p>
            <a:endParaRPr lang="en-GB" sz="1799" dirty="0">
              <a:solidFill>
                <a:srgbClr val="000000"/>
              </a:solidFill>
              <a:latin typeface="Times New Roman" panose="02020603050405020304" pitchFamily="18" charset="0"/>
              <a:cs typeface="Times New Roman" panose="02020603050405020304" pitchFamily="18" charset="0"/>
            </a:endParaRPr>
          </a:p>
          <a:p>
            <a:r>
              <a:rPr lang="en-GB" sz="1799" dirty="0">
                <a:solidFill>
                  <a:srgbClr val="000000"/>
                </a:solidFill>
                <a:latin typeface="Times New Roman" panose="02020603050405020304" pitchFamily="18" charset="0"/>
                <a:cs typeface="Times New Roman" panose="02020603050405020304" pitchFamily="18" charset="0"/>
              </a:rPr>
              <a:t>an ECG distorted by AC interference  = </a:t>
            </a:r>
            <a:r>
              <a:rPr lang="en-GB" sz="1799" b="1" dirty="0">
                <a:solidFill>
                  <a:srgbClr val="7030A0"/>
                </a:solidFill>
                <a:latin typeface="Times New Roman" panose="02020603050405020304" pitchFamily="18" charset="0"/>
                <a:cs typeface="Times New Roman" panose="02020603050405020304" pitchFamily="18" charset="0"/>
              </a:rPr>
              <a:t>power line noise</a:t>
            </a:r>
            <a:r>
              <a:rPr lang="en-GB" sz="1799" dirty="0">
                <a:solidFill>
                  <a:srgbClr val="000000"/>
                </a:solidFill>
                <a:latin typeface="Times New Roman" panose="02020603050405020304" pitchFamily="18" charset="0"/>
                <a:cs typeface="Times New Roman" panose="02020603050405020304" pitchFamily="18" charset="0"/>
              </a:rPr>
              <a:t> (50 Hz). You can verify this by  removing the machine room to see if this solves the problem. </a:t>
            </a:r>
          </a:p>
        </p:txBody>
      </p:sp>
      <p:pic>
        <p:nvPicPr>
          <p:cNvPr id="18" name="Afbeelding 17"/>
          <p:cNvPicPr>
            <a:picLocks noChangeAspect="1"/>
          </p:cNvPicPr>
          <p:nvPr/>
        </p:nvPicPr>
        <p:blipFill>
          <a:blip r:embed="rId2"/>
          <a:stretch>
            <a:fillRect/>
          </a:stretch>
        </p:blipFill>
        <p:spPr>
          <a:xfrm>
            <a:off x="7964806" y="2868681"/>
            <a:ext cx="2730534" cy="1554210"/>
          </a:xfrm>
          <a:prstGeom prst="rect">
            <a:avLst/>
          </a:prstGeom>
        </p:spPr>
      </p:pic>
      <p:pic>
        <p:nvPicPr>
          <p:cNvPr id="20" name="Afbeelding 19"/>
          <p:cNvPicPr>
            <a:picLocks noChangeAspect="1"/>
          </p:cNvPicPr>
          <p:nvPr/>
        </p:nvPicPr>
        <p:blipFill rotWithShape="1">
          <a:blip r:embed="rId3"/>
          <a:srcRect l="-2834"/>
          <a:stretch/>
        </p:blipFill>
        <p:spPr>
          <a:xfrm>
            <a:off x="7964806" y="4678077"/>
            <a:ext cx="2964599" cy="1371362"/>
          </a:xfrm>
          <a:prstGeom prst="rect">
            <a:avLst/>
          </a:prstGeom>
        </p:spPr>
      </p:pic>
      <p:sp>
        <p:nvSpPr>
          <p:cNvPr id="21" name="PIJL-RECHTS 20"/>
          <p:cNvSpPr/>
          <p:nvPr/>
        </p:nvSpPr>
        <p:spPr>
          <a:xfrm>
            <a:off x="5933508" y="5332146"/>
            <a:ext cx="1397110" cy="165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2" name="PIJL-RECHTS 21"/>
          <p:cNvSpPr/>
          <p:nvPr/>
        </p:nvSpPr>
        <p:spPr>
          <a:xfrm>
            <a:off x="5933508" y="3741038"/>
            <a:ext cx="1397110" cy="165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201520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550754" y="217835"/>
            <a:ext cx="10764680" cy="673454"/>
          </a:xfrm>
        </p:spPr>
        <p:txBody>
          <a:bodyPr>
            <a:normAutofit fontScale="90000"/>
          </a:bodyPr>
          <a:lstStyle/>
          <a:p>
            <a:pPr algn="ctr"/>
            <a:r>
              <a:rPr lang="en-GB" sz="3999"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Troubleshooting: User error, electrode placement </a:t>
            </a:r>
          </a:p>
        </p:txBody>
      </p:sp>
      <p:sp>
        <p:nvSpPr>
          <p:cNvPr id="12" name="Rechthoek 11"/>
          <p:cNvSpPr/>
          <p:nvPr/>
        </p:nvSpPr>
        <p:spPr>
          <a:xfrm>
            <a:off x="969566" y="1200725"/>
            <a:ext cx="9930089" cy="1630791"/>
          </a:xfrm>
          <a:prstGeom prst="rect">
            <a:avLst/>
          </a:prstGeom>
        </p:spPr>
        <p:txBody>
          <a:bodyPr wrap="square">
            <a:spAutoFit/>
          </a:bodyPr>
          <a:lstStyle/>
          <a:p>
            <a:pPr marL="342797" indent="-342797" algn="just">
              <a:buFont typeface="Wingdings" pitchFamily="2" charset="2"/>
              <a:buChar char="Ø"/>
            </a:pPr>
            <a:r>
              <a:rPr lang="en-GB" sz="1999" dirty="0">
                <a:solidFill>
                  <a:schemeClr val="tx2"/>
                </a:solidFill>
                <a:latin typeface="Times New Roman" panose="02020603050405020304" pitchFamily="18" charset="0"/>
                <a:cs typeface="Times New Roman" panose="02020603050405020304" pitchFamily="18" charset="0"/>
              </a:rPr>
              <a:t>Attention points with electrode placement: </a:t>
            </a:r>
          </a:p>
          <a:p>
            <a:pPr marL="742727" lvl="1" indent="-285664" algn="just">
              <a:buFont typeface="Arial" panose="020B0604020202020204" pitchFamily="34" charset="0"/>
              <a:buChar char="•"/>
            </a:pPr>
            <a:r>
              <a:rPr lang="en-GB" sz="1999" dirty="0">
                <a:solidFill>
                  <a:schemeClr val="tx2"/>
                </a:solidFill>
                <a:latin typeface="Times New Roman" panose="02020603050405020304" pitchFamily="18" charset="0"/>
                <a:cs typeface="Times New Roman" panose="02020603050405020304" pitchFamily="18" charset="0"/>
              </a:rPr>
              <a:t>Electrodes should not be placed on scar tissue</a:t>
            </a:r>
          </a:p>
          <a:p>
            <a:pPr marL="742727" lvl="1" indent="-285664" algn="just">
              <a:buFont typeface="Arial" panose="020B0604020202020204" pitchFamily="34" charset="0"/>
              <a:buChar char="•"/>
            </a:pPr>
            <a:r>
              <a:rPr lang="en-GB" sz="1999" dirty="0">
                <a:solidFill>
                  <a:schemeClr val="tx2"/>
                </a:solidFill>
                <a:latin typeface="Times New Roman" panose="02020603050405020304" pitchFamily="18" charset="0"/>
                <a:cs typeface="Times New Roman" panose="02020603050405020304" pitchFamily="18" charset="0"/>
              </a:rPr>
              <a:t>Electrodes should not be placed over a lot of body hair</a:t>
            </a:r>
          </a:p>
          <a:p>
            <a:pPr marL="742727" lvl="1" indent="-285664" algn="just">
              <a:buFont typeface="Arial" panose="020B0604020202020204" pitchFamily="34" charset="0"/>
              <a:buChar char="•"/>
            </a:pPr>
            <a:r>
              <a:rPr lang="en-GB" sz="1999" dirty="0">
                <a:solidFill>
                  <a:schemeClr val="tx2"/>
                </a:solidFill>
                <a:latin typeface="Times New Roman" panose="02020603050405020304" pitchFamily="18" charset="0"/>
                <a:cs typeface="Times New Roman" panose="02020603050405020304" pitchFamily="18" charset="0"/>
              </a:rPr>
              <a:t>If more than one device requires that electrodes be placed on the patient they may interfere with each other.</a:t>
            </a:r>
          </a:p>
        </p:txBody>
      </p:sp>
      <p:sp>
        <p:nvSpPr>
          <p:cNvPr id="9" name="Rechthoek 8"/>
          <p:cNvSpPr/>
          <p:nvPr/>
        </p:nvSpPr>
        <p:spPr>
          <a:xfrm>
            <a:off x="969567" y="2831515"/>
            <a:ext cx="9927057" cy="707702"/>
          </a:xfrm>
          <a:prstGeom prst="rect">
            <a:avLst/>
          </a:prstGeom>
          <a:solidFill>
            <a:schemeClr val="bg2"/>
          </a:solidFill>
          <a:ln>
            <a:solidFill>
              <a:srgbClr val="7030A0"/>
            </a:solidFill>
          </a:ln>
        </p:spPr>
        <p:txBody>
          <a:bodyPr wrap="square">
            <a:spAutoFit/>
          </a:bodyPr>
          <a:lstStyle/>
          <a:p>
            <a:pPr algn="just"/>
            <a:r>
              <a:rPr lang="en-GB" sz="1999" dirty="0">
                <a:solidFill>
                  <a:schemeClr val="tx2"/>
                </a:solidFill>
                <a:latin typeface="Times New Roman" panose="02020603050405020304" pitchFamily="18" charset="0"/>
                <a:cs typeface="Times New Roman" panose="02020603050405020304" pitchFamily="18" charset="0"/>
              </a:rPr>
              <a:t>Switching to different leads, repositioning electrodes and shaving the skin may resolve these problems</a:t>
            </a:r>
          </a:p>
        </p:txBody>
      </p:sp>
      <p:sp>
        <p:nvSpPr>
          <p:cNvPr id="6" name="Rechthoek 4"/>
          <p:cNvSpPr/>
          <p:nvPr/>
        </p:nvSpPr>
        <p:spPr>
          <a:xfrm>
            <a:off x="969567" y="3673607"/>
            <a:ext cx="9927057" cy="3169273"/>
          </a:xfrm>
          <a:prstGeom prst="rect">
            <a:avLst/>
          </a:prstGeom>
        </p:spPr>
        <p:txBody>
          <a:bodyPr wrap="square">
            <a:spAutoFit/>
          </a:bodyPr>
          <a:lstStyle/>
          <a:p>
            <a:pPr marL="285664" indent="-285664" algn="just">
              <a:buFont typeface="Wingdings" pitchFamily="2" charset="2"/>
              <a:buChar char="Ø"/>
            </a:pPr>
            <a:r>
              <a:rPr lang="en-GB" sz="1999" dirty="0">
                <a:solidFill>
                  <a:srgbClr val="000000"/>
                </a:solidFill>
                <a:latin typeface="Times New Roman" panose="02020603050405020304" pitchFamily="18" charset="0"/>
                <a:cs typeface="Times New Roman" panose="02020603050405020304" pitchFamily="18" charset="0"/>
              </a:rPr>
              <a:t>When </a:t>
            </a:r>
            <a:r>
              <a:rPr lang="en-GB" sz="1999" b="1" dirty="0">
                <a:solidFill>
                  <a:srgbClr val="7030A0"/>
                </a:solidFill>
                <a:latin typeface="Times New Roman" panose="02020603050405020304" pitchFamily="18" charset="0"/>
                <a:cs typeface="Times New Roman" panose="02020603050405020304" pitchFamily="18" charset="0"/>
              </a:rPr>
              <a:t>no trace </a:t>
            </a:r>
            <a:r>
              <a:rPr lang="en-GB" sz="1999" dirty="0">
                <a:solidFill>
                  <a:srgbClr val="000000"/>
                </a:solidFill>
                <a:latin typeface="Times New Roman" panose="02020603050405020304" pitchFamily="18" charset="0"/>
                <a:cs typeface="Times New Roman" panose="02020603050405020304" pitchFamily="18" charset="0"/>
              </a:rPr>
              <a:t>shows up at all, the most typical cause is user error. </a:t>
            </a:r>
          </a:p>
          <a:p>
            <a:pPr marL="742727" lvl="1" indent="-285664" algn="just">
              <a:buFont typeface="Arial" panose="020B0604020202020204" pitchFamily="34" charset="0"/>
              <a:buChar char="•"/>
            </a:pPr>
            <a:r>
              <a:rPr lang="en-GB" sz="1999" dirty="0">
                <a:solidFill>
                  <a:srgbClr val="000000"/>
                </a:solidFill>
                <a:latin typeface="Times New Roman" panose="02020603050405020304" pitchFamily="18" charset="0"/>
                <a:cs typeface="Times New Roman" panose="02020603050405020304" pitchFamily="18" charset="0"/>
              </a:rPr>
              <a:t>There may be brightness settings, or an off position. </a:t>
            </a:r>
          </a:p>
          <a:p>
            <a:pPr marL="742727" lvl="1" indent="-285664" algn="just">
              <a:buFont typeface="Arial" panose="020B0604020202020204" pitchFamily="34" charset="0"/>
              <a:buChar char="•"/>
            </a:pPr>
            <a:r>
              <a:rPr lang="en-GB" sz="1999" dirty="0">
                <a:solidFill>
                  <a:srgbClr val="000000"/>
                </a:solidFill>
                <a:latin typeface="Times New Roman" panose="02020603050405020304" pitchFamily="18" charset="0"/>
                <a:cs typeface="Times New Roman" panose="02020603050405020304" pitchFamily="18" charset="0"/>
              </a:rPr>
              <a:t>Power supply problems should also be suspected.</a:t>
            </a:r>
          </a:p>
          <a:p>
            <a:pPr marL="285664" indent="-285664" algn="just">
              <a:buFont typeface="Wingdings" pitchFamily="2" charset="2"/>
              <a:buChar char="Ø"/>
            </a:pPr>
            <a:r>
              <a:rPr lang="en-GB" sz="1999" dirty="0">
                <a:solidFill>
                  <a:srgbClr val="000000"/>
                </a:solidFill>
                <a:latin typeface="Times New Roman" panose="02020603050405020304" pitchFamily="18" charset="0"/>
                <a:cs typeface="Times New Roman" panose="02020603050405020304" pitchFamily="18" charset="0"/>
              </a:rPr>
              <a:t>Bad electrodes and lead wires do not typically cause the trace to disappear.</a:t>
            </a:r>
          </a:p>
          <a:p>
            <a:pPr marL="285664" indent="-285664" algn="just">
              <a:buFont typeface="Wingdings" pitchFamily="2" charset="2"/>
              <a:buChar char="Ø"/>
            </a:pPr>
            <a:r>
              <a:rPr lang="en-GB" sz="1999" dirty="0">
                <a:solidFill>
                  <a:srgbClr val="000000"/>
                </a:solidFill>
                <a:latin typeface="Times New Roman" panose="02020603050405020304" pitchFamily="18" charset="0"/>
                <a:cs typeface="Times New Roman" panose="02020603050405020304" pitchFamily="18" charset="0"/>
              </a:rPr>
              <a:t>If the trace does not appear, and the device is a printing-ECG system, you may have problems with the </a:t>
            </a:r>
            <a:r>
              <a:rPr lang="en-GB" sz="1999" b="1" dirty="0">
                <a:solidFill>
                  <a:srgbClr val="7030A0"/>
                </a:solidFill>
                <a:latin typeface="Times New Roman" panose="02020603050405020304" pitchFamily="18" charset="0"/>
                <a:cs typeface="Times New Roman" panose="02020603050405020304" pitchFamily="18" charset="0"/>
              </a:rPr>
              <a:t>printer. </a:t>
            </a:r>
            <a:r>
              <a:rPr lang="en-GB" sz="1999" dirty="0">
                <a:solidFill>
                  <a:srgbClr val="000000"/>
                </a:solidFill>
                <a:latin typeface="Times New Roman" panose="02020603050405020304" pitchFamily="18" charset="0"/>
                <a:cs typeface="Times New Roman" panose="02020603050405020304" pitchFamily="18" charset="0"/>
              </a:rPr>
              <a:t>With the heated stylus, the pressure of the stylus on the paper can affect the width of the trace and its frequency response. If too much heat is used the trace will also be widened. If too little is applied, then no trace will appear.</a:t>
            </a:r>
          </a:p>
          <a:p>
            <a:pPr algn="just"/>
            <a:r>
              <a:rPr lang="en-GB" sz="1999" dirty="0">
                <a:solidFill>
                  <a:srgbClr val="000000"/>
                </a:solidFill>
                <a:latin typeface="Times New Roman" panose="02020603050405020304" pitchFamily="18" charset="0"/>
                <a:cs typeface="Times New Roman" panose="02020603050405020304" pitchFamily="18" charset="0"/>
              </a:rPr>
              <a:t> </a:t>
            </a:r>
          </a:p>
          <a:p>
            <a:pPr lvl="0" algn="just"/>
            <a:endParaRPr lang="en-GB" sz="1999"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3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196373" y="441574"/>
            <a:ext cx="8936356" cy="673454"/>
          </a:xfrm>
        </p:spPr>
        <p:txBody>
          <a:bodyPr>
            <a:no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Troubleshooting: More user error</a:t>
            </a:r>
          </a:p>
        </p:txBody>
      </p:sp>
      <p:sp>
        <p:nvSpPr>
          <p:cNvPr id="5" name="Rechthoek 4"/>
          <p:cNvSpPr/>
          <p:nvPr/>
        </p:nvSpPr>
        <p:spPr>
          <a:xfrm>
            <a:off x="809141" y="1504222"/>
            <a:ext cx="10006097" cy="2584650"/>
          </a:xfrm>
          <a:prstGeom prst="rect">
            <a:avLst/>
          </a:prstGeom>
        </p:spPr>
        <p:txBody>
          <a:bodyPr wrap="square">
            <a:spAutoFit/>
          </a:bodyPr>
          <a:lstStyle/>
          <a:p>
            <a:pPr marL="742727" lvl="1" indent="-285664" algn="just">
              <a:buFont typeface="Arial" panose="020B0604020202020204" pitchFamily="34" charset="0"/>
              <a:buChar char="•"/>
            </a:pPr>
            <a:r>
              <a:rPr lang="en-GB" sz="1799" dirty="0">
                <a:solidFill>
                  <a:srgbClr val="000000"/>
                </a:solidFill>
                <a:latin typeface="Times New Roman" panose="02020603050405020304" pitchFamily="18" charset="0"/>
                <a:cs typeface="Times New Roman" panose="02020603050405020304" pitchFamily="18" charset="0"/>
              </a:rPr>
              <a:t>Patient movement during recording</a:t>
            </a:r>
          </a:p>
          <a:p>
            <a:pPr marL="742727" lvl="1" indent="-285664" algn="just">
              <a:buFont typeface="Arial" panose="020B0604020202020204" pitchFamily="34" charset="0"/>
              <a:buChar char="•"/>
            </a:pPr>
            <a:r>
              <a:rPr lang="en-GB" sz="1799" dirty="0">
                <a:solidFill>
                  <a:srgbClr val="000000"/>
                </a:solidFill>
                <a:latin typeface="Times New Roman" panose="02020603050405020304" pitchFamily="18" charset="0"/>
                <a:cs typeface="Times New Roman" panose="02020603050405020304" pitchFamily="18" charset="0"/>
              </a:rPr>
              <a:t>The patient may be cold or nervous and shivering. If so, muscle tremors could be causing the interference. </a:t>
            </a:r>
          </a:p>
          <a:p>
            <a:pPr marL="742727" lvl="1" indent="-285664" algn="just">
              <a:buFont typeface="Arial" panose="020B0604020202020204" pitchFamily="34" charset="0"/>
              <a:buChar char="•"/>
            </a:pPr>
            <a:r>
              <a:rPr lang="en-GB" sz="1799" dirty="0">
                <a:solidFill>
                  <a:srgbClr val="000000"/>
                </a:solidFill>
                <a:latin typeface="Times New Roman" panose="02020603050405020304" pitchFamily="18" charset="0"/>
                <a:cs typeface="Times New Roman" panose="02020603050405020304" pitchFamily="18" charset="0"/>
              </a:rPr>
              <a:t>The patient or nurse may be touching any metal or nearby wall during recording.</a:t>
            </a:r>
          </a:p>
          <a:p>
            <a:pPr marL="742727" lvl="1" indent="-285664" algn="just">
              <a:buFont typeface="Arial" panose="020B0604020202020204" pitchFamily="34" charset="0"/>
              <a:buChar char="•"/>
            </a:pPr>
            <a:r>
              <a:rPr lang="en-GB" sz="1799" dirty="0">
                <a:solidFill>
                  <a:srgbClr val="000000"/>
                </a:solidFill>
                <a:latin typeface="Times New Roman" panose="02020603050405020304" pitchFamily="18" charset="0"/>
                <a:cs typeface="Times New Roman" panose="02020603050405020304" pitchFamily="18" charset="0"/>
              </a:rPr>
              <a:t>System settings: </a:t>
            </a:r>
          </a:p>
          <a:p>
            <a:pPr marL="1199790" lvl="2" indent="-285664" algn="just">
              <a:buFont typeface="Arial" panose="020B0604020202020204" pitchFamily="34" charset="0"/>
              <a:buChar char="•"/>
            </a:pPr>
            <a:r>
              <a:rPr lang="en-GB" sz="1799" dirty="0">
                <a:solidFill>
                  <a:srgbClr val="000000"/>
                </a:solidFill>
                <a:latin typeface="Times New Roman" panose="02020603050405020304" pitchFamily="18" charset="0"/>
                <a:cs typeface="Times New Roman" panose="02020603050405020304" pitchFamily="18" charset="0"/>
              </a:rPr>
              <a:t>The device must be set correctly for the local power line frequency.</a:t>
            </a:r>
          </a:p>
          <a:p>
            <a:pPr marL="1199790" lvl="2" indent="-285664" algn="just">
              <a:buFont typeface="Arial" panose="020B0604020202020204" pitchFamily="34" charset="0"/>
              <a:buChar char="•"/>
            </a:pPr>
            <a:r>
              <a:rPr lang="en-GB" sz="1799" dirty="0">
                <a:solidFill>
                  <a:srgbClr val="000000"/>
                </a:solidFill>
                <a:latin typeface="Times New Roman" panose="02020603050405020304" pitchFamily="18" charset="0"/>
                <a:cs typeface="Times New Roman" panose="02020603050405020304" pitchFamily="18" charset="0"/>
              </a:rPr>
              <a:t>‘Gain’ (amplification) settings must not be too high (saturation) or too low (no signal)</a:t>
            </a:r>
          </a:p>
          <a:p>
            <a:pPr marL="1656853" lvl="3" indent="-285664" algn="just">
              <a:buFont typeface="Arial" panose="020B0604020202020204" pitchFamily="34" charset="0"/>
              <a:buChar char="•"/>
            </a:pPr>
            <a:r>
              <a:rPr lang="en-GB" sz="1799" dirty="0">
                <a:solidFill>
                  <a:srgbClr val="000000"/>
                </a:solidFill>
                <a:latin typeface="Times New Roman" panose="02020603050405020304" pitchFamily="18" charset="0"/>
                <a:cs typeface="Times New Roman" panose="02020603050405020304" pitchFamily="18" charset="0"/>
              </a:rPr>
              <a:t>Wrong gain setting may also cause incorrect display on the heart rate meter, if this does not have an automatic gain, as in older machines. </a:t>
            </a:r>
          </a:p>
        </p:txBody>
      </p:sp>
      <p:sp>
        <p:nvSpPr>
          <p:cNvPr id="17" name="Rechthoek 16"/>
          <p:cNvSpPr/>
          <p:nvPr/>
        </p:nvSpPr>
        <p:spPr>
          <a:xfrm>
            <a:off x="1066520" y="4474820"/>
            <a:ext cx="5645028" cy="1476943"/>
          </a:xfrm>
          <a:prstGeom prst="rect">
            <a:avLst/>
          </a:prstGeom>
        </p:spPr>
        <p:txBody>
          <a:bodyPr wrap="square">
            <a:spAutoFit/>
          </a:bodyPr>
          <a:lstStyle/>
          <a:p>
            <a:pPr algn="just"/>
            <a:r>
              <a:rPr lang="en-GB" sz="1799" b="1" dirty="0">
                <a:solidFill>
                  <a:srgbClr val="7030A0"/>
                </a:solidFill>
                <a:latin typeface="Times New Roman" panose="02020603050405020304" pitchFamily="18" charset="0"/>
                <a:cs typeface="Times New Roman" panose="02020603050405020304" pitchFamily="18" charset="0"/>
              </a:rPr>
              <a:t>Wandering baseline </a:t>
            </a:r>
            <a:r>
              <a:rPr lang="en-GB" sz="1799" dirty="0">
                <a:solidFill>
                  <a:schemeClr val="tx2"/>
                </a:solidFill>
                <a:latin typeface="Times New Roman" panose="02020603050405020304" pitchFamily="18" charset="0"/>
                <a:cs typeface="Times New Roman" panose="02020603050405020304" pitchFamily="18" charset="0"/>
              </a:rPr>
              <a:t>is noticed by the technician as the line between cardiac cycles bounces around or jumps. This is most often caused by attempting to use a monitor </a:t>
            </a:r>
            <a:r>
              <a:rPr lang="en-GB" sz="1799" b="1" dirty="0">
                <a:solidFill>
                  <a:srgbClr val="7030A0"/>
                </a:solidFill>
                <a:latin typeface="Times New Roman" panose="02020603050405020304" pitchFamily="18" charset="0"/>
                <a:cs typeface="Times New Roman" panose="02020603050405020304" pitchFamily="18" charset="0"/>
              </a:rPr>
              <a:t>in  the wrong (diagnostic) mode </a:t>
            </a:r>
            <a:r>
              <a:rPr lang="en-GB" sz="1799" dirty="0">
                <a:solidFill>
                  <a:schemeClr val="tx2"/>
                </a:solidFill>
                <a:latin typeface="Times New Roman" panose="02020603050405020304" pitchFamily="18" charset="0"/>
                <a:cs typeface="Times New Roman" panose="02020603050405020304" pitchFamily="18" charset="0"/>
              </a:rPr>
              <a:t>or by </a:t>
            </a:r>
            <a:r>
              <a:rPr lang="en-GB" sz="1799" b="1" dirty="0">
                <a:solidFill>
                  <a:srgbClr val="7030A0"/>
                </a:solidFill>
                <a:latin typeface="Times New Roman" panose="02020603050405020304" pitchFamily="18" charset="0"/>
                <a:cs typeface="Times New Roman" panose="02020603050405020304" pitchFamily="18" charset="0"/>
              </a:rPr>
              <a:t>electrode placement </a:t>
            </a:r>
            <a:r>
              <a:rPr lang="en-GB" sz="1799" dirty="0">
                <a:latin typeface="Times New Roman" panose="02020603050405020304" pitchFamily="18" charset="0"/>
                <a:cs typeface="Times New Roman" panose="02020603050405020304" pitchFamily="18" charset="0"/>
              </a:rPr>
              <a:t>or </a:t>
            </a:r>
            <a:r>
              <a:rPr lang="en-GB" sz="1799" b="1" dirty="0">
                <a:solidFill>
                  <a:srgbClr val="7030A0"/>
                </a:solidFill>
                <a:latin typeface="Times New Roman" panose="02020603050405020304" pitchFamily="18" charset="0"/>
                <a:cs typeface="Times New Roman" panose="02020603050405020304" pitchFamily="18" charset="0"/>
              </a:rPr>
              <a:t>electrode</a:t>
            </a:r>
            <a:r>
              <a:rPr lang="en-GB" sz="1799" dirty="0">
                <a:latin typeface="Times New Roman" panose="02020603050405020304" pitchFamily="18" charset="0"/>
                <a:cs typeface="Times New Roman" panose="02020603050405020304" pitchFamily="18" charset="0"/>
              </a:rPr>
              <a:t> </a:t>
            </a:r>
            <a:r>
              <a:rPr lang="en-GB" sz="1799" b="1" dirty="0">
                <a:solidFill>
                  <a:srgbClr val="7030A0"/>
                </a:solidFill>
                <a:latin typeface="Times New Roman" panose="02020603050405020304" pitchFamily="18" charset="0"/>
                <a:cs typeface="Times New Roman" panose="02020603050405020304" pitchFamily="18" charset="0"/>
              </a:rPr>
              <a:t>quality</a:t>
            </a:r>
            <a:r>
              <a:rPr lang="en-GB" sz="1799" dirty="0">
                <a:latin typeface="Times New Roman" panose="02020603050405020304" pitchFamily="18" charset="0"/>
                <a:cs typeface="Times New Roman" panose="02020603050405020304" pitchFamily="18" charset="0"/>
              </a:rPr>
              <a:t>.</a:t>
            </a:r>
          </a:p>
        </p:txBody>
      </p:sp>
      <p:pic>
        <p:nvPicPr>
          <p:cNvPr id="18" name="Afbeelding 17"/>
          <p:cNvPicPr>
            <a:picLocks noChangeAspect="1"/>
          </p:cNvPicPr>
          <p:nvPr/>
        </p:nvPicPr>
        <p:blipFill rotWithShape="1">
          <a:blip r:embed="rId2"/>
          <a:srcRect t="13637"/>
          <a:stretch/>
        </p:blipFill>
        <p:spPr>
          <a:xfrm>
            <a:off x="8587276" y="4608590"/>
            <a:ext cx="2382667" cy="1451355"/>
          </a:xfrm>
          <a:prstGeom prst="rect">
            <a:avLst/>
          </a:prstGeom>
        </p:spPr>
      </p:pic>
      <p:sp>
        <p:nvSpPr>
          <p:cNvPr id="19" name="PIJL-RECHTS 18"/>
          <p:cNvSpPr/>
          <p:nvPr/>
        </p:nvSpPr>
        <p:spPr>
          <a:xfrm>
            <a:off x="7025504" y="5200203"/>
            <a:ext cx="1223193" cy="221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69745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218883" y="289193"/>
            <a:ext cx="9751058" cy="673454"/>
          </a:xfrm>
        </p:spPr>
        <p:txBody>
          <a:bodyPr>
            <a:no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Troubleshooting: Technical problems</a:t>
            </a:r>
          </a:p>
        </p:txBody>
      </p:sp>
      <p:sp>
        <p:nvSpPr>
          <p:cNvPr id="10" name="Rechthoek 9"/>
          <p:cNvSpPr/>
          <p:nvPr/>
        </p:nvSpPr>
        <p:spPr>
          <a:xfrm>
            <a:off x="914160" y="1257992"/>
            <a:ext cx="7296444" cy="3476969"/>
          </a:xfrm>
          <a:prstGeom prst="rect">
            <a:avLst/>
          </a:prstGeom>
        </p:spPr>
        <p:txBody>
          <a:bodyPr wrap="square">
            <a:spAutoFit/>
          </a:bodyPr>
          <a:lstStyle/>
          <a:p>
            <a:pPr marL="285664" indent="-285664" algn="just">
              <a:buFont typeface="Wingdings" pitchFamily="2" charset="2"/>
              <a:buChar char="Ø"/>
            </a:pPr>
            <a:r>
              <a:rPr lang="en-GB" sz="1999" dirty="0">
                <a:solidFill>
                  <a:schemeClr val="tx2"/>
                </a:solidFill>
                <a:latin typeface="Times New Roman" panose="02020603050405020304" pitchFamily="18" charset="0"/>
                <a:cs typeface="Times New Roman" panose="02020603050405020304" pitchFamily="18" charset="0"/>
              </a:rPr>
              <a:t>Technically, the weakest link in an ECG system are the </a:t>
            </a:r>
            <a:r>
              <a:rPr lang="en-GB" sz="1999" b="1" dirty="0">
                <a:solidFill>
                  <a:srgbClr val="FF0000"/>
                </a:solidFill>
                <a:latin typeface="Times New Roman" panose="02020603050405020304" pitchFamily="18" charset="0"/>
                <a:cs typeface="Times New Roman" panose="02020603050405020304" pitchFamily="18" charset="0"/>
              </a:rPr>
              <a:t>lead wires</a:t>
            </a:r>
            <a:r>
              <a:rPr lang="en-GB" sz="1999" dirty="0">
                <a:solidFill>
                  <a:srgbClr val="FF0000"/>
                </a:solidFill>
                <a:latin typeface="Times New Roman" panose="02020603050405020304" pitchFamily="18" charset="0"/>
                <a:cs typeface="Times New Roman" panose="02020603050405020304" pitchFamily="18" charset="0"/>
              </a:rPr>
              <a:t>. </a:t>
            </a:r>
            <a:r>
              <a:rPr lang="en-GB" sz="1999" dirty="0">
                <a:solidFill>
                  <a:schemeClr val="tx2"/>
                </a:solidFill>
                <a:latin typeface="Times New Roman" panose="02020603050405020304" pitchFamily="18" charset="0"/>
                <a:cs typeface="Times New Roman" panose="02020603050405020304" pitchFamily="18" charset="0"/>
              </a:rPr>
              <a:t>The patient cable should last for many years. However, </a:t>
            </a:r>
            <a:r>
              <a:rPr lang="en-GB" sz="1999" b="1" dirty="0">
                <a:solidFill>
                  <a:srgbClr val="FF0000"/>
                </a:solidFill>
                <a:latin typeface="Times New Roman" panose="02020603050405020304" pitchFamily="18" charset="0"/>
                <a:cs typeface="Times New Roman" panose="02020603050405020304" pitchFamily="18" charset="0"/>
              </a:rPr>
              <a:t>abusive use </a:t>
            </a:r>
            <a:r>
              <a:rPr lang="en-GB" sz="1999" dirty="0">
                <a:solidFill>
                  <a:schemeClr val="tx2"/>
                </a:solidFill>
                <a:latin typeface="Times New Roman" panose="02020603050405020304" pitchFamily="18" charset="0"/>
                <a:cs typeface="Times New Roman" panose="02020603050405020304" pitchFamily="18" charset="0"/>
              </a:rPr>
              <a:t>can lead to wire breakage. </a:t>
            </a:r>
          </a:p>
          <a:p>
            <a:pPr algn="just"/>
            <a:endParaRPr lang="en-GB" sz="1999" dirty="0">
              <a:solidFill>
                <a:schemeClr val="tx2"/>
              </a:solidFill>
              <a:latin typeface="Times New Roman" panose="02020603050405020304" pitchFamily="18" charset="0"/>
              <a:cs typeface="Times New Roman" panose="02020603050405020304" pitchFamily="18" charset="0"/>
            </a:endParaRPr>
          </a:p>
          <a:p>
            <a:pPr marL="285664" indent="-285664" algn="just">
              <a:buFont typeface="Wingdings" pitchFamily="2" charset="2"/>
              <a:buChar char="Ø"/>
            </a:pPr>
            <a:r>
              <a:rPr lang="en-GB" sz="1999" dirty="0">
                <a:solidFill>
                  <a:schemeClr val="tx2"/>
                </a:solidFill>
                <a:latin typeface="Times New Roman" panose="02020603050405020304" pitchFamily="18" charset="0"/>
                <a:cs typeface="Times New Roman" panose="02020603050405020304" pitchFamily="18" charset="0"/>
              </a:rPr>
              <a:t>Before rejecting a lead wire, try a different wire from another machine to confirm that this is the cause. Lead wires often look to be in poor condition because of </a:t>
            </a:r>
            <a:r>
              <a:rPr lang="en-GB" sz="1999" b="1" dirty="0">
                <a:solidFill>
                  <a:srgbClr val="FF0000"/>
                </a:solidFill>
                <a:latin typeface="Times New Roman" panose="02020603050405020304" pitchFamily="18" charset="0"/>
                <a:cs typeface="Times New Roman" panose="02020603050405020304" pitchFamily="18" charset="0"/>
              </a:rPr>
              <a:t>tape  residue </a:t>
            </a:r>
            <a:r>
              <a:rPr lang="en-GB" sz="1999" dirty="0">
                <a:solidFill>
                  <a:schemeClr val="tx2"/>
                </a:solidFill>
                <a:latin typeface="Times New Roman" panose="02020603050405020304" pitchFamily="18" charset="0"/>
                <a:cs typeface="Times New Roman" panose="02020603050405020304" pitchFamily="18" charset="0"/>
              </a:rPr>
              <a:t>on the cable. This residue can be removed using alcohol or other solvents</a:t>
            </a:r>
            <a:r>
              <a:rPr lang="en-GB" sz="1999" dirty="0">
                <a:latin typeface="Times New Roman" panose="02020603050405020304" pitchFamily="18" charset="0"/>
                <a:cs typeface="Times New Roman" panose="02020603050405020304" pitchFamily="18" charset="0"/>
              </a:rPr>
              <a:t>.</a:t>
            </a:r>
          </a:p>
          <a:p>
            <a:pPr algn="just"/>
            <a:endParaRPr lang="en-GB" sz="1999" dirty="0">
              <a:latin typeface="Times New Roman" panose="02020603050405020304" pitchFamily="18" charset="0"/>
              <a:cs typeface="Times New Roman" panose="02020603050405020304" pitchFamily="18" charset="0"/>
            </a:endParaRPr>
          </a:p>
          <a:p>
            <a:pPr marL="285664" indent="-285664" algn="just">
              <a:buFont typeface="Wingdings" pitchFamily="2" charset="2"/>
              <a:buChar char="Ø"/>
            </a:pPr>
            <a:r>
              <a:rPr lang="en-GB" sz="1999" dirty="0">
                <a:solidFill>
                  <a:schemeClr val="tx2"/>
                </a:solidFill>
                <a:latin typeface="Times New Roman" panose="02020603050405020304" pitchFamily="18" charset="0"/>
                <a:cs typeface="Times New Roman" panose="02020603050405020304" pitchFamily="18" charset="0"/>
              </a:rPr>
              <a:t>If the lead wire is at fault, </a:t>
            </a:r>
            <a:r>
              <a:rPr lang="en-GB" sz="1999" b="1" dirty="0">
                <a:solidFill>
                  <a:srgbClr val="FF0000"/>
                </a:solidFill>
                <a:latin typeface="Times New Roman" panose="02020603050405020304" pitchFamily="18" charset="0"/>
                <a:cs typeface="Times New Roman" panose="02020603050405020304" pitchFamily="18" charset="0"/>
              </a:rPr>
              <a:t>replacement</a:t>
            </a:r>
            <a:r>
              <a:rPr lang="en-GB" sz="1999" dirty="0">
                <a:solidFill>
                  <a:schemeClr val="tx2"/>
                </a:solidFill>
                <a:latin typeface="Times New Roman" panose="02020603050405020304" pitchFamily="18" charset="0"/>
                <a:cs typeface="Times New Roman" panose="02020603050405020304" pitchFamily="18" charset="0"/>
              </a:rPr>
              <a:t> is the preferred option. However, lead wires can be </a:t>
            </a:r>
            <a:r>
              <a:rPr lang="en-GB" sz="1999" b="1" dirty="0">
                <a:solidFill>
                  <a:srgbClr val="FF0000"/>
                </a:solidFill>
                <a:latin typeface="Times New Roman" panose="02020603050405020304" pitchFamily="18" charset="0"/>
                <a:cs typeface="Times New Roman" panose="02020603050405020304" pitchFamily="18" charset="0"/>
              </a:rPr>
              <a:t>repaired</a:t>
            </a:r>
            <a:r>
              <a:rPr lang="en-GB" sz="1999" dirty="0">
                <a:solidFill>
                  <a:schemeClr val="tx2"/>
                </a:solidFill>
                <a:latin typeface="Times New Roman" panose="02020603050405020304" pitchFamily="18" charset="0"/>
                <a:cs typeface="Times New Roman" panose="02020603050405020304" pitchFamily="18" charset="0"/>
              </a:rPr>
              <a:t> in some cases</a:t>
            </a:r>
            <a:endParaRPr lang="en-GB" sz="1999" dirty="0">
              <a:latin typeface="Times New Roman" panose="02020603050405020304" pitchFamily="18" charset="0"/>
              <a:cs typeface="Times New Roman" panose="02020603050405020304" pitchFamily="18" charset="0"/>
            </a:endParaRPr>
          </a:p>
        </p:txBody>
      </p:sp>
      <p:pic>
        <p:nvPicPr>
          <p:cNvPr id="13" name="Afbeelding 12"/>
          <p:cNvPicPr>
            <a:picLocks noChangeAspect="1"/>
          </p:cNvPicPr>
          <p:nvPr/>
        </p:nvPicPr>
        <p:blipFill>
          <a:blip r:embed="rId2"/>
          <a:stretch>
            <a:fillRect/>
          </a:stretch>
        </p:blipFill>
        <p:spPr>
          <a:xfrm>
            <a:off x="8210603" y="1257991"/>
            <a:ext cx="2759338" cy="2111816"/>
          </a:xfrm>
          <a:prstGeom prst="rect">
            <a:avLst/>
          </a:prstGeom>
        </p:spPr>
      </p:pic>
    </p:spTree>
    <p:extLst>
      <p:ext uri="{BB962C8B-B14F-4D97-AF65-F5344CB8AC3E}">
        <p14:creationId xmlns:p14="http://schemas.microsoft.com/office/powerpoint/2010/main" val="264590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9133154" y="6442348"/>
            <a:ext cx="3043820" cy="350001"/>
          </a:xfrm>
          <a:prstGeom prst="rect">
            <a:avLst/>
          </a:prstGeom>
        </p:spPr>
        <p:txBody>
          <a:bodyPr vert="horz" lIns="91416" tIns="45708" rIns="91416" bIns="45708"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1999" b="1" kern="0" dirty="0">
                <a:solidFill>
                  <a:srgbClr val="2E74B5"/>
                </a:solidFill>
                <a:latin typeface="Calibri Light" panose="020F0302020204030204" pitchFamily="34" charset="0"/>
                <a:cs typeface="Times New Roman" panose="02020603050405020304" pitchFamily="18" charset="0"/>
              </a:rPr>
              <a:t>ECG Recorder and Monitor</a:t>
            </a:r>
            <a:endParaRPr lang="en-GB" sz="1999" dirty="0"/>
          </a:p>
        </p:txBody>
      </p:sp>
      <p:sp>
        <p:nvSpPr>
          <p:cNvPr id="15" name="Tekstvak 14"/>
          <p:cNvSpPr txBox="1"/>
          <p:nvPr/>
        </p:nvSpPr>
        <p:spPr>
          <a:xfrm>
            <a:off x="35094" y="6457212"/>
            <a:ext cx="376928" cy="369236"/>
          </a:xfrm>
          <a:prstGeom prst="rect">
            <a:avLst/>
          </a:prstGeom>
          <a:noFill/>
        </p:spPr>
        <p:txBody>
          <a:bodyPr wrap="none" rtlCol="0">
            <a:spAutoFit/>
          </a:bodyPr>
          <a:lstStyle/>
          <a:p>
            <a:r>
              <a:rPr lang="en-US" sz="1799" dirty="0"/>
              <a:t>©</a:t>
            </a:r>
          </a:p>
        </p:txBody>
      </p:sp>
      <p:pic>
        <p:nvPicPr>
          <p:cNvPr id="5" name="Afbeelding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98696" y="105460"/>
            <a:ext cx="5690129" cy="6766303"/>
          </a:xfrm>
          <a:prstGeom prst="rect">
            <a:avLst/>
          </a:prstGeom>
        </p:spPr>
      </p:pic>
      <p:pic>
        <p:nvPicPr>
          <p:cNvPr id="7" name="Afbeelding 6"/>
          <p:cNvPicPr>
            <a:picLocks noChangeAspect="1"/>
          </p:cNvPicPr>
          <p:nvPr/>
        </p:nvPicPr>
        <p:blipFill>
          <a:blip r:embed="rId3"/>
          <a:stretch>
            <a:fillRect/>
          </a:stretch>
        </p:blipFill>
        <p:spPr>
          <a:xfrm>
            <a:off x="900311" y="2262212"/>
            <a:ext cx="2017570" cy="2199452"/>
          </a:xfrm>
          <a:prstGeom prst="rect">
            <a:avLst/>
          </a:prstGeom>
        </p:spPr>
      </p:pic>
      <p:pic>
        <p:nvPicPr>
          <p:cNvPr id="2" name="Afbeelding 1"/>
          <p:cNvPicPr>
            <a:picLocks noChangeAspect="1"/>
          </p:cNvPicPr>
          <p:nvPr/>
        </p:nvPicPr>
        <p:blipFill>
          <a:blip r:embed="rId4"/>
          <a:stretch>
            <a:fillRect/>
          </a:stretch>
        </p:blipFill>
        <p:spPr>
          <a:xfrm>
            <a:off x="2917882" y="1281857"/>
            <a:ext cx="2279638" cy="3857430"/>
          </a:xfrm>
          <a:prstGeom prst="rect">
            <a:avLst/>
          </a:prstGeom>
        </p:spPr>
      </p:pic>
      <p:cxnSp>
        <p:nvCxnSpPr>
          <p:cNvPr id="4" name="Rechte verbindingslijn met pijl 3"/>
          <p:cNvCxnSpPr/>
          <p:nvPr/>
        </p:nvCxnSpPr>
        <p:spPr>
          <a:xfrm flipH="1" flipV="1">
            <a:off x="5281823" y="3488252"/>
            <a:ext cx="2082258" cy="19468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itel 1"/>
          <p:cNvSpPr txBox="1">
            <a:spLocks/>
          </p:cNvSpPr>
          <p:nvPr/>
        </p:nvSpPr>
        <p:spPr>
          <a:xfrm>
            <a:off x="900311" y="130613"/>
            <a:ext cx="5598386" cy="673454"/>
          </a:xfrm>
          <a:prstGeom prst="rect">
            <a:avLst/>
          </a:prstGeom>
        </p:spPr>
        <p:txBody>
          <a:bodyPr vert="horz" lIns="91416" tIns="45708" rIns="91416" bIns="45708"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3599"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Preventive Maintenance</a:t>
            </a:r>
          </a:p>
        </p:txBody>
      </p:sp>
    </p:spTree>
    <p:extLst>
      <p:ext uri="{BB962C8B-B14F-4D97-AF65-F5344CB8AC3E}">
        <p14:creationId xmlns:p14="http://schemas.microsoft.com/office/powerpoint/2010/main" val="160728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29BDC-E849-4890-0BAE-1133A4A54700}"/>
              </a:ext>
            </a:extLst>
          </p:cNvPr>
          <p:cNvPicPr>
            <a:picLocks noChangeAspect="1"/>
          </p:cNvPicPr>
          <p:nvPr/>
        </p:nvPicPr>
        <p:blipFill rotWithShape="1">
          <a:blip r:embed="rId2"/>
          <a:srcRect b="80000"/>
          <a:stretch/>
        </p:blipFill>
        <p:spPr>
          <a:xfrm>
            <a:off x="1379537" y="2743200"/>
            <a:ext cx="9429750" cy="1371600"/>
          </a:xfrm>
          <a:prstGeom prst="rect">
            <a:avLst/>
          </a:prstGeom>
        </p:spPr>
      </p:pic>
    </p:spTree>
    <p:extLst>
      <p:ext uri="{BB962C8B-B14F-4D97-AF65-F5344CB8AC3E}">
        <p14:creationId xmlns:p14="http://schemas.microsoft.com/office/powerpoint/2010/main" val="1811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909783"/>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Electrocardiogram (ECG)</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23958" y="1309090"/>
            <a:ext cx="10528622" cy="5327357"/>
          </a:xfrm>
        </p:spPr>
        <p:txBody>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Is a simple, non-invasive test that records the electrical activity of the heart. An ECG can help diagnose certain heart conditions, including abnormal heart rhythms and coronary heart disease (heart attack and angina).</a:t>
            </a: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ECG</a:t>
            </a:r>
            <a:r>
              <a:rPr lang="en-US" dirty="0">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Electrocardiogram /Electrocardiograph</a:t>
            </a:r>
          </a:p>
          <a:p>
            <a:pPr algn="just">
              <a:buFont typeface="Wingdings" pitchFamily="2" charset="2"/>
              <a:buChar char="Ø"/>
            </a:pPr>
            <a:r>
              <a:rPr lang="en-US" dirty="0">
                <a:solidFill>
                  <a:srgbClr val="002060"/>
                </a:solidFill>
                <a:latin typeface="Times New Roman" panose="02020603050405020304" pitchFamily="18" charset="0"/>
                <a:cs typeface="Times New Roman" panose="02020603050405020304" pitchFamily="18" charset="0"/>
              </a:rPr>
              <a:t> Electro </a:t>
            </a:r>
          </a:p>
          <a:p>
            <a:pPr algn="just">
              <a:buFont typeface="Wingdings" pitchFamily="2" charset="2"/>
              <a:buChar char="Ø"/>
            </a:pPr>
            <a:r>
              <a:rPr lang="en-US" dirty="0">
                <a:solidFill>
                  <a:srgbClr val="002060"/>
                </a:solidFill>
                <a:latin typeface="Times New Roman" panose="02020603050405020304" pitchFamily="18" charset="0"/>
                <a:cs typeface="Times New Roman" panose="02020603050405020304" pitchFamily="18" charset="0"/>
              </a:rPr>
              <a:t> Cardio </a:t>
            </a:r>
          </a:p>
          <a:p>
            <a:pPr algn="just">
              <a:buFont typeface="Wingdings" pitchFamily="2" charset="2"/>
              <a:buChar char="Ø"/>
            </a:pPr>
            <a:r>
              <a:rPr lang="en-US" dirty="0">
                <a:solidFill>
                  <a:srgbClr val="002060"/>
                </a:solidFill>
                <a:latin typeface="Times New Roman" panose="02020603050405020304" pitchFamily="18" charset="0"/>
                <a:cs typeface="Times New Roman" panose="02020603050405020304" pitchFamily="18" charset="0"/>
              </a:rPr>
              <a:t> Gram (graph)</a:t>
            </a:r>
            <a:endParaRPr lang="ar-IQ"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60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750259"/>
          </a:xfrm>
        </p:spPr>
        <p:txBody>
          <a:bodyPr>
            <a:norm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Function of the heart</a:t>
            </a:r>
            <a:endParaRPr lang="ar-IQ" dirty="0">
              <a:solidFill>
                <a:srgbClr val="00B0F0"/>
              </a:solidFill>
              <a:latin typeface="Times New Roman" panose="02020603050405020304" pitchFamily="18" charset="0"/>
              <a:cs typeface="Times New Roman" panose="02020603050405020304" pitchFamily="18" charset="0"/>
            </a:endParaRPr>
          </a:p>
        </p:txBody>
      </p:sp>
      <p:pic>
        <p:nvPicPr>
          <p:cNvPr id="4" name="Afbeelding 1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961694" y="1665468"/>
            <a:ext cx="4912893" cy="4361923"/>
          </a:xfrm>
          <a:prstGeom prst="rect">
            <a:avLst/>
          </a:prstGeom>
        </p:spPr>
      </p:pic>
      <p:sp>
        <p:nvSpPr>
          <p:cNvPr id="5" name="مستطيل 4"/>
          <p:cNvSpPr/>
          <p:nvPr/>
        </p:nvSpPr>
        <p:spPr>
          <a:xfrm>
            <a:off x="1288137" y="1665468"/>
            <a:ext cx="5673556" cy="4523137"/>
          </a:xfrm>
          <a:prstGeom prst="rect">
            <a:avLst/>
          </a:prstGeom>
        </p:spPr>
        <p:txBody>
          <a:bodyPr wrap="square">
            <a:spAutoFit/>
          </a:bodyPr>
          <a:lstStyle/>
          <a:p>
            <a:pPr marL="285664" indent="-285664" algn="just">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There are four chambers : the </a:t>
            </a:r>
            <a:r>
              <a:rPr lang="en-US" sz="2399" dirty="0">
                <a:solidFill>
                  <a:srgbClr val="FF0000"/>
                </a:solidFill>
                <a:latin typeface="Times New Roman" panose="02020603050405020304" pitchFamily="18" charset="0"/>
                <a:cs typeface="Times New Roman" panose="02020603050405020304" pitchFamily="18" charset="0"/>
              </a:rPr>
              <a:t>left atrium </a:t>
            </a:r>
            <a:r>
              <a:rPr lang="en-US" sz="2399" dirty="0">
                <a:solidFill>
                  <a:schemeClr val="tx2"/>
                </a:solidFill>
                <a:latin typeface="Times New Roman" panose="02020603050405020304" pitchFamily="18" charset="0"/>
                <a:cs typeface="Times New Roman" panose="02020603050405020304" pitchFamily="18" charset="0"/>
              </a:rPr>
              <a:t>and </a:t>
            </a:r>
            <a:r>
              <a:rPr lang="en-US" sz="2399" dirty="0">
                <a:solidFill>
                  <a:srgbClr val="FF0000"/>
                </a:solidFill>
                <a:latin typeface="Times New Roman" panose="02020603050405020304" pitchFamily="18" charset="0"/>
                <a:cs typeface="Times New Roman" panose="02020603050405020304" pitchFamily="18" charset="0"/>
              </a:rPr>
              <a:t>right atrium </a:t>
            </a:r>
            <a:r>
              <a:rPr lang="en-US" sz="2399" dirty="0">
                <a:solidFill>
                  <a:schemeClr val="tx2"/>
                </a:solidFill>
                <a:latin typeface="Times New Roman" panose="02020603050405020304" pitchFamily="18" charset="0"/>
                <a:cs typeface="Times New Roman" panose="02020603050405020304" pitchFamily="18" charset="0"/>
              </a:rPr>
              <a:t>(upper chambers), and the </a:t>
            </a:r>
            <a:r>
              <a:rPr lang="en-US" sz="2399" dirty="0">
                <a:solidFill>
                  <a:srgbClr val="FF0000"/>
                </a:solidFill>
                <a:latin typeface="Times New Roman" panose="02020603050405020304" pitchFamily="18" charset="0"/>
                <a:cs typeface="Times New Roman" panose="02020603050405020304" pitchFamily="18" charset="0"/>
              </a:rPr>
              <a:t>left ventricle </a:t>
            </a:r>
            <a:r>
              <a:rPr lang="en-US" sz="2399" dirty="0">
                <a:solidFill>
                  <a:schemeClr val="tx2"/>
                </a:solidFill>
                <a:latin typeface="Times New Roman" panose="02020603050405020304" pitchFamily="18" charset="0"/>
                <a:cs typeface="Times New Roman" panose="02020603050405020304" pitchFamily="18" charset="0"/>
              </a:rPr>
              <a:t>and </a:t>
            </a:r>
            <a:r>
              <a:rPr lang="en-US" sz="2399" dirty="0">
                <a:solidFill>
                  <a:srgbClr val="FF0000"/>
                </a:solidFill>
                <a:latin typeface="Times New Roman" panose="02020603050405020304" pitchFamily="18" charset="0"/>
                <a:cs typeface="Times New Roman" panose="02020603050405020304" pitchFamily="18" charset="0"/>
              </a:rPr>
              <a:t>right ventricle </a:t>
            </a:r>
            <a:r>
              <a:rPr lang="en-US" sz="2399" dirty="0">
                <a:solidFill>
                  <a:schemeClr val="tx2"/>
                </a:solidFill>
                <a:latin typeface="Times New Roman" panose="02020603050405020304" pitchFamily="18" charset="0"/>
                <a:cs typeface="Times New Roman" panose="02020603050405020304" pitchFamily="18" charset="0"/>
              </a:rPr>
              <a:t>(lower chambers)</a:t>
            </a:r>
          </a:p>
          <a:p>
            <a:pPr marL="285664" indent="-285664" algn="just">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Muscular walls, called </a:t>
            </a:r>
            <a:r>
              <a:rPr lang="en-US" sz="2399" dirty="0">
                <a:solidFill>
                  <a:srgbClr val="FF0000"/>
                </a:solidFill>
                <a:latin typeface="Times New Roman" panose="02020603050405020304" pitchFamily="18" charset="0"/>
                <a:cs typeface="Times New Roman" panose="02020603050405020304" pitchFamily="18" charset="0"/>
              </a:rPr>
              <a:t>septum</a:t>
            </a:r>
            <a:r>
              <a:rPr lang="en-US" sz="2399" dirty="0">
                <a:solidFill>
                  <a:schemeClr val="tx2"/>
                </a:solidFill>
                <a:latin typeface="Times New Roman" panose="02020603050405020304" pitchFamily="18" charset="0"/>
                <a:cs typeface="Times New Roman" panose="02020603050405020304" pitchFamily="18" charset="0"/>
              </a:rPr>
              <a:t>, divide the heart into two sides.</a:t>
            </a:r>
          </a:p>
          <a:p>
            <a:pPr marL="285664" indent="-285664" algn="just">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wall of the heart separates into the following layers: </a:t>
            </a:r>
            <a:r>
              <a:rPr lang="en-US" sz="2399" dirty="0">
                <a:solidFill>
                  <a:srgbClr val="FF0000"/>
                </a:solidFill>
                <a:latin typeface="Times New Roman" panose="02020603050405020304" pitchFamily="18" charset="0"/>
                <a:cs typeface="Times New Roman" panose="02020603050405020304" pitchFamily="18" charset="0"/>
              </a:rPr>
              <a:t>Epicardium</a:t>
            </a:r>
            <a:r>
              <a:rPr lang="en-US" sz="2399" dirty="0">
                <a:latin typeface="Times New Roman" panose="02020603050405020304" pitchFamily="18" charset="0"/>
                <a:cs typeface="Times New Roman" panose="02020603050405020304" pitchFamily="18" charset="0"/>
              </a:rPr>
              <a:t>, </a:t>
            </a:r>
            <a:r>
              <a:rPr lang="en-US" sz="2399" dirty="0">
                <a:solidFill>
                  <a:srgbClr val="FF0000"/>
                </a:solidFill>
                <a:latin typeface="Times New Roman" panose="02020603050405020304" pitchFamily="18" charset="0"/>
                <a:cs typeface="Times New Roman" panose="02020603050405020304" pitchFamily="18" charset="0"/>
              </a:rPr>
              <a:t>Myocardium</a:t>
            </a:r>
            <a:r>
              <a:rPr lang="en-US" sz="2399" dirty="0">
                <a:latin typeface="Times New Roman" panose="02020603050405020304" pitchFamily="18" charset="0"/>
                <a:cs typeface="Times New Roman" panose="02020603050405020304" pitchFamily="18" charset="0"/>
              </a:rPr>
              <a:t>, </a:t>
            </a:r>
            <a:r>
              <a:rPr lang="en-US" sz="2399" dirty="0">
                <a:solidFill>
                  <a:schemeClr val="tx2"/>
                </a:solidFill>
                <a:latin typeface="Times New Roman" panose="02020603050405020304" pitchFamily="18" charset="0"/>
                <a:cs typeface="Times New Roman" panose="02020603050405020304" pitchFamily="18" charset="0"/>
              </a:rPr>
              <a:t>and</a:t>
            </a:r>
            <a:r>
              <a:rPr lang="en-US" sz="2399" dirty="0">
                <a:latin typeface="Times New Roman" panose="02020603050405020304" pitchFamily="18" charset="0"/>
                <a:cs typeface="Times New Roman" panose="02020603050405020304" pitchFamily="18" charset="0"/>
              </a:rPr>
              <a:t> </a:t>
            </a:r>
            <a:r>
              <a:rPr lang="en-US" sz="2399" dirty="0">
                <a:solidFill>
                  <a:srgbClr val="FF0000"/>
                </a:solidFill>
                <a:latin typeface="Times New Roman" panose="02020603050405020304" pitchFamily="18" charset="0"/>
                <a:cs typeface="Times New Roman" panose="02020603050405020304" pitchFamily="18" charset="0"/>
              </a:rPr>
              <a:t>Endocardium. </a:t>
            </a:r>
          </a:p>
          <a:p>
            <a:pPr marL="285664" indent="-285664" algn="just">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It is also made up of four valves: the </a:t>
            </a:r>
            <a:r>
              <a:rPr lang="en-US" sz="2399" dirty="0">
                <a:solidFill>
                  <a:srgbClr val="FF0000"/>
                </a:solidFill>
                <a:latin typeface="Times New Roman" panose="02020603050405020304" pitchFamily="18" charset="0"/>
                <a:cs typeface="Times New Roman" panose="02020603050405020304" pitchFamily="18" charset="0"/>
              </a:rPr>
              <a:t>tricuspid,</a:t>
            </a:r>
            <a:r>
              <a:rPr lang="en-US" sz="2399" dirty="0">
                <a:solidFill>
                  <a:schemeClr val="tx2"/>
                </a:solidFill>
                <a:latin typeface="Times New Roman" panose="02020603050405020304" pitchFamily="18" charset="0"/>
                <a:cs typeface="Times New Roman" panose="02020603050405020304" pitchFamily="18" charset="0"/>
              </a:rPr>
              <a:t> </a:t>
            </a:r>
            <a:r>
              <a:rPr lang="en-US" sz="2399" dirty="0">
                <a:solidFill>
                  <a:srgbClr val="FF0000"/>
                </a:solidFill>
                <a:latin typeface="Times New Roman" panose="02020603050405020304" pitchFamily="18" charset="0"/>
                <a:cs typeface="Times New Roman" panose="02020603050405020304" pitchFamily="18" charset="0"/>
              </a:rPr>
              <a:t>pulmonary, mitral </a:t>
            </a:r>
            <a:r>
              <a:rPr lang="en-US" sz="2399" dirty="0">
                <a:solidFill>
                  <a:schemeClr val="tx2"/>
                </a:solidFill>
                <a:latin typeface="Times New Roman" panose="02020603050405020304" pitchFamily="18" charset="0"/>
                <a:cs typeface="Times New Roman" panose="02020603050405020304" pitchFamily="18" charset="0"/>
              </a:rPr>
              <a:t>and </a:t>
            </a:r>
            <a:r>
              <a:rPr lang="en-US" sz="2399" dirty="0">
                <a:solidFill>
                  <a:srgbClr val="FF0000"/>
                </a:solidFill>
                <a:latin typeface="Times New Roman" panose="02020603050405020304" pitchFamily="18" charset="0"/>
                <a:cs typeface="Times New Roman" panose="02020603050405020304" pitchFamily="18" charset="0"/>
              </a:rPr>
              <a:t>aortic valves.</a:t>
            </a:r>
            <a:endParaRPr lang="ar-IQ" sz="2399"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98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902619"/>
          </a:xfrm>
        </p:spPr>
        <p:txBody>
          <a:bodyPr>
            <a:norm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Function of the heart</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05031" y="1344434"/>
            <a:ext cx="10415904" cy="5360313"/>
          </a:xfrm>
        </p:spPr>
        <p:txBody>
          <a:bodyPr>
            <a:normAutofit/>
          </a:bodyPr>
          <a:lstStyle/>
          <a:p>
            <a:pPr algn="just">
              <a:buFont typeface="Wingdings" pitchFamily="2" charset="2"/>
              <a:buChar char="Ø"/>
            </a:pPr>
            <a:r>
              <a:rPr lang="en-US" sz="2399" dirty="0">
                <a:latin typeface="Times New Roman" panose="02020603050405020304" pitchFamily="18" charset="0"/>
                <a:cs typeface="Times New Roman" panose="02020603050405020304" pitchFamily="18" charset="0"/>
              </a:rPr>
              <a:t> </a:t>
            </a:r>
            <a:r>
              <a:rPr lang="en-US" sz="2399" dirty="0">
                <a:solidFill>
                  <a:schemeClr val="tx2"/>
                </a:solidFill>
                <a:latin typeface="Times New Roman" panose="02020603050405020304" pitchFamily="18" charset="0"/>
                <a:cs typeface="Times New Roman" panose="02020603050405020304" pitchFamily="18" charset="0"/>
              </a:rPr>
              <a:t>There are around 10 veins that are found in or connected to the heart. The two largest veins that bring blood from the body to the heart are the </a:t>
            </a:r>
            <a:r>
              <a:rPr lang="en-US" sz="2399" dirty="0">
                <a:solidFill>
                  <a:srgbClr val="FF0000"/>
                </a:solidFill>
                <a:latin typeface="Times New Roman" panose="02020603050405020304" pitchFamily="18" charset="0"/>
                <a:cs typeface="Times New Roman" panose="02020603050405020304" pitchFamily="18" charset="0"/>
              </a:rPr>
              <a:t>superior vena cava and inferior vena cava</a:t>
            </a:r>
            <a:r>
              <a:rPr lang="en-US" sz="2399" dirty="0">
                <a:latin typeface="Times New Roman" panose="02020603050405020304" pitchFamily="18" charset="0"/>
                <a:cs typeface="Times New Roman" panose="02020603050405020304" pitchFamily="18" charset="0"/>
              </a:rPr>
              <a:t>. </a:t>
            </a:r>
            <a:r>
              <a:rPr lang="en-US" sz="2399" dirty="0">
                <a:solidFill>
                  <a:schemeClr val="tx2"/>
                </a:solidFill>
                <a:latin typeface="Times New Roman" panose="02020603050405020304" pitchFamily="18" charset="0"/>
                <a:cs typeface="Times New Roman" panose="02020603050405020304" pitchFamily="18" charset="0"/>
              </a:rPr>
              <a:t>The first collects blood from the top portion of the body, such as from the jugular vein and auxiliary vein</a:t>
            </a:r>
          </a:p>
          <a:p>
            <a:pPr algn="just">
              <a:buFont typeface="Wingdings" pitchFamily="2" charset="2"/>
              <a:buChar char="Ø"/>
            </a:pPr>
            <a:r>
              <a:rPr lang="en-US" sz="2399" dirty="0">
                <a:latin typeface="Times New Roman" panose="02020603050405020304" pitchFamily="18" charset="0"/>
                <a:cs typeface="Times New Roman" panose="02020603050405020304" pitchFamily="18" charset="0"/>
              </a:rPr>
              <a:t> </a:t>
            </a:r>
            <a:r>
              <a:rPr lang="en-US" sz="2399" dirty="0">
                <a:solidFill>
                  <a:schemeClr val="tx2"/>
                </a:solidFill>
                <a:latin typeface="Times New Roman" panose="02020603050405020304" pitchFamily="18" charset="0"/>
                <a:cs typeface="Times New Roman" panose="02020603050405020304" pitchFamily="18" charset="0"/>
              </a:rPr>
              <a:t>There are two primary coronary arteries</a:t>
            </a:r>
            <a:r>
              <a:rPr lang="en-US" sz="2399" dirty="0">
                <a:latin typeface="Times New Roman" panose="02020603050405020304" pitchFamily="18" charset="0"/>
                <a:cs typeface="Times New Roman" panose="02020603050405020304" pitchFamily="18" charset="0"/>
              </a:rPr>
              <a:t>, </a:t>
            </a:r>
            <a:r>
              <a:rPr lang="en-US" sz="2399" dirty="0">
                <a:solidFill>
                  <a:srgbClr val="FF0000"/>
                </a:solidFill>
                <a:latin typeface="Times New Roman" panose="02020603050405020304" pitchFamily="18" charset="0"/>
                <a:cs typeface="Times New Roman" panose="02020603050405020304" pitchFamily="18" charset="0"/>
              </a:rPr>
              <a:t>the right coronary artery (RCA) and the left main coronary artery (LMCA)</a:t>
            </a:r>
            <a:r>
              <a:rPr lang="en-US" sz="2399" dirty="0">
                <a:solidFill>
                  <a:schemeClr val="tx2"/>
                </a:solidFill>
                <a:latin typeface="Times New Roman" panose="02020603050405020304" pitchFamily="18" charset="0"/>
                <a:cs typeface="Times New Roman" panose="02020603050405020304" pitchFamily="18" charset="0"/>
              </a:rPr>
              <a:t>.</a:t>
            </a:r>
            <a:r>
              <a:rPr lang="en-US" sz="2399" dirty="0">
                <a:solidFill>
                  <a:srgbClr val="FF0000"/>
                </a:solidFill>
                <a:latin typeface="Times New Roman" panose="02020603050405020304" pitchFamily="18" charset="0"/>
                <a:cs typeface="Times New Roman" panose="02020603050405020304" pitchFamily="18" charset="0"/>
              </a:rPr>
              <a:t> </a:t>
            </a:r>
            <a:r>
              <a:rPr lang="en-US" sz="2399" dirty="0">
                <a:solidFill>
                  <a:schemeClr val="tx2"/>
                </a:solidFill>
                <a:latin typeface="Times New Roman" panose="02020603050405020304" pitchFamily="18" charset="0"/>
                <a:cs typeface="Times New Roman" panose="02020603050405020304" pitchFamily="18" charset="0"/>
              </a:rPr>
              <a:t>Both of these originate from the root of the aorta. The RCA emerges from the anterior ascending aorta and supplies blood primarily to the right atrium, right ventricle.</a:t>
            </a:r>
            <a:endParaRPr lang="ar-IQ"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608605"/>
            <a:ext cx="9782801" cy="888767"/>
          </a:xfrm>
        </p:spPr>
        <p:txBody>
          <a:bodyPr>
            <a:no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Functional diagram of the pumping heart</a:t>
            </a:r>
            <a:endParaRPr lang="ar-IQ"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endParaRPr lang="ar-IQ"/>
          </a:p>
        </p:txBody>
      </p:sp>
      <p:pic>
        <p:nvPicPr>
          <p:cNvPr id="4" name="Afbeelding 6"/>
          <p:cNvPicPr>
            <a:picLocks noChangeAspect="1"/>
          </p:cNvPicPr>
          <p:nvPr/>
        </p:nvPicPr>
        <p:blipFill rotWithShape="1">
          <a:blip r:embed="rId2" cstate="email">
            <a:extLst>
              <a:ext uri="{28A0092B-C50C-407E-A947-70E740481C1C}">
                <a14:useLocalDpi xmlns:a14="http://schemas.microsoft.com/office/drawing/2010/main"/>
              </a:ext>
            </a:extLst>
          </a:blip>
          <a:srcRect b="4887"/>
          <a:stretch/>
        </p:blipFill>
        <p:spPr>
          <a:xfrm>
            <a:off x="1579007" y="1531808"/>
            <a:ext cx="9764910" cy="4819356"/>
          </a:xfrm>
          <a:prstGeom prst="rect">
            <a:avLst/>
          </a:prstGeom>
        </p:spPr>
      </p:pic>
    </p:spTree>
    <p:extLst>
      <p:ext uri="{BB962C8B-B14F-4D97-AF65-F5344CB8AC3E}">
        <p14:creationId xmlns:p14="http://schemas.microsoft.com/office/powerpoint/2010/main" val="39774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681004"/>
          </a:xfrm>
        </p:spPr>
        <p:txBody>
          <a:bodyPr>
            <a:noAutofit/>
          </a:bodyPr>
          <a:lstStyle/>
          <a:p>
            <a:pPr algn="ctr"/>
            <a:r>
              <a:rPr lang="en-GB" b="1" kern="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Heart Valves and Sounds</a:t>
            </a:r>
            <a:endParaRPr lang="ar-IQ" dirty="0">
              <a:solidFill>
                <a:srgbClr val="00B0F0"/>
              </a:solidFill>
              <a:latin typeface="Times New Roman" panose="02020603050405020304" pitchFamily="18" charset="0"/>
              <a:cs typeface="Times New Roman" panose="02020603050405020304" pitchFamily="18" charset="0"/>
            </a:endParaRPr>
          </a:p>
        </p:txBody>
      </p:sp>
      <p:pic>
        <p:nvPicPr>
          <p:cNvPr id="4" name="Afbeelding 6"/>
          <p:cNvPicPr>
            <a:picLocks noGrp="1" noChangeAspect="1"/>
          </p:cNvPicPr>
          <p:nvPr>
            <p:ph idx="1"/>
          </p:nvPr>
        </p:nvPicPr>
        <p:blipFill>
          <a:blip r:embed="rId2"/>
          <a:stretch>
            <a:fillRect/>
          </a:stretch>
        </p:blipFill>
        <p:spPr>
          <a:xfrm>
            <a:off x="7282797" y="1328811"/>
            <a:ext cx="4556959" cy="4141430"/>
          </a:xfrm>
          <a:prstGeom prst="rect">
            <a:avLst/>
          </a:prstGeom>
        </p:spPr>
      </p:pic>
      <p:pic>
        <p:nvPicPr>
          <p:cNvPr id="5" name="Afbeelding 2"/>
          <p:cNvPicPr>
            <a:picLocks noChangeAspect="1"/>
          </p:cNvPicPr>
          <p:nvPr/>
        </p:nvPicPr>
        <p:blipFill>
          <a:blip r:embed="rId3"/>
          <a:stretch>
            <a:fillRect/>
          </a:stretch>
        </p:blipFill>
        <p:spPr>
          <a:xfrm>
            <a:off x="2651119" y="4743622"/>
            <a:ext cx="3443293" cy="2113485"/>
          </a:xfrm>
          <a:prstGeom prst="rect">
            <a:avLst/>
          </a:prstGeom>
        </p:spPr>
      </p:pic>
      <p:sp>
        <p:nvSpPr>
          <p:cNvPr id="6" name="مستطيل 5"/>
          <p:cNvSpPr/>
          <p:nvPr/>
        </p:nvSpPr>
        <p:spPr>
          <a:xfrm>
            <a:off x="1191180" y="1328810"/>
            <a:ext cx="5967411" cy="3415430"/>
          </a:xfrm>
          <a:prstGeom prst="rect">
            <a:avLst/>
          </a:prstGeom>
        </p:spPr>
        <p:txBody>
          <a:bodyPr wrap="square">
            <a:spAutoFit/>
          </a:bodyPr>
          <a:lstStyle/>
          <a:p>
            <a:pPr algn="just"/>
            <a:r>
              <a:rPr lang="en-US" sz="2399" b="1" dirty="0">
                <a:solidFill>
                  <a:schemeClr val="tx2"/>
                </a:solidFill>
                <a:latin typeface="Times New Roman" panose="02020603050405020304" pitchFamily="18" charset="0"/>
                <a:cs typeface="Times New Roman" panose="02020603050405020304" pitchFamily="18" charset="0"/>
              </a:rPr>
              <a:t>Which valves make which heart sound?</a:t>
            </a:r>
          </a:p>
          <a:p>
            <a:pPr algn="just"/>
            <a:endParaRPr lang="en-US" sz="2399" b="1" dirty="0">
              <a:solidFill>
                <a:schemeClr val="tx2"/>
              </a:solidFill>
              <a:latin typeface="Times New Roman" panose="02020603050405020304" pitchFamily="18" charset="0"/>
              <a:cs typeface="Times New Roman" panose="02020603050405020304" pitchFamily="18" charset="0"/>
            </a:endParaRPr>
          </a:p>
          <a:p>
            <a:pPr marL="342797" indent="-342797"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first heart sound (S1) represents closure of the </a:t>
            </a:r>
            <a:r>
              <a:rPr lang="en-US" sz="2399" dirty="0" err="1">
                <a:solidFill>
                  <a:schemeClr val="tx2"/>
                </a:solidFill>
                <a:latin typeface="Times New Roman" panose="02020603050405020304" pitchFamily="18" charset="0"/>
                <a:cs typeface="Times New Roman" panose="02020603050405020304" pitchFamily="18" charset="0"/>
              </a:rPr>
              <a:t>atrioventricular</a:t>
            </a:r>
            <a:r>
              <a:rPr lang="en-US" sz="2399" dirty="0">
                <a:solidFill>
                  <a:schemeClr val="tx2"/>
                </a:solidFill>
                <a:latin typeface="Times New Roman" panose="02020603050405020304" pitchFamily="18" charset="0"/>
                <a:cs typeface="Times New Roman" panose="02020603050405020304" pitchFamily="18" charset="0"/>
              </a:rPr>
              <a:t> </a:t>
            </a:r>
            <a:r>
              <a:rPr lang="en-US" sz="2399" dirty="0">
                <a:latin typeface="Times New Roman" panose="02020603050405020304" pitchFamily="18" charset="0"/>
                <a:cs typeface="Times New Roman" panose="02020603050405020304" pitchFamily="18" charset="0"/>
              </a:rPr>
              <a:t>(</a:t>
            </a:r>
            <a:r>
              <a:rPr lang="en-US" sz="2399" dirty="0">
                <a:solidFill>
                  <a:srgbClr val="FF0000"/>
                </a:solidFill>
                <a:latin typeface="Times New Roman" panose="02020603050405020304" pitchFamily="18" charset="0"/>
                <a:cs typeface="Times New Roman" panose="02020603050405020304" pitchFamily="18" charset="0"/>
              </a:rPr>
              <a:t>mitral and tricuspid</a:t>
            </a:r>
            <a:r>
              <a:rPr lang="en-US" sz="2399" dirty="0">
                <a:solidFill>
                  <a:schemeClr val="tx2"/>
                </a:solidFill>
                <a:latin typeface="Times New Roman" panose="02020603050405020304" pitchFamily="18" charset="0"/>
                <a:cs typeface="Times New Roman" panose="02020603050405020304" pitchFamily="18" charset="0"/>
              </a:rPr>
              <a:t>) valves as the ventricular pressures exceed atrial pressures at the beginning of systole.</a:t>
            </a:r>
          </a:p>
          <a:p>
            <a:pPr marL="342797" indent="-342797"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second heart sound (S2) represents closure of the semilunar</a:t>
            </a:r>
            <a:r>
              <a:rPr lang="en-US" sz="2399" dirty="0">
                <a:latin typeface="Times New Roman" panose="02020603050405020304" pitchFamily="18" charset="0"/>
                <a:cs typeface="Times New Roman" panose="02020603050405020304" pitchFamily="18" charset="0"/>
              </a:rPr>
              <a:t> (</a:t>
            </a:r>
            <a:r>
              <a:rPr lang="en-US" sz="2399" dirty="0">
                <a:solidFill>
                  <a:srgbClr val="FF0000"/>
                </a:solidFill>
                <a:latin typeface="Times New Roman" panose="02020603050405020304" pitchFamily="18" charset="0"/>
                <a:cs typeface="Times New Roman" panose="02020603050405020304" pitchFamily="18" charset="0"/>
              </a:rPr>
              <a:t>aortic and pulmonary</a:t>
            </a:r>
            <a:r>
              <a:rPr lang="en-US" sz="2399" dirty="0">
                <a:latin typeface="Times New Roman" panose="02020603050405020304" pitchFamily="18" charset="0"/>
                <a:cs typeface="Times New Roman" panose="02020603050405020304" pitchFamily="18" charset="0"/>
              </a:rPr>
              <a:t>) </a:t>
            </a:r>
            <a:r>
              <a:rPr lang="en-US" sz="2399" dirty="0">
                <a:solidFill>
                  <a:schemeClr val="tx2"/>
                </a:solidFill>
                <a:latin typeface="Times New Roman" panose="02020603050405020304" pitchFamily="18" charset="0"/>
                <a:cs typeface="Times New Roman" panose="02020603050405020304" pitchFamily="18" charset="0"/>
              </a:rPr>
              <a:t>valves</a:t>
            </a:r>
            <a:r>
              <a:rPr lang="en-US" sz="2399"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363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750259"/>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Action of heart</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88138" y="1025862"/>
            <a:ext cx="10540562" cy="5692735"/>
          </a:xfrm>
        </p:spPr>
        <p:txBody>
          <a:bodyPr>
            <a:normAutofit/>
          </a:bodyPr>
          <a:lstStyle/>
          <a:p>
            <a:pPr marL="0" indent="0" algn="just">
              <a:buNone/>
            </a:pPr>
            <a:r>
              <a:rPr lang="en-US" sz="2399" dirty="0">
                <a:solidFill>
                  <a:schemeClr val="tx2"/>
                </a:solidFill>
                <a:latin typeface="Times New Roman" panose="02020603050405020304" pitchFamily="18" charset="0"/>
                <a:cs typeface="Times New Roman" panose="02020603050405020304" pitchFamily="18" charset="0"/>
              </a:rPr>
              <a:t>There are 2 phases to your heart's pumping cycle: </a:t>
            </a:r>
          </a:p>
          <a:p>
            <a:pPr marL="457063" indent="-457063" algn="just">
              <a:buFont typeface="+mj-lt"/>
              <a:buAutoNum type="arabicPeriod"/>
            </a:pPr>
            <a:r>
              <a:rPr lang="en-US" sz="2399" dirty="0">
                <a:solidFill>
                  <a:srgbClr val="FF0000"/>
                </a:solidFill>
                <a:latin typeface="Times New Roman" panose="02020603050405020304" pitchFamily="18" charset="0"/>
                <a:cs typeface="Times New Roman" panose="02020603050405020304" pitchFamily="18" charset="0"/>
              </a:rPr>
              <a:t>Systole</a:t>
            </a:r>
            <a:r>
              <a:rPr lang="en-US" sz="2399" dirty="0">
                <a:solidFill>
                  <a:schemeClr val="tx2"/>
                </a:solidFill>
                <a:latin typeface="Times New Roman" panose="02020603050405020304" pitchFamily="18" charset="0"/>
                <a:cs typeface="Times New Roman" panose="02020603050405020304" pitchFamily="18" charset="0"/>
              </a:rPr>
              <a:t> – this is when your heart contracts, pushing blood out of the chambers. </a:t>
            </a:r>
          </a:p>
          <a:p>
            <a:pPr marL="457063" indent="-457063" algn="just">
              <a:buFont typeface="+mj-lt"/>
              <a:buAutoNum type="arabicPeriod"/>
            </a:pPr>
            <a:r>
              <a:rPr lang="en-US" sz="2399" dirty="0">
                <a:solidFill>
                  <a:srgbClr val="FF0000"/>
                </a:solidFill>
                <a:latin typeface="Times New Roman" panose="02020603050405020304" pitchFamily="18" charset="0"/>
                <a:cs typeface="Times New Roman" panose="02020603050405020304" pitchFamily="18" charset="0"/>
              </a:rPr>
              <a:t>Diastole</a:t>
            </a:r>
            <a:r>
              <a:rPr lang="en-US" sz="2399" dirty="0">
                <a:solidFill>
                  <a:schemeClr val="tx2"/>
                </a:solidFill>
                <a:latin typeface="Times New Roman" panose="02020603050405020304" pitchFamily="18" charset="0"/>
                <a:cs typeface="Times New Roman" panose="02020603050405020304" pitchFamily="18" charset="0"/>
              </a:rPr>
              <a:t> – this is the period between contractions when the muscle of your heart (myocardium) relaxes and the chambers fill with blood.</a:t>
            </a:r>
            <a:endParaRPr lang="ar-IQ" sz="2399" dirty="0">
              <a:solidFill>
                <a:schemeClr val="tx2"/>
              </a:solidFill>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480" y="3290490"/>
            <a:ext cx="5332611" cy="3275748"/>
          </a:xfrm>
          <a:prstGeom prst="rect">
            <a:avLst/>
          </a:prstGeom>
        </p:spPr>
      </p:pic>
    </p:spTree>
    <p:extLst>
      <p:ext uri="{BB962C8B-B14F-4D97-AF65-F5344CB8AC3E}">
        <p14:creationId xmlns:p14="http://schemas.microsoft.com/office/powerpoint/2010/main" val="185498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847214"/>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Action of heart</a:t>
            </a:r>
            <a:endParaRPr lang="ar-IQ"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29689" y="1385987"/>
            <a:ext cx="10499011" cy="5362908"/>
          </a:xfrm>
        </p:spPr>
        <p:txBody>
          <a:bodyPr>
            <a:normAutofit/>
          </a:bodyPr>
          <a:lstStyle/>
          <a:p>
            <a:pPr>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 The </a:t>
            </a:r>
            <a:r>
              <a:rPr lang="en-US" sz="2399" dirty="0">
                <a:solidFill>
                  <a:srgbClr val="FF0000"/>
                </a:solidFill>
                <a:latin typeface="Times New Roman" panose="02020603050405020304" pitchFamily="18" charset="0"/>
                <a:cs typeface="Times New Roman" panose="02020603050405020304" pitchFamily="18" charset="0"/>
              </a:rPr>
              <a:t>SA (</a:t>
            </a:r>
            <a:r>
              <a:rPr lang="en-US" sz="2399" dirty="0" err="1">
                <a:solidFill>
                  <a:srgbClr val="FF0000"/>
                </a:solidFill>
                <a:latin typeface="Times New Roman" panose="02020603050405020304" pitchFamily="18" charset="0"/>
                <a:cs typeface="Times New Roman" panose="02020603050405020304" pitchFamily="18" charset="0"/>
              </a:rPr>
              <a:t>sinoatrial</a:t>
            </a:r>
            <a:r>
              <a:rPr lang="en-US" sz="2399" dirty="0">
                <a:solidFill>
                  <a:srgbClr val="FF0000"/>
                </a:solidFill>
                <a:latin typeface="Times New Roman" panose="02020603050405020304" pitchFamily="18" charset="0"/>
                <a:cs typeface="Times New Roman" panose="02020603050405020304" pitchFamily="18" charset="0"/>
              </a:rPr>
              <a:t>) </a:t>
            </a:r>
            <a:r>
              <a:rPr lang="en-US" sz="2399" dirty="0">
                <a:solidFill>
                  <a:schemeClr val="tx2"/>
                </a:solidFill>
                <a:latin typeface="Times New Roman" panose="02020603050405020304" pitchFamily="18" charset="0"/>
                <a:cs typeface="Times New Roman" panose="02020603050405020304" pitchFamily="18" charset="0"/>
              </a:rPr>
              <a:t>node generates an electrical signal that causes the upper heart chambers (atria) to contract. </a:t>
            </a:r>
          </a:p>
          <a:p>
            <a:pPr>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 The signal then passes through the </a:t>
            </a:r>
            <a:r>
              <a:rPr lang="en-US" sz="2399" dirty="0">
                <a:solidFill>
                  <a:srgbClr val="FF0000"/>
                </a:solidFill>
                <a:latin typeface="Times New Roman" panose="02020603050405020304" pitchFamily="18" charset="0"/>
                <a:cs typeface="Times New Roman" panose="02020603050405020304" pitchFamily="18" charset="0"/>
              </a:rPr>
              <a:t>AV (</a:t>
            </a:r>
            <a:r>
              <a:rPr lang="en-US" sz="2399" dirty="0" err="1">
                <a:solidFill>
                  <a:srgbClr val="FF0000"/>
                </a:solidFill>
                <a:latin typeface="Times New Roman" panose="02020603050405020304" pitchFamily="18" charset="0"/>
                <a:cs typeface="Times New Roman" panose="02020603050405020304" pitchFamily="18" charset="0"/>
              </a:rPr>
              <a:t>atrioventricular</a:t>
            </a:r>
            <a:r>
              <a:rPr lang="en-US" sz="2399" dirty="0">
                <a:solidFill>
                  <a:srgbClr val="FF0000"/>
                </a:solidFill>
                <a:latin typeface="Times New Roman" panose="02020603050405020304" pitchFamily="18" charset="0"/>
                <a:cs typeface="Times New Roman" panose="02020603050405020304" pitchFamily="18" charset="0"/>
              </a:rPr>
              <a:t>) </a:t>
            </a:r>
            <a:r>
              <a:rPr lang="en-US" sz="2399" dirty="0">
                <a:solidFill>
                  <a:schemeClr val="tx2"/>
                </a:solidFill>
                <a:latin typeface="Times New Roman" panose="02020603050405020304" pitchFamily="18" charset="0"/>
                <a:cs typeface="Times New Roman" panose="02020603050405020304" pitchFamily="18" charset="0"/>
              </a:rPr>
              <a:t>node to the lower heart chambers (ventricles), causing them to contract, or pump.</a:t>
            </a:r>
          </a:p>
          <a:p>
            <a:pPr>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 </a:t>
            </a:r>
            <a:r>
              <a:rPr lang="en-US" sz="2399" b="1" dirty="0">
                <a:solidFill>
                  <a:schemeClr val="tx2"/>
                </a:solidFill>
                <a:latin typeface="Times New Roman" panose="02020603050405020304" pitchFamily="18" charset="0"/>
                <a:cs typeface="Times New Roman" panose="02020603050405020304" pitchFamily="18" charset="0"/>
              </a:rPr>
              <a:t>Contraction = Depolarization</a:t>
            </a:r>
          </a:p>
          <a:p>
            <a:pPr>
              <a:buFont typeface="Wingdings" pitchFamily="2" charset="2"/>
              <a:buChar char="Ø"/>
            </a:pPr>
            <a:r>
              <a:rPr lang="en-US" sz="2399" b="1" dirty="0">
                <a:solidFill>
                  <a:schemeClr val="tx2"/>
                </a:solidFill>
                <a:latin typeface="Times New Roman" panose="02020603050405020304" pitchFamily="18" charset="0"/>
                <a:cs typeface="Times New Roman" panose="02020603050405020304" pitchFamily="18" charset="0"/>
              </a:rPr>
              <a:t> Relaxation = Repolarization </a:t>
            </a:r>
          </a:p>
          <a:p>
            <a:pPr marL="0" indent="0">
              <a:buNone/>
            </a:pPr>
            <a:endParaRPr lang="en-US" sz="2399" b="1" dirty="0">
              <a:solidFill>
                <a:schemeClr val="tx2"/>
              </a:solidFill>
              <a:latin typeface="Times New Roman" panose="02020603050405020304" pitchFamily="18" charset="0"/>
              <a:cs typeface="Times New Roman" panose="02020603050405020304" pitchFamily="18" charset="0"/>
            </a:endParaRPr>
          </a:p>
          <a:p>
            <a:pPr>
              <a:buFont typeface="Wingdings" pitchFamily="2" charset="2"/>
              <a:buChar char="Ø"/>
            </a:pPr>
            <a:endParaRPr lang="ar-IQ" sz="2399" b="1" dirty="0">
              <a:solidFill>
                <a:schemeClr val="tx2"/>
              </a:solidFill>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259" y="3034248"/>
            <a:ext cx="4943053" cy="3601243"/>
          </a:xfrm>
          <a:prstGeom prst="rect">
            <a:avLst/>
          </a:prstGeom>
        </p:spPr>
      </p:pic>
    </p:spTree>
    <p:extLst>
      <p:ext uri="{BB962C8B-B14F-4D97-AF65-F5344CB8AC3E}">
        <p14:creationId xmlns:p14="http://schemas.microsoft.com/office/powerpoint/2010/main" val="357906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3176</TotalTime>
  <Words>1719</Words>
  <Application>Microsoft Office PowerPoint</Application>
  <PresentationFormat>Custom</PresentationFormat>
  <Paragraphs>151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Euphemia</vt:lpstr>
      <vt:lpstr>Franklin Gothic Medium</vt:lpstr>
      <vt:lpstr>Times New Roman</vt:lpstr>
      <vt:lpstr>Wingdings</vt:lpstr>
      <vt:lpstr>Office Theme</vt:lpstr>
      <vt:lpstr>PowerPoint Presentation</vt:lpstr>
      <vt:lpstr>Electrocardiogram (ECG)</vt:lpstr>
      <vt:lpstr>Electrocardiogram (ECG)</vt:lpstr>
      <vt:lpstr>Function of the heart</vt:lpstr>
      <vt:lpstr>Function of the heart</vt:lpstr>
      <vt:lpstr>Functional diagram of the pumping heart</vt:lpstr>
      <vt:lpstr>Heart Valves and Sounds</vt:lpstr>
      <vt:lpstr>Action of heart</vt:lpstr>
      <vt:lpstr>Action of heart</vt:lpstr>
      <vt:lpstr>ECG Signals</vt:lpstr>
      <vt:lpstr>Normal and abnormal rhythms</vt:lpstr>
      <vt:lpstr> Lead Placement: 3 electrodes, 6 leads</vt:lpstr>
      <vt:lpstr>Lead Placement: 5 electrodes</vt:lpstr>
      <vt:lpstr>Lead Placement: 10 electrodes for standard 12 lead ECG</vt:lpstr>
      <vt:lpstr>PowerPoint Presentation</vt:lpstr>
      <vt:lpstr>ECG Types</vt:lpstr>
      <vt:lpstr>Use</vt:lpstr>
      <vt:lpstr>Use</vt:lpstr>
      <vt:lpstr>System Diagram</vt:lpstr>
      <vt:lpstr>System Diagram</vt:lpstr>
      <vt:lpstr>Cables</vt:lpstr>
      <vt:lpstr>Output</vt:lpstr>
      <vt:lpstr>Troubleshooting: User error, electrode placement </vt:lpstr>
      <vt:lpstr>Troubleshooting: User error, electrode placement </vt:lpstr>
      <vt:lpstr>Troubleshooting: More user error</vt:lpstr>
      <vt:lpstr>Troubleshooting: Technical problems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cp:lastModifiedBy>
  <cp:revision>152</cp:revision>
  <cp:lastPrinted>2022-10-07T10:41:38Z</cp:lastPrinted>
  <dcterms:created xsi:type="dcterms:W3CDTF">2022-10-06T20:58:31Z</dcterms:created>
  <dcterms:modified xsi:type="dcterms:W3CDTF">2024-11-10T10:05:05Z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