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 id="2147483661" r:id="rId3"/>
  </p:sldMasterIdLst>
  <p:notesMasterIdLst>
    <p:notesMasterId r:id="rId5"/>
  </p:notesMasterIdLst>
  <p:sldIdLst>
    <p:sldId id="274" r:id="rId4"/>
    <p:sldId id="273" r:id="rId6"/>
    <p:sldId id="336" r:id="rId7"/>
    <p:sldId id="337" r:id="rId8"/>
    <p:sldId id="338" r:id="rId9"/>
    <p:sldId id="303" r:id="rId10"/>
    <p:sldId id="334" r:id="rId11"/>
    <p:sldId id="339" r:id="rId12"/>
    <p:sldId id="340" r:id="rId13"/>
    <p:sldId id="343" r:id="rId14"/>
    <p:sldId id="341" r:id="rId15"/>
    <p:sldId id="342" r:id="rId16"/>
    <p:sldId id="345" r:id="rId17"/>
    <p:sldId id="348" r:id="rId18"/>
    <p:sldId id="347" r:id="rId19"/>
    <p:sldId id="352" r:id="rId20"/>
    <p:sldId id="353" r:id="rId21"/>
    <p:sldId id="354" r:id="rId22"/>
    <p:sldId id="355" r:id="rId23"/>
    <p:sldId id="356" r:id="rId24"/>
    <p:sldId id="357" r:id="rId25"/>
    <p:sldId id="358" r:id="rId26"/>
    <p:sldId id="359" r:id="rId2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70" autoAdjust="0"/>
    <p:restoredTop sz="94660"/>
  </p:normalViewPr>
  <p:slideViewPr>
    <p:cSldViewPr showGuides="1">
      <p:cViewPr varScale="1">
        <p:scale>
          <a:sx n="55" d="100"/>
          <a:sy n="55" d="100"/>
        </p:scale>
        <p:origin x="1038" y="36"/>
      </p:cViewPr>
      <p:guideLst>
        <p:guide orient="horz" pos="2160"/>
        <p:guide pos="287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0" Type="http://schemas.openxmlformats.org/officeDocument/2006/relationships/tableStyles" Target="tableStyles.xml"/><Relationship Id="rId3" Type="http://schemas.openxmlformats.org/officeDocument/2006/relationships/slideMaster" Target="slideMasters/slideMaster2.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9664B-60E9-44B4-8BC1-5CA403D3C1FA}" type="datetimeFigureOut">
              <a:rPr lang="en-US" smtClean="0"/>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5B932-6694-4F77-9AED-7B83573921E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6.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solidFill>
            <a:schemeClr val="accent2">
              <a:lumMod val="40000"/>
              <a:lumOff val="6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635" algn="ctr">
              <a:lnSpc>
                <a:spcPct val="100000"/>
              </a:lnSpc>
              <a:spcBef>
                <a:spcPts val="2540"/>
              </a:spcBef>
            </a:pPr>
            <a:br>
              <a:rPr lang="en-US" sz="3200" b="1" dirty="0">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AL-</a:t>
            </a:r>
            <a:r>
              <a:rPr lang="en-US" sz="2800" b="1" spc="-5" dirty="0" err="1">
                <a:solidFill>
                  <a:schemeClr val="tx1"/>
                </a:solidFill>
                <a:latin typeface="Calibri" panose="020F0502020204030204"/>
                <a:cs typeface="Calibri" panose="020F0502020204030204"/>
              </a:rPr>
              <a:t>Mustaqbal</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University</a:t>
            </a:r>
            <a:r>
              <a:rPr lang="en-US" sz="2800" b="1" spc="-10" dirty="0">
                <a:solidFill>
                  <a:schemeClr val="tx1"/>
                </a:solidFill>
                <a:latin typeface="Calibri" panose="020F0502020204030204"/>
                <a:cs typeface="Calibri" panose="020F0502020204030204"/>
              </a:rPr>
              <a:t> </a:t>
            </a:r>
            <a:r>
              <a:rPr lang="en-US" sz="2800" b="1" spc="-5" dirty="0">
                <a:solidFill>
                  <a:schemeClr val="tx1"/>
                </a:solidFill>
                <a:latin typeface="Calibri" panose="020F0502020204030204"/>
                <a:cs typeface="Calibri" panose="020F0502020204030204"/>
              </a:rPr>
              <a:t> </a:t>
            </a:r>
            <a:br>
              <a:rPr lang="en-US" sz="2800" b="1" spc="-5" dirty="0">
                <a:solidFill>
                  <a:schemeClr val="tx1"/>
                </a:solidFill>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College</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of </a:t>
            </a:r>
            <a:r>
              <a:rPr lang="en-US" sz="2800" b="1" spc="-5" dirty="0">
                <a:solidFill>
                  <a:schemeClr val="tx1"/>
                </a:solidFill>
                <a:latin typeface="Calibri" panose="020F0502020204030204"/>
                <a:cs typeface="Calibri" panose="020F0502020204030204"/>
              </a:rPr>
              <a:t>Pharmacy</a:t>
            </a:r>
            <a:br>
              <a:rPr lang="en-US" sz="2800" b="1" dirty="0">
                <a:solidFill>
                  <a:schemeClr val="tx1"/>
                </a:solidFill>
                <a:latin typeface="Calibri" panose="020F0502020204030204"/>
                <a:cs typeface="Calibri" panose="020F0502020204030204"/>
              </a:rPr>
            </a:br>
            <a:endParaRPr lang="en-US" sz="2800" b="1" dirty="0">
              <a:solidFill>
                <a:schemeClr val="tx1"/>
              </a:solidFill>
            </a:endParaRPr>
          </a:p>
        </p:txBody>
      </p:sp>
      <p:sp>
        <p:nvSpPr>
          <p:cNvPr id="3" name="Content Placeholder 2"/>
          <p:cNvSpPr>
            <a:spLocks noGrp="1"/>
          </p:cNvSpPr>
          <p:nvPr>
            <p:ph sz="half" idx="1"/>
          </p:nvPr>
        </p:nvSpPr>
        <p:spPr>
          <a:xfrm>
            <a:off x="457200" y="1600200"/>
            <a:ext cx="8686800" cy="3373755"/>
          </a:xfrm>
          <a:ln w="28575"/>
        </p:spPr>
        <p:style>
          <a:lnRef idx="2">
            <a:schemeClr val="accent4"/>
          </a:lnRef>
          <a:fillRef idx="1">
            <a:schemeClr val="lt1"/>
          </a:fillRef>
          <a:effectRef idx="0">
            <a:schemeClr val="accent4"/>
          </a:effectRef>
          <a:fontRef idx="minor">
            <a:schemeClr val="dk1"/>
          </a:fontRef>
        </p:style>
        <p:txBody>
          <a:bodyPr>
            <a:noAutofit/>
          </a:bodyPr>
          <a:lstStyle/>
          <a:p>
            <a:pPr marL="0" indent="0">
              <a:spcBef>
                <a:spcPts val="105"/>
              </a:spcBef>
              <a:buNone/>
            </a:pPr>
            <a:r>
              <a:rPr lang="en-US" sz="4000" b="1" dirty="0">
                <a:solidFill>
                  <a:schemeClr val="tx1"/>
                </a:solidFill>
                <a:latin typeface="Times New Roman" panose="02020603050405020304" pitchFamily="18" charset="0"/>
                <a:cs typeface="Times New Roman" panose="02020603050405020304" pitchFamily="18" charset="0"/>
              </a:rPr>
              <a:t>Hospital Training 5</a:t>
            </a:r>
            <a:r>
              <a:rPr lang="en-US" sz="4000" b="1" baseline="30000" dirty="0">
                <a:solidFill>
                  <a:schemeClr val="tx1"/>
                </a:solidFill>
                <a:latin typeface="Times New Roman" panose="02020603050405020304" pitchFamily="18" charset="0"/>
                <a:cs typeface="Times New Roman" panose="02020603050405020304" pitchFamily="18" charset="0"/>
              </a:rPr>
              <a:t>nd</a:t>
            </a:r>
            <a:r>
              <a:rPr lang="en-US" sz="4000" b="1"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Stage</a:t>
            </a:r>
            <a:endParaRPr lang="en-US" sz="4000" b="1" dirty="0">
              <a:solidFill>
                <a:srgbClr val="5F6368"/>
              </a:solidFill>
              <a:latin typeface="Times New Roman" panose="02020603050405020304" pitchFamily="18" charset="0"/>
              <a:cs typeface="Times New Roman" panose="02020603050405020304" pitchFamily="18" charset="0"/>
            </a:endParaRPr>
          </a:p>
          <a:p>
            <a:pPr marL="0" indent="0">
              <a:spcBef>
                <a:spcPts val="105"/>
              </a:spcBef>
              <a:buNone/>
            </a:pPr>
            <a:r>
              <a:rPr lang="en-US" sz="4400" b="1" dirty="0">
                <a:solidFill>
                  <a:schemeClr val="tx1"/>
                </a:solidFill>
                <a:latin typeface="Times New Roman" panose="02020603050405020304" pitchFamily="18" charset="0"/>
                <a:cs typeface="Times New Roman" panose="02020603050405020304" pitchFamily="18" charset="0"/>
              </a:rPr>
              <a:t>       Gynecology</a:t>
            </a:r>
            <a:endParaRPr lang="en-US" sz="4400" b="1" dirty="0">
              <a:solidFill>
                <a:schemeClr val="tx1"/>
              </a:solidFill>
              <a:latin typeface="Times New Roman" panose="02020603050405020304" pitchFamily="18" charset="0"/>
              <a:cs typeface="Times New Roman" panose="02020603050405020304" pitchFamily="18" charset="0"/>
            </a:endParaRPr>
          </a:p>
          <a:p>
            <a:pPr marL="0" indent="0">
              <a:spcBef>
                <a:spcPts val="105"/>
              </a:spcBef>
              <a:buNone/>
            </a:pPr>
            <a:r>
              <a:rPr lang="en-US" sz="3600" b="1" dirty="0">
                <a:latin typeface="Times New Roman" panose="02020603050405020304" pitchFamily="18" charset="0"/>
                <a:cs typeface="Times New Roman" panose="02020603050405020304" pitchFamily="18" charset="0"/>
              </a:rPr>
              <a:t>Obstetrics part (</a:t>
            </a:r>
            <a:r>
              <a:rPr lang="en-US" sz="3600" b="1" dirty="0">
                <a:solidFill>
                  <a:srgbClr val="202122"/>
                </a:solidFill>
                <a:latin typeface="Times New Roman" panose="02020603050405020304" pitchFamily="18" charset="0"/>
                <a:cs typeface="Times New Roman" panose="02020603050405020304" pitchFamily="18" charset="0"/>
              </a:rPr>
              <a:t>OB-GYN)</a:t>
            </a:r>
            <a:endParaRPr lang="en-US" sz="36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2400" b="1" dirty="0">
                <a:solidFill>
                  <a:srgbClr val="202122"/>
                </a:solidFill>
                <a:latin typeface="Times New Roman" panose="02020603050405020304" pitchFamily="18" charset="0"/>
                <a:cs typeface="Times New Roman" panose="02020603050405020304" pitchFamily="18" charset="0"/>
              </a:rPr>
              <a:t>Session 1</a:t>
            </a:r>
            <a:endParaRPr lang="en-US" sz="24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4000" dirty="0">
                <a:solidFill>
                  <a:srgbClr val="202122"/>
                </a:solidFill>
                <a:latin typeface="Arial" panose="020B0604020202020204"/>
              </a:rPr>
              <a:t> </a:t>
            </a:r>
            <a:endParaRPr lang="en-US" sz="4000" dirty="0">
              <a:latin typeface="Arial Black" panose="020B0A04020102020204" pitchFamily="34" charset="0"/>
            </a:endParaRPr>
          </a:p>
        </p:txBody>
      </p:sp>
      <p:sp>
        <p:nvSpPr>
          <p:cNvPr id="2" name="عنصر نائب لرقم الشريحة 1"/>
          <p:cNvSpPr>
            <a:spLocks noGrp="1"/>
          </p:cNvSpPr>
          <p:nvPr>
            <p:ph type="sldNum" sz="quarter" idx="12"/>
          </p:nvPr>
        </p:nvSpPr>
        <p:spPr/>
        <p:txBody>
          <a:bodyPr/>
          <a:lstStyle/>
          <a:p>
            <a:fld id="{0B34F065-1154-456A-91E3-76DE8E75E17B}" type="slidenum">
              <a:rPr lang="ar-SA" smtClean="0">
                <a:solidFill>
                  <a:prstClr val="black">
                    <a:tint val="75000"/>
                  </a:prstClr>
                </a:solidFill>
              </a:rPr>
            </a:fld>
            <a:endParaRPr lang="ar-SA">
              <a:solidFill>
                <a:prstClr val="black">
                  <a:tint val="75000"/>
                </a:prstClr>
              </a:solidFill>
            </a:endParaRPr>
          </a:p>
        </p:txBody>
      </p:sp>
      <p:sp>
        <p:nvSpPr>
          <p:cNvPr id="10" name="TextBox 9"/>
          <p:cNvSpPr txBox="1"/>
          <p:nvPr/>
        </p:nvSpPr>
        <p:spPr>
          <a:xfrm>
            <a:off x="1064766" y="5157192"/>
            <a:ext cx="6768752" cy="156845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rtl="0"/>
            <a:r>
              <a:rPr lang="en-US" sz="2800" dirty="0">
                <a:solidFill>
                  <a:prstClr val="black"/>
                </a:solidFill>
                <a:latin typeface="Elephant" panose="02020904090505020303" pitchFamily="18" charset="0"/>
              </a:rPr>
              <a:t>Edited by: Dr. teba jasim mohammed</a:t>
            </a:r>
            <a:endParaRPr lang="en-US" sz="2800" dirty="0">
              <a:solidFill>
                <a:prstClr val="black"/>
              </a:solidFill>
              <a:latin typeface="Elephant" panose="02020904090505020303" pitchFamily="18" charset="0"/>
            </a:endParaRPr>
          </a:p>
          <a:p>
            <a:pPr algn="ctr" rtl="0"/>
            <a:r>
              <a:rPr lang="en-US" sz="2400" dirty="0">
                <a:solidFill>
                  <a:prstClr val="black"/>
                </a:solidFill>
                <a:latin typeface="Elephant" panose="02020904090505020303" pitchFamily="18" charset="0"/>
              </a:rPr>
              <a:t> </a:t>
            </a:r>
            <a:r>
              <a:rPr lang="en-US" sz="1600" dirty="0">
                <a:solidFill>
                  <a:prstClr val="black"/>
                </a:solidFill>
                <a:latin typeface="Elephant" panose="02020904090505020303" pitchFamily="18" charset="0"/>
              </a:rPr>
              <a:t>Hospital Training Committee In Pharmacy Department /AL-</a:t>
            </a:r>
            <a:r>
              <a:rPr lang="en-US" sz="1600" dirty="0" err="1">
                <a:solidFill>
                  <a:prstClr val="black"/>
                </a:solidFill>
                <a:latin typeface="Elephant" panose="02020904090505020303" pitchFamily="18" charset="0"/>
              </a:rPr>
              <a:t>Mustaqbal</a:t>
            </a:r>
            <a:r>
              <a:rPr lang="en-US" sz="1600" dirty="0">
                <a:solidFill>
                  <a:prstClr val="black"/>
                </a:solidFill>
                <a:latin typeface="Elephant" panose="02020904090505020303" pitchFamily="18" charset="0"/>
              </a:rPr>
              <a:t> University College </a:t>
            </a:r>
            <a:endParaRPr lang="en-US" sz="2400" dirty="0">
              <a:solidFill>
                <a:prstClr val="black"/>
              </a:solidFill>
              <a:latin typeface="Elephant" panose="02020904090505020303" pitchFamily="18" charset="0"/>
            </a:endParaRPr>
          </a:p>
        </p:txBody>
      </p:sp>
      <p:pic>
        <p:nvPicPr>
          <p:cNvPr id="2051"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228184" y="2348880"/>
            <a:ext cx="278596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صورة 7"/>
          <p:cNvPicPr>
            <a:picLocks noChangeAspect="1"/>
          </p:cNvPicPr>
          <p:nvPr>
            <p:ph sz="half" idx="2"/>
          </p:nvPr>
        </p:nvPicPr>
        <p:blipFill>
          <a:blip r:embed="rId2"/>
          <a:srcRect l="7018" r="5264"/>
          <a:stretch>
            <a:fillRect/>
          </a:stretch>
        </p:blipFill>
        <p:spPr>
          <a:xfrm>
            <a:off x="6887845" y="274955"/>
            <a:ext cx="2115820" cy="185293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a:solidFill>
                  <a:srgbClr val="FF0000"/>
                </a:solidFill>
              </a:rPr>
              <a:t>2-Inevitable abortion </a:t>
            </a:r>
            <a:r>
              <a:rPr lang="en-US" b="1" dirty="0">
                <a:solidFill>
                  <a:srgbClr val="FF0000"/>
                </a:solidFill>
              </a:rPr>
              <a:t>حتمي</a:t>
            </a:r>
            <a:endParaRPr lang="en-US" b="1" dirty="0">
              <a:solidFill>
                <a:srgbClr val="FF0000"/>
              </a:solidFill>
            </a:endParaRPr>
          </a:p>
          <a:p>
            <a:pPr marL="0" indent="0">
              <a:buNone/>
            </a:pPr>
            <a:r>
              <a:rPr lang="en-US" sz="2800" b="1" dirty="0">
                <a:latin typeface="Times New Roman" panose="02020603050405020304"/>
                <a:ea typeface="SimSun" panose="02010600030101010101" pitchFamily="2" charset="-122"/>
              </a:rPr>
              <a:t>A- </a:t>
            </a:r>
            <a:r>
              <a:rPr lang="en-US" sz="2400" b="1" u="sng" dirty="0">
                <a:latin typeface="Times New Roman" panose="02020603050405020304"/>
                <a:ea typeface="SimSun" panose="02010600030101010101" pitchFamily="2" charset="-122"/>
              </a:rPr>
              <a:t>It is the intrauterine bleeding before the 20th gestational week, </a:t>
            </a:r>
            <a:r>
              <a:rPr lang="en-US" sz="2800" b="1" u="sng" dirty="0">
                <a:latin typeface="Times New Roman" panose="02020603050405020304"/>
                <a:ea typeface="SimSun" panose="02010600030101010101" pitchFamily="2" charset="-122"/>
              </a:rPr>
              <a:t>with continued cervical dilatation</a:t>
            </a:r>
            <a:r>
              <a:rPr lang="en-US" sz="2400" b="1" u="sng" dirty="0">
                <a:latin typeface="Times New Roman" panose="02020603050405020304"/>
                <a:ea typeface="SimSun" panose="02010600030101010101" pitchFamily="2" charset="-122"/>
              </a:rPr>
              <a:t> but without expulsion of the POC</a:t>
            </a:r>
            <a:r>
              <a:rPr lang="en-US" sz="2400" b="1" dirty="0">
                <a:latin typeface="Times New Roman" panose="02020603050405020304"/>
                <a:ea typeface="SimSun" panose="02010600030101010101" pitchFamily="2" charset="-122"/>
              </a:rPr>
              <a:t> </a:t>
            </a:r>
            <a:r>
              <a:rPr lang="en-US" sz="2400" b="1" baseline="30000" dirty="0">
                <a:latin typeface="Times New Roman" panose="02020603050405020304"/>
                <a:ea typeface="SimSun" panose="02010600030101010101" pitchFamily="2" charset="-122"/>
              </a:rPr>
              <a:t>.</a:t>
            </a:r>
            <a:r>
              <a:rPr lang="en-US" sz="2400" b="1" dirty="0">
                <a:latin typeface="Times New Roman" panose="02020603050405020304"/>
                <a:ea typeface="SimSun" panose="02010600030101010101" pitchFamily="2" charset="-122"/>
              </a:rPr>
              <a:t>The passage of the products of conception is considered inevitable</a:t>
            </a:r>
            <a:endParaRPr lang="en-US" sz="2400" b="1" dirty="0">
              <a:latin typeface="Times New Roman" panose="02020603050405020304"/>
              <a:ea typeface="SimSun" panose="02010600030101010101" pitchFamily="2" charset="-122"/>
            </a:endParaRPr>
          </a:p>
          <a:p>
            <a:pPr marL="0" indent="0" algn="justLow">
              <a:buNone/>
            </a:pPr>
            <a:r>
              <a:rPr lang="en-US" sz="2800" b="1" kern="1600" dirty="0">
                <a:latin typeface="Times New Roman" panose="02020603050405020304"/>
                <a:ea typeface="SimSun" panose="02010600030101010101" pitchFamily="2" charset="-122"/>
              </a:rPr>
              <a:t>B- Management </a:t>
            </a:r>
            <a:endParaRPr lang="en-US" sz="2400" dirty="0">
              <a:latin typeface="Times New Roman" panose="02020603050405020304"/>
              <a:ea typeface="SimSun" panose="02010600030101010101" pitchFamily="2" charset="-122"/>
            </a:endParaRPr>
          </a:p>
          <a:p>
            <a:pPr marL="0" indent="0" algn="justLow">
              <a:buNone/>
            </a:pPr>
            <a:r>
              <a:rPr lang="en-US" sz="2400" b="1" kern="1600" dirty="0">
                <a:latin typeface="Times New Roman" panose="02020603050405020304"/>
                <a:ea typeface="SimSun" panose="02010600030101010101" pitchFamily="2" charset="-122"/>
              </a:rPr>
              <a:t>1-The uterus usually expels its content unaided </a:t>
            </a:r>
            <a:r>
              <a:rPr lang="en-US" sz="2400" b="1" baseline="30000" dirty="0">
                <a:latin typeface="Times New Roman" panose="02020603050405020304"/>
                <a:ea typeface="SimSun" panose="02010600030101010101" pitchFamily="2" charset="-122"/>
              </a:rPr>
              <a:t>(1)</a:t>
            </a:r>
            <a:r>
              <a:rPr lang="en-US" sz="2400" b="1" dirty="0">
                <a:latin typeface="Times New Roman" panose="02020603050405020304"/>
                <a:ea typeface="SimSun" panose="02010600030101010101" pitchFamily="2" charset="-122"/>
              </a:rPr>
              <a:t>.</a:t>
            </a:r>
            <a:endParaRPr lang="en-US" sz="2400" dirty="0">
              <a:latin typeface="Times New Roman" panose="02020603050405020304"/>
              <a:ea typeface="SimSun" panose="02010600030101010101" pitchFamily="2" charset="-122"/>
            </a:endParaRPr>
          </a:p>
          <a:p>
            <a:pPr marL="0" indent="0" algn="justLow">
              <a:buNone/>
            </a:pPr>
            <a:r>
              <a:rPr lang="en-US" sz="2400" b="1" kern="1600" dirty="0">
                <a:latin typeface="Times New Roman" panose="02020603050405020304"/>
                <a:ea typeface="SimSun" panose="02010600030101010101" pitchFamily="2" charset="-122"/>
              </a:rPr>
              <a:t>2-Analgesic such as Pethidine 100 mg may be injected </a:t>
            </a:r>
            <a:r>
              <a:rPr lang="en-US" sz="2400" b="1" baseline="30000" dirty="0">
                <a:latin typeface="Times New Roman" panose="02020603050405020304"/>
                <a:ea typeface="SimSun" panose="02010600030101010101" pitchFamily="2" charset="-122"/>
              </a:rPr>
              <a:t>(1)</a:t>
            </a:r>
            <a:r>
              <a:rPr lang="en-US" sz="2400" b="1" dirty="0">
                <a:latin typeface="Times New Roman" panose="02020603050405020304"/>
                <a:ea typeface="SimSun" panose="02010600030101010101" pitchFamily="2" charset="-122"/>
              </a:rPr>
              <a:t>.</a:t>
            </a:r>
            <a:endParaRPr lang="en-US" sz="2400" dirty="0">
              <a:latin typeface="Times New Roman" panose="02020603050405020304"/>
              <a:ea typeface="SimSun" panose="02010600030101010101" pitchFamily="2" charset="-122"/>
            </a:endParaRPr>
          </a:p>
          <a:p>
            <a:pPr marL="0" indent="0">
              <a:buNone/>
            </a:pPr>
            <a:r>
              <a:rPr lang="en-US" sz="2400" b="1" kern="1600" dirty="0">
                <a:latin typeface="Times New Roman" panose="02020603050405020304"/>
                <a:ea typeface="SimSun" panose="02010600030101010101" pitchFamily="2" charset="-122"/>
              </a:rPr>
              <a:t>3-If bleeding is heavy </a:t>
            </a:r>
            <a:r>
              <a:rPr lang="en-US" sz="2400" b="1" kern="1600" dirty="0" err="1">
                <a:latin typeface="Times New Roman" panose="02020603050405020304"/>
                <a:ea typeface="SimSun" panose="02010600030101010101" pitchFamily="2" charset="-122"/>
              </a:rPr>
              <a:t>Ergometrine</a:t>
            </a:r>
            <a:r>
              <a:rPr lang="en-US" sz="2400" b="1" kern="1600" dirty="0">
                <a:latin typeface="Times New Roman" panose="02020603050405020304"/>
                <a:ea typeface="SimSun" panose="02010600030101010101" pitchFamily="2" charset="-122"/>
              </a:rPr>
              <a:t> 500 mcg can be given </a:t>
            </a:r>
            <a:r>
              <a:rPr lang="en-US" sz="2400" b="1" baseline="30000" dirty="0">
                <a:latin typeface="Times New Roman" panose="02020603050405020304"/>
                <a:ea typeface="SimSun" panose="02010600030101010101" pitchFamily="2" charset="-122"/>
              </a:rPr>
              <a:t>(1</a:t>
            </a: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en-US" b="1" dirty="0">
                <a:solidFill>
                  <a:srgbClr val="FF0000"/>
                </a:solidFill>
              </a:rPr>
              <a:t>3-Incomplete abortion :</a:t>
            </a:r>
            <a:endParaRPr lang="en-US" b="1" dirty="0">
              <a:solidFill>
                <a:srgbClr val="FF0000"/>
              </a:solidFill>
            </a:endParaRPr>
          </a:p>
          <a:p>
            <a:pPr algn="justLow"/>
            <a:r>
              <a:rPr lang="en-US" sz="2800" b="1" u="sng" dirty="0">
                <a:latin typeface="Times New Roman" panose="02020603050405020304"/>
                <a:ea typeface="SimSun" panose="02010600030101010101" pitchFamily="2" charset="-122"/>
              </a:rPr>
              <a:t>A-</a:t>
            </a:r>
            <a:r>
              <a:rPr lang="en-US" sz="2400" b="1" u="sng" dirty="0">
                <a:latin typeface="Times New Roman" panose="02020603050405020304"/>
                <a:ea typeface="SimSun" panose="02010600030101010101" pitchFamily="2" charset="-122"/>
              </a:rPr>
              <a:t>It is the expulsion of some </a:t>
            </a:r>
            <a:r>
              <a:rPr lang="en-US" sz="2400" b="1" u="sng" dirty="0">
                <a:solidFill>
                  <a:srgbClr val="FF0000"/>
                </a:solidFill>
                <a:latin typeface="Times New Roman" panose="02020603050405020304"/>
                <a:ea typeface="SimSun" panose="02010600030101010101" pitchFamily="2" charset="-122"/>
              </a:rPr>
              <a:t>but not all of the POC </a:t>
            </a:r>
            <a:r>
              <a:rPr lang="en-US" sz="2400" b="1" u="sng" dirty="0">
                <a:latin typeface="Times New Roman" panose="02020603050405020304"/>
                <a:ea typeface="SimSun" panose="02010600030101010101" pitchFamily="2" charset="-122"/>
              </a:rPr>
              <a:t>before the 20th gestational week </a:t>
            </a:r>
            <a:r>
              <a:rPr lang="en-US" sz="2400" b="1" u="sng" baseline="30000" dirty="0">
                <a:latin typeface="Times New Roman" panose="02020603050405020304"/>
                <a:ea typeface="SimSun" panose="02010600030101010101" pitchFamily="2" charset="-122"/>
              </a:rPr>
              <a:t>(3)</a:t>
            </a:r>
            <a:r>
              <a:rPr lang="en-US" sz="2400" b="1" u="sng" dirty="0">
                <a:latin typeface="Times New Roman" panose="02020603050405020304"/>
                <a:ea typeface="SimSun" panose="02010600030101010101" pitchFamily="2" charset="-122"/>
              </a:rPr>
              <a:t>.</a:t>
            </a:r>
            <a:endParaRPr lang="en-US" sz="2400" dirty="0">
              <a:latin typeface="Times New Roman" panose="02020603050405020304"/>
              <a:ea typeface="SimSun" panose="02010600030101010101" pitchFamily="2" charset="-122"/>
            </a:endParaRPr>
          </a:p>
          <a:p>
            <a:pPr algn="justLow"/>
            <a:r>
              <a:rPr lang="en-US" sz="2400" b="1" dirty="0">
                <a:latin typeface="Times New Roman" panose="02020603050405020304"/>
                <a:ea typeface="SimSun" panose="02010600030101010101" pitchFamily="2" charset="-122"/>
              </a:rPr>
              <a:t>   Some portion of the POC (usually placental) </a:t>
            </a:r>
            <a:r>
              <a:rPr lang="en-US" sz="2400" b="1" u="sng" dirty="0">
                <a:solidFill>
                  <a:srgbClr val="FF0000"/>
                </a:solidFill>
                <a:latin typeface="Times New Roman" panose="02020603050405020304"/>
                <a:ea typeface="SimSun" panose="02010600030101010101" pitchFamily="2" charset="-122"/>
              </a:rPr>
              <a:t>remain</a:t>
            </a:r>
            <a:r>
              <a:rPr lang="en-US" sz="2400" b="1" dirty="0">
                <a:latin typeface="Times New Roman" panose="02020603050405020304"/>
                <a:ea typeface="SimSun" panose="02010600030101010101" pitchFamily="2" charset="-122"/>
              </a:rPr>
              <a:t> in the uterus. Only mild cramps are reported, </a:t>
            </a:r>
            <a:r>
              <a:rPr lang="en-US" sz="2400" b="1" dirty="0">
                <a:solidFill>
                  <a:srgbClr val="FF0000"/>
                </a:solidFill>
                <a:latin typeface="Times New Roman" panose="02020603050405020304"/>
                <a:ea typeface="SimSun" panose="02010600030101010101" pitchFamily="2" charset="-122"/>
              </a:rPr>
              <a:t>but bleeding is persistent and often excessive</a:t>
            </a:r>
            <a:r>
              <a:rPr lang="en-US" sz="2400" b="1" kern="1600" dirty="0">
                <a:solidFill>
                  <a:srgbClr val="FF0000"/>
                </a:solidFill>
                <a:latin typeface="Times New Roman" panose="02020603050405020304"/>
                <a:ea typeface="SimSun" panose="02010600030101010101" pitchFamily="2" charset="-122"/>
              </a:rPr>
              <a:t> </a:t>
            </a:r>
            <a:r>
              <a:rPr lang="en-US" sz="2400" b="1" baseline="30000" dirty="0">
                <a:solidFill>
                  <a:srgbClr val="FF0000"/>
                </a:solidFill>
                <a:latin typeface="Times New Roman" panose="02020603050405020304"/>
                <a:ea typeface="SimSun" panose="02010600030101010101" pitchFamily="2" charset="-122"/>
              </a:rPr>
              <a:t>(2)</a:t>
            </a:r>
            <a:r>
              <a:rPr lang="en-US" sz="2400" b="1" dirty="0">
                <a:solidFill>
                  <a:srgbClr val="FF0000"/>
                </a:solidFill>
                <a:latin typeface="Times New Roman" panose="02020603050405020304"/>
                <a:ea typeface="SimSun" panose="02010600030101010101" pitchFamily="2" charset="-122"/>
              </a:rPr>
              <a:t>.</a:t>
            </a:r>
            <a:endParaRPr lang="en-US" sz="2400" dirty="0">
              <a:solidFill>
                <a:srgbClr val="FF0000"/>
              </a:solidFill>
              <a:latin typeface="Times New Roman" panose="02020603050405020304"/>
              <a:ea typeface="SimSun" panose="02010600030101010101" pitchFamily="2" charset="-122"/>
            </a:endParaRPr>
          </a:p>
          <a:p>
            <a:pPr algn="justLow"/>
            <a:r>
              <a:rPr lang="en-US" sz="2800" b="1" kern="1600" dirty="0">
                <a:latin typeface="Times New Roman" panose="02020603050405020304"/>
                <a:ea typeface="SimSun" panose="02010600030101010101" pitchFamily="2" charset="-122"/>
              </a:rPr>
              <a:t>B-Management</a:t>
            </a:r>
            <a:endParaRPr lang="en-US" sz="2400" dirty="0">
              <a:latin typeface="Times New Roman" panose="02020603050405020304"/>
              <a:ea typeface="SimSun" panose="02010600030101010101" pitchFamily="2" charset="-122"/>
            </a:endParaRPr>
          </a:p>
          <a:p>
            <a:pPr algn="justLow"/>
            <a:r>
              <a:rPr lang="en-US" sz="2400" b="1" dirty="0">
                <a:solidFill>
                  <a:schemeClr val="tx2"/>
                </a:solidFill>
                <a:latin typeface="Times New Roman" panose="02020603050405020304"/>
                <a:ea typeface="SimSun" panose="02010600030101010101" pitchFamily="2" charset="-122"/>
              </a:rPr>
              <a:t>1-</a:t>
            </a:r>
            <a:r>
              <a:rPr lang="en-US" sz="2400" b="1" kern="1600" dirty="0">
                <a:solidFill>
                  <a:schemeClr val="tx2"/>
                </a:solidFill>
                <a:latin typeface="Times New Roman" panose="02020603050405020304"/>
                <a:ea typeface="SimSun" panose="02010600030101010101" pitchFamily="2" charset="-122"/>
              </a:rPr>
              <a:t>Insert IV line </a:t>
            </a:r>
            <a:r>
              <a:rPr lang="en-US" sz="2400" b="1" kern="1600" dirty="0">
                <a:latin typeface="Times New Roman" panose="02020603050405020304"/>
                <a:ea typeface="SimSun" panose="02010600030101010101" pitchFamily="2" charset="-122"/>
              </a:rPr>
              <a:t>for fluid therapy or blood transfusion to prevent complication</a:t>
            </a:r>
            <a:r>
              <a:rPr lang="en-US" sz="2400" b="1" dirty="0">
                <a:latin typeface="Times New Roman" panose="02020603050405020304"/>
                <a:ea typeface="SimSun" panose="02010600030101010101" pitchFamily="2" charset="-122"/>
              </a:rPr>
              <a:t> </a:t>
            </a:r>
            <a:r>
              <a:rPr lang="en-US" sz="2400" b="1" baseline="30000" dirty="0">
                <a:latin typeface="Times New Roman" panose="02020603050405020304"/>
                <a:ea typeface="SimSun" panose="02010600030101010101" pitchFamily="2" charset="-122"/>
              </a:rPr>
              <a:t>(1)</a:t>
            </a:r>
            <a:r>
              <a:rPr lang="en-US" sz="2400" b="1" dirty="0">
                <a:latin typeface="Times New Roman" panose="02020603050405020304"/>
                <a:ea typeface="SimSun" panose="02010600030101010101" pitchFamily="2" charset="-122"/>
              </a:rPr>
              <a:t>.</a:t>
            </a:r>
            <a:r>
              <a:rPr lang="en-US" sz="2400" b="1" kern="1600" dirty="0">
                <a:latin typeface="Times New Roman" panose="02020603050405020304"/>
                <a:ea typeface="SimSun" panose="02010600030101010101" pitchFamily="2" charset="-122"/>
              </a:rPr>
              <a:t> </a:t>
            </a:r>
            <a:r>
              <a:rPr lang="en-US" sz="2400" b="1" dirty="0">
                <a:latin typeface="Times New Roman" panose="02020603050405020304"/>
                <a:ea typeface="SimSun" panose="02010600030101010101" pitchFamily="2" charset="-122"/>
              </a:rPr>
              <a:t>   </a:t>
            </a:r>
            <a:endParaRPr lang="en-US" sz="2400" dirty="0">
              <a:latin typeface="Times New Roman" panose="02020603050405020304"/>
              <a:ea typeface="SimSun" panose="02010600030101010101" pitchFamily="2" charset="-122"/>
            </a:endParaRPr>
          </a:p>
          <a:p>
            <a:pPr algn="justLow"/>
            <a:r>
              <a:rPr lang="en-US" sz="2400" b="1" dirty="0">
                <a:solidFill>
                  <a:schemeClr val="tx2"/>
                </a:solidFill>
                <a:latin typeface="Times New Roman" panose="02020603050405020304"/>
                <a:ea typeface="SimSun" panose="02010600030101010101" pitchFamily="2" charset="-122"/>
              </a:rPr>
              <a:t>2-Prompt removal (</a:t>
            </a:r>
            <a:r>
              <a:rPr lang="en-US" sz="2400" b="1" kern="1600" dirty="0">
                <a:solidFill>
                  <a:schemeClr val="tx2"/>
                </a:solidFill>
                <a:latin typeface="Times New Roman" panose="02020603050405020304"/>
                <a:ea typeface="SimSun" panose="02010600030101010101" pitchFamily="2" charset="-122"/>
              </a:rPr>
              <a:t>under appropriates pain control </a:t>
            </a:r>
            <a:r>
              <a:rPr lang="en-US" sz="2400" b="1" dirty="0">
                <a:solidFill>
                  <a:schemeClr val="tx2"/>
                </a:solidFill>
                <a:latin typeface="Times New Roman" panose="02020603050405020304"/>
                <a:ea typeface="SimSun" panose="02010600030101010101" pitchFamily="2" charset="-122"/>
              </a:rPr>
              <a:t>)of </a:t>
            </a:r>
            <a:r>
              <a:rPr lang="en-US" sz="2400" b="1" dirty="0">
                <a:latin typeface="Times New Roman" panose="02020603050405020304"/>
                <a:ea typeface="SimSun" panose="02010600030101010101" pitchFamily="2" charset="-122"/>
              </a:rPr>
              <a:t>any products of conception remaining within the uterus is required to stop bleeding and prevent infection</a:t>
            </a:r>
            <a:r>
              <a:rPr lang="en-US" sz="2400" b="1" kern="1600" dirty="0">
                <a:latin typeface="Times New Roman" panose="02020603050405020304"/>
                <a:ea typeface="SimSun" panose="02010600030101010101" pitchFamily="2" charset="-122"/>
              </a:rPr>
              <a:t> </a:t>
            </a:r>
            <a:r>
              <a:rPr lang="en-US" sz="2400" b="1" baseline="30000" dirty="0">
                <a:latin typeface="Times New Roman" panose="02020603050405020304"/>
                <a:ea typeface="SimSun" panose="02010600030101010101" pitchFamily="2" charset="-122"/>
              </a:rPr>
              <a:t>(2)</a:t>
            </a:r>
            <a:r>
              <a:rPr lang="en-US" sz="2400" b="1" dirty="0">
                <a:latin typeface="Times New Roman" panose="02020603050405020304"/>
                <a:ea typeface="SimSun" panose="02010600030101010101" pitchFamily="2" charset="-122"/>
              </a:rPr>
              <a:t>.</a:t>
            </a:r>
            <a:r>
              <a:rPr lang="en-US" sz="2400" b="1" kern="1600" dirty="0">
                <a:latin typeface="Times New Roman" panose="02020603050405020304"/>
                <a:ea typeface="SimSun" panose="02010600030101010101" pitchFamily="2" charset="-122"/>
              </a:rPr>
              <a:t> </a:t>
            </a:r>
            <a:endParaRPr lang="en-US" sz="2400" dirty="0">
              <a:latin typeface="Times New Roman" panose="02020603050405020304"/>
              <a:ea typeface="SimSun" panose="02010600030101010101" pitchFamily="2" charset="-122"/>
            </a:endParaRPr>
          </a:p>
          <a:p>
            <a:pPr marL="0" indent="0">
              <a:buNone/>
            </a:pP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en-US" b="1" dirty="0">
                <a:solidFill>
                  <a:srgbClr val="FF0000"/>
                </a:solidFill>
              </a:rPr>
              <a:t>4-Complete abortion</a:t>
            </a:r>
            <a:endParaRPr lang="en-US" b="1" dirty="0">
              <a:solidFill>
                <a:srgbClr val="FF0000"/>
              </a:solidFill>
            </a:endParaRPr>
          </a:p>
          <a:p>
            <a:r>
              <a:rPr lang="en-US" sz="2400" b="1" dirty="0"/>
              <a:t>   </a:t>
            </a:r>
            <a:r>
              <a:rPr lang="en-US" sz="2400" b="1" u="sng" dirty="0"/>
              <a:t>It is the  expulsion of all the POC before the 20th gestational week. Pain ceases, but spotting may persist for a few days</a:t>
            </a:r>
            <a:r>
              <a:rPr lang="en-US" sz="2400" b="1" dirty="0"/>
              <a:t> </a:t>
            </a:r>
            <a:r>
              <a:rPr lang="en-US" sz="2400" b="1" baseline="30000" dirty="0"/>
              <a:t>(3)</a:t>
            </a:r>
            <a:r>
              <a:rPr lang="en-US" sz="2400" b="1" dirty="0"/>
              <a:t>.</a:t>
            </a:r>
            <a:endParaRPr lang="en-US" sz="2400" dirty="0"/>
          </a:p>
          <a:p>
            <a:r>
              <a:rPr lang="en-US" b="1" dirty="0">
                <a:solidFill>
                  <a:srgbClr val="FF0000"/>
                </a:solidFill>
              </a:rPr>
              <a:t>5-Missed abortion</a:t>
            </a:r>
            <a:endParaRPr lang="en-US" b="1" dirty="0">
              <a:solidFill>
                <a:srgbClr val="FF0000"/>
              </a:solidFill>
            </a:endParaRPr>
          </a:p>
          <a:p>
            <a:r>
              <a:rPr lang="en-US" sz="2400" b="1" dirty="0"/>
              <a:t>A-</a:t>
            </a:r>
            <a:r>
              <a:rPr lang="en-US" sz="2400" b="1" u="sng" dirty="0"/>
              <a:t>Missed abortion occur when the embryo dies but the POC are is retained in the uterus for several week or months</a:t>
            </a:r>
            <a:r>
              <a:rPr lang="en-US" sz="2400" b="1" baseline="30000" dirty="0"/>
              <a:t>(1)</a:t>
            </a:r>
            <a:r>
              <a:rPr lang="en-US" sz="2400" b="1" dirty="0"/>
              <a:t>.</a:t>
            </a:r>
            <a:endParaRPr lang="en-US" sz="2400" dirty="0"/>
          </a:p>
          <a:p>
            <a:r>
              <a:rPr lang="en-US" sz="2400" b="1" dirty="0"/>
              <a:t>Symptoms of pregnancy disappear. There is a brownish vaginal discharge but no free bleeding. Pain does not develop</a:t>
            </a:r>
            <a:r>
              <a:rPr lang="en-US" sz="2400" b="1" baseline="30000" dirty="0"/>
              <a:t> (2)</a:t>
            </a:r>
            <a:r>
              <a:rPr lang="en-US" sz="2400" b="1" dirty="0"/>
              <a:t>.</a:t>
            </a:r>
            <a:endParaRPr lang="en-US" sz="2400" dirty="0"/>
          </a:p>
          <a:p>
            <a:r>
              <a:rPr lang="en-US" sz="2400" b="1" dirty="0"/>
              <a:t>B-Management</a:t>
            </a:r>
            <a:endParaRPr lang="en-US" sz="2400" dirty="0"/>
          </a:p>
          <a:p>
            <a:r>
              <a:rPr lang="en-US" sz="2400" b="1" dirty="0">
                <a:solidFill>
                  <a:schemeClr val="tx2"/>
                </a:solidFill>
              </a:rPr>
              <a:t>1-Evacuate the conception surgically by</a:t>
            </a:r>
            <a:r>
              <a:rPr lang="en-US" sz="2400" b="1" dirty="0"/>
              <a:t> aspiration is the method of choice for a missed abortion</a:t>
            </a:r>
            <a:r>
              <a:rPr lang="en-US" sz="2400" b="1" baseline="30000" dirty="0"/>
              <a:t>(2)</a:t>
            </a:r>
            <a:r>
              <a:rPr lang="en-US" sz="2400" b="1" dirty="0"/>
              <a:t>.</a:t>
            </a:r>
            <a:endParaRPr lang="en-US" sz="2400" dirty="0"/>
          </a:p>
          <a:p>
            <a:r>
              <a:rPr lang="en-US" sz="2400" b="1" dirty="0">
                <a:solidFill>
                  <a:schemeClr val="tx2"/>
                </a:solidFill>
              </a:rPr>
              <a:t>2-Prostaglandin E2 vaginal suppositories </a:t>
            </a:r>
            <a:r>
              <a:rPr lang="en-US" sz="2400" b="1" dirty="0"/>
              <a:t>are an effective alternative</a:t>
            </a:r>
            <a:r>
              <a:rPr lang="en-US" sz="2400" b="1" baseline="30000" dirty="0"/>
              <a:t>(2)</a:t>
            </a:r>
            <a:r>
              <a:rPr lang="en-US" sz="2400" b="1" dirty="0"/>
              <a:t>.</a:t>
            </a:r>
            <a:endParaRPr lang="en-US" sz="2400" dirty="0"/>
          </a:p>
          <a:p>
            <a:pPr marL="0" indent="0">
              <a:buNone/>
            </a:pP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en-US" b="1" dirty="0">
                <a:solidFill>
                  <a:srgbClr val="FF0000"/>
                </a:solidFill>
              </a:rPr>
              <a:t>6-Recurrent (Habitual</a:t>
            </a:r>
            <a:r>
              <a:rPr lang="en-US" b="1" dirty="0">
                <a:solidFill>
                  <a:srgbClr val="FF0000"/>
                </a:solidFill>
              </a:rPr>
              <a:t>معتاد </a:t>
            </a:r>
            <a:r>
              <a:rPr lang="en-US" b="1" dirty="0">
                <a:solidFill>
                  <a:srgbClr val="FF0000"/>
                </a:solidFill>
              </a:rPr>
              <a:t> ) abortion</a:t>
            </a:r>
            <a:endParaRPr lang="en-US" b="1" dirty="0">
              <a:solidFill>
                <a:srgbClr val="FF0000"/>
              </a:solidFill>
            </a:endParaRPr>
          </a:p>
          <a:p>
            <a:r>
              <a:rPr lang="en-US" sz="2400" b="1" u="sng" dirty="0"/>
              <a:t>    It is the spontaneous, consecutive(</a:t>
            </a:r>
            <a:r>
              <a:rPr lang="en-US" sz="2400" b="1" u="sng" dirty="0"/>
              <a:t>متعاقب </a:t>
            </a:r>
            <a:r>
              <a:rPr lang="en-US" sz="2400" b="1" u="sng" dirty="0"/>
              <a:t>  ) loss of 3 or more nonviable pregnancies</a:t>
            </a:r>
            <a:r>
              <a:rPr lang="en-US" sz="2400" b="1" u="sng" baseline="30000" dirty="0"/>
              <a:t> (3)</a:t>
            </a:r>
            <a:r>
              <a:rPr lang="en-US" sz="2400" b="1" u="sng" dirty="0"/>
              <a:t>.</a:t>
            </a:r>
            <a:endParaRPr lang="en-US" sz="2400" dirty="0"/>
          </a:p>
          <a:p>
            <a:r>
              <a:rPr lang="en-US" sz="2400" b="1" dirty="0"/>
              <a:t> Recurrent abortion occurs in about 0.4–0.8% of all pregnancies. Abnormalities related to recurrent abortion can be identified in approximately half of the couples. If a woman has lost three previous pregnancies without identifiable cause, she still has a 70–80% chance of carrying a fetus to viability. If she has aborted four or five times, the likelihood of a successful pregnancy is 65–70%. Recurrent abortion is a clinical rather than pathologic diagnosis. The clinical findings are similar to those observed in other types of abortion (see above)</a:t>
            </a:r>
            <a:r>
              <a:rPr lang="en-US" sz="2400" b="1" baseline="30000" dirty="0"/>
              <a:t> (2)</a:t>
            </a:r>
            <a:r>
              <a:rPr lang="en-US" sz="2400" b="1" dirty="0"/>
              <a:t>.</a:t>
            </a:r>
            <a:endParaRPr lang="en-US" sz="2400" dirty="0"/>
          </a:p>
          <a:p>
            <a:pPr marL="0" indent="0">
              <a:buNone/>
            </a:pP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Treatment:</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a:bodyPr>
          <a:lstStyle/>
          <a:p>
            <a:pPr marL="0" indent="0">
              <a:buNone/>
            </a:pPr>
            <a:r>
              <a:rPr lang="en-US" sz="2400" b="1" dirty="0">
                <a:latin typeface="Arial" panose="020B0604020202020204" pitchFamily="34" charset="0"/>
                <a:cs typeface="Arial" panose="020B0604020202020204" pitchFamily="34" charset="0"/>
              </a:rPr>
              <a:t>A. Preconception therapy: </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Preconception therapy is aimed at detection of maternal or paternal defects that may contribute to abortion. A thorough general and gynecologic examination is essential. </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1- Polycystic ovaries should be ruled out. </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rPr>
              <a:t>2- A random blood glucose test and thyroid function studies (including thyroid antibodies) should be done.</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sym typeface="+mn-ea"/>
              </a:rPr>
              <a:t>3- Detection of lupus anticoagulant and other hemostatic abnormalities (proteins S and C and antithrombin III deficiency) and an antinuclear antibody test may be indicated.</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sym typeface="+mn-ea"/>
              </a:rPr>
              <a:t>4- Endometrial tissue should be examined to determine the adequacy of the response of the endometrium to hormones. </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sym typeface="+mn-ea"/>
              </a:rPr>
              <a:t>5- The hysteroscopy or hysterography used to exclude congenital anomalies. </a:t>
            </a:r>
            <a:endParaRPr lang="en-US" sz="2400" b="1" dirty="0">
              <a:latin typeface="Arial" panose="020B0604020202020204" pitchFamily="34" charset="0"/>
              <a:cs typeface="Arial" panose="020B0604020202020204" pitchFamily="34" charset="0"/>
            </a:endParaRPr>
          </a:p>
          <a:p>
            <a:pPr marL="0" indent="0">
              <a:buNone/>
            </a:pPr>
            <a:r>
              <a:rPr lang="en-US" sz="2400" b="1" dirty="0">
                <a:latin typeface="Arial" panose="020B0604020202020204" pitchFamily="34" charset="0"/>
                <a:cs typeface="Arial" panose="020B0604020202020204" pitchFamily="34" charset="0"/>
                <a:sym typeface="+mn-ea"/>
              </a:rPr>
              <a:t>6- Chromosomal analysis of both partners rules out balanced translocations (found in 5% of infertile couples). </a:t>
            </a:r>
            <a:endParaRPr lang="en-US" sz="2400" b="1" dirty="0">
              <a:latin typeface="Arial" panose="020B0604020202020204" pitchFamily="34" charset="0"/>
              <a:cs typeface="Arial" panose="020B0604020202020204" pitchFamily="34" charset="0"/>
            </a:endParaRPr>
          </a:p>
          <a:p>
            <a:pPr marL="0" indent="0">
              <a:buNone/>
            </a:pPr>
            <a:endParaRPr lang="en-US" sz="2400" b="1" dirty="0"/>
          </a:p>
          <a:p>
            <a:pPr marL="0" indent="0">
              <a:buNone/>
            </a:pP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B. Postconception Therapy </a:t>
            </a: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Provide early prenatal care and schedule frequent office visits. Complete bed rest is justified only for bleeding or pain. Empiric sex steroid hormone therapy is contraindicated(2). </a:t>
            </a: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Prognosis: </a:t>
            </a: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The prognosis is excellent if the cause of abortion can be corrected</a:t>
            </a:r>
            <a:endParaRPr lang="en-US" sz="2400" b="1"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Teratogenicity of Drugs</a:t>
            </a:r>
            <a:endParaRPr lang="en-US"/>
          </a:p>
        </p:txBody>
      </p:sp>
      <p:sp>
        <p:nvSpPr>
          <p:cNvPr id="3" name="Content Placeholder 2"/>
          <p:cNvSpPr>
            <a:spLocks noGrp="1"/>
          </p:cNvSpPr>
          <p:nvPr>
            <p:ph idx="1"/>
          </p:nvPr>
        </p:nvSpPr>
        <p:spPr>
          <a:xfrm>
            <a:off x="322580" y="1172210"/>
            <a:ext cx="8364220" cy="4954270"/>
          </a:xfrm>
        </p:spPr>
        <p:txBody>
          <a:bodyPr>
            <a:normAutofit fontScale="60000"/>
          </a:bodyPr>
          <a:p>
            <a:pPr marL="0" indent="0">
              <a:buNone/>
            </a:pPr>
            <a:r>
              <a:rPr lang="en-US" sz="2665" b="1">
                <a:latin typeface="Times New Roman" panose="02020603050405020304" pitchFamily="18" charset="0"/>
                <a:cs typeface="Times New Roman" panose="02020603050405020304" pitchFamily="18" charset="0"/>
              </a:rPr>
              <a:t>Congenital malformations can be defined as: non-reversible functional or morphological defects present at birth. </a:t>
            </a:r>
            <a:endParaRPr lang="en-US" sz="2665" b="1">
              <a:latin typeface="Times New Roman" panose="02020603050405020304" pitchFamily="18" charset="0"/>
              <a:cs typeface="Times New Roman" panose="02020603050405020304" pitchFamily="18" charset="0"/>
            </a:endParaRPr>
          </a:p>
          <a:p>
            <a:pPr marL="0" indent="0">
              <a:buNone/>
            </a:pPr>
            <a:r>
              <a:rPr lang="en-US" sz="2855" b="1">
                <a:solidFill>
                  <a:srgbClr val="FF0000"/>
                </a:solidFill>
                <a:latin typeface="Times New Roman" panose="02020603050405020304" pitchFamily="18" charset="0"/>
                <a:cs typeface="Times New Roman" panose="02020603050405020304" pitchFamily="18" charset="0"/>
              </a:rPr>
              <a:t>The Risk of Teratogenicity </a:t>
            </a:r>
            <a:endParaRPr lang="en-US" sz="2855" b="1">
              <a:solidFill>
                <a:srgbClr val="FF0000"/>
              </a:solidFill>
              <a:latin typeface="Times New Roman" panose="02020603050405020304" pitchFamily="18" charset="0"/>
              <a:cs typeface="Times New Roman" panose="02020603050405020304" pitchFamily="18" charset="0"/>
            </a:endParaRPr>
          </a:p>
          <a:p>
            <a:pPr marL="0" indent="0">
              <a:buNone/>
            </a:pPr>
            <a:r>
              <a:rPr lang="en-US" sz="2665" b="1">
                <a:latin typeface="Times New Roman" panose="02020603050405020304" pitchFamily="18" charset="0"/>
                <a:cs typeface="Times New Roman" panose="02020603050405020304" pitchFamily="18" charset="0"/>
              </a:rPr>
              <a:t>Several factors determine the effects teratogenic drugs may have on the fetus during pregnancy,The duration of exposure and gestational age at exposure are very critical in the determination of teratogenic potential. During the period from conception to 2 weeks, there is a relative resistance to drug effects.</a:t>
            </a:r>
            <a:endParaRPr lang="en-US" sz="2665" b="1">
              <a:latin typeface="Times New Roman" panose="02020603050405020304" pitchFamily="18" charset="0"/>
              <a:cs typeface="Times New Roman" panose="02020603050405020304" pitchFamily="18" charset="0"/>
            </a:endParaRPr>
          </a:p>
          <a:p>
            <a:pPr marL="0" indent="0">
              <a:buNone/>
            </a:pPr>
            <a:r>
              <a:rPr lang="en-US" sz="2665" b="1">
                <a:latin typeface="Times New Roman" panose="02020603050405020304" pitchFamily="18" charset="0"/>
                <a:cs typeface="Times New Roman" panose="02020603050405020304" pitchFamily="18" charset="0"/>
              </a:rPr>
              <a:t>Usually exposure during this time produces an “all or none” effect; that is, the zygote dies from exposure to the teratogen, or it is unaffected. The remainder of the first trimester is the most critical time for organ malformation. Weeks 4 through 10, the period referred to as embryogenesis or organogenesis, is the most likely time for major congenital malformations to occur. Unfortunately, this is also a time when many women are unaware of their pregnancy. Drugs that reach the embryo at this point may produce abortion, no effect at all, an anatomic defect (teratogenesis), or a subtle metabolic or functional defect that may not be detected until later in life. During the second and third trimester, known as fetogenesis, drugs are less likely to be associated with major malformations, but they may influence neurologic development, growth, physiologic and biochemical functioning, mental development, and reproduction. Little is known about the exact time of the greatest risk for teratogenesis</a:t>
            </a:r>
            <a:endParaRPr lang="en-US" sz="2665" b="1">
              <a:latin typeface="Times New Roman" panose="02020603050405020304" pitchFamily="18" charset="0"/>
              <a:cs typeface="Times New Roman" panose="02020603050405020304" pitchFamily="18" charset="0"/>
            </a:endParaRPr>
          </a:p>
          <a:p>
            <a:pPr marL="0" indent="0">
              <a:buNone/>
            </a:pPr>
            <a:endParaRPr lang="en-US" sz="2665" b="1">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Title 1"/>
          <p:cNvSpPr>
            <a:spLocks noGrp="1"/>
          </p:cNvSpPr>
          <p:nvPr>
            <p:ph type="title"/>
          </p:nvPr>
        </p:nvSpPr>
        <p:spPr/>
        <p:txBody>
          <a:bodyPr>
            <a:normAutofit fontScale="90000"/>
          </a:bodyPr>
          <a:p>
            <a:pPr algn="l"/>
            <a:r>
              <a:rPr lang="en-US" sz="3555" b="1">
                <a:solidFill>
                  <a:srgbClr val="FF0000"/>
                </a:solidFill>
                <a:latin typeface="Arial" panose="020B0604020202020204" pitchFamily="34" charset="0"/>
                <a:cs typeface="Arial" panose="020B0604020202020204" pitchFamily="34" charset="0"/>
                <a:sym typeface="+mn-ea"/>
              </a:rPr>
              <a:t>Factors That Determine the Effects of Teratogens</a:t>
            </a:r>
            <a:endParaRPr lang="en-US" sz="3555" b="1"/>
          </a:p>
        </p:txBody>
      </p:sp>
      <p:sp>
        <p:nvSpPr>
          <p:cNvPr id="3" name="Content Placeholder 2"/>
          <p:cNvSpPr>
            <a:spLocks noGrp="1"/>
          </p:cNvSpPr>
          <p:nvPr>
            <p:ph idx="1"/>
          </p:nvPr>
        </p:nvSpPr>
        <p:spPr>
          <a:xfrm>
            <a:off x="220345" y="1387475"/>
            <a:ext cx="8466455" cy="5042535"/>
          </a:xfrm>
        </p:spPr>
        <p:txBody>
          <a:bodyPr/>
          <a:p>
            <a:pPr marL="0" indent="0">
              <a:buNone/>
            </a:pPr>
            <a:endParaRPr lang="en-US" sz="2000">
              <a:latin typeface="Arial" panose="020B0604020202020204" pitchFamily="34" charset="0"/>
              <a:cs typeface="Arial" panose="020B0604020202020204" pitchFamily="34" charset="0"/>
              <a:sym typeface="+mn-ea"/>
            </a:endParaRPr>
          </a:p>
          <a:p>
            <a:pPr marL="0" indent="0">
              <a:buNone/>
            </a:pPr>
            <a:r>
              <a:rPr lang="en-US" sz="2000">
                <a:latin typeface="Times New Roman" panose="02020603050405020304" pitchFamily="18" charset="0"/>
                <a:cs typeface="Times New Roman" panose="02020603050405020304" pitchFamily="18" charset="0"/>
                <a:sym typeface="+mn-ea"/>
              </a:rPr>
              <a:t>1-Dose reaching fetus</a:t>
            </a:r>
            <a:endParaRPr lang="en-US" sz="2000">
              <a:solidFill>
                <a:schemeClr val="tx1"/>
              </a:solidFill>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sym typeface="+mn-ea"/>
              </a:rPr>
              <a:t>2-Point in development when drug exposure occurs</a:t>
            </a:r>
            <a:endParaRPr lang="en-US" sz="2000">
              <a:solidFill>
                <a:schemeClr val="tx1"/>
              </a:solidFill>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sym typeface="+mn-ea"/>
              </a:rPr>
              <a:t>3-Duration of exposure</a:t>
            </a:r>
            <a:endParaRPr lang="en-US" sz="2000">
              <a:solidFill>
                <a:schemeClr val="tx1"/>
              </a:solidFill>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sym typeface="+mn-ea"/>
              </a:rPr>
              <a:t>4-Environmental factor</a:t>
            </a:r>
            <a:endParaRPr lang="en-US" sz="2000">
              <a:solidFill>
                <a:schemeClr val="tx1"/>
              </a:solidFill>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sym typeface="+mn-ea"/>
              </a:rPr>
              <a:t>5-Susceptibility of the fetus</a:t>
            </a:r>
            <a:endParaRPr lang="en-US" sz="2000">
              <a:latin typeface="Times New Roman" panose="02020603050405020304" pitchFamily="18" charset="0"/>
              <a:cs typeface="Times New Roman" panose="02020603050405020304" pitchFamily="18" charset="0"/>
              <a:sym typeface="+mn-ea"/>
            </a:endParaRPr>
          </a:p>
          <a:p>
            <a:pPr marL="0" indent="0">
              <a:buNone/>
            </a:pPr>
            <a:endParaRPr lang="en-US" sz="2000">
              <a:solidFill>
                <a:schemeClr val="tx1"/>
              </a:solidFill>
              <a:latin typeface="Arial" panose="020B0604020202020204" pitchFamily="34" charset="0"/>
              <a:cs typeface="Arial" panose="020B0604020202020204" pitchFamily="34" charset="0"/>
            </a:endParaRPr>
          </a:p>
          <a:p>
            <a:endParaRPr lang="en-US" sz="2000"/>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88595"/>
            <a:ext cx="8229600" cy="960755"/>
          </a:xfrm>
        </p:spPr>
        <p:txBody>
          <a:bodyPr>
            <a:normAutofit fontScale="90000"/>
          </a:bodyPr>
          <a:p>
            <a:r>
              <a:rPr lang="en-US" b="1">
                <a:solidFill>
                  <a:srgbClr val="FF0000"/>
                </a:solidFill>
              </a:rPr>
              <a:t>Common Complications of Pregnancy</a:t>
            </a:r>
            <a:endParaRPr lang="en-US" b="1">
              <a:solidFill>
                <a:srgbClr val="FF0000"/>
              </a:solidFill>
            </a:endParaRPr>
          </a:p>
        </p:txBody>
      </p:sp>
      <p:sp>
        <p:nvSpPr>
          <p:cNvPr id="3" name="Content Placeholder 2"/>
          <p:cNvSpPr>
            <a:spLocks noGrp="1"/>
          </p:cNvSpPr>
          <p:nvPr>
            <p:ph idx="1"/>
          </p:nvPr>
        </p:nvSpPr>
        <p:spPr>
          <a:xfrm>
            <a:off x="273685" y="1339850"/>
            <a:ext cx="8413115" cy="4786630"/>
          </a:xfrm>
        </p:spPr>
        <p:txBody>
          <a:bodyPr>
            <a:normAutofit fontScale="50000"/>
          </a:bodyPr>
          <a:p>
            <a:pPr marL="0" indent="0">
              <a:buNone/>
            </a:pPr>
            <a:r>
              <a:rPr lang="en-US" sz="4000">
                <a:solidFill>
                  <a:srgbClr val="FF0000"/>
                </a:solidFill>
                <a:latin typeface="Arial" panose="020B0604020202020204" pitchFamily="34" charset="0"/>
                <a:cs typeface="Arial" panose="020B0604020202020204" pitchFamily="34" charset="0"/>
              </a:rPr>
              <a:t>A- Liver and Gastrointestinal Diseases in Pregnancy </a:t>
            </a:r>
            <a:endParaRPr lang="en-US" sz="4000">
              <a:solidFill>
                <a:srgbClr val="FF0000"/>
              </a:solidFill>
              <a:latin typeface="Arial" panose="020B0604020202020204" pitchFamily="34" charset="0"/>
              <a:cs typeface="Arial" panose="020B0604020202020204" pitchFamily="34" charset="0"/>
            </a:endParaRPr>
          </a:p>
          <a:p>
            <a:pPr marL="0" indent="0">
              <a:buNone/>
            </a:pPr>
            <a:r>
              <a:rPr lang="en-US" sz="3600">
                <a:highlight>
                  <a:srgbClr val="FFFF00"/>
                </a:highlight>
              </a:rPr>
              <a:t>1-Nausea and Vomiting </a:t>
            </a:r>
            <a:endParaRPr lang="en-US" sz="3600">
              <a:highlight>
                <a:srgbClr val="FFFF00"/>
              </a:highlight>
            </a:endParaRPr>
          </a:p>
          <a:p>
            <a:pPr marL="0" indent="0">
              <a:buNone/>
            </a:pPr>
            <a:r>
              <a:rPr lang="en-US" sz="3600"/>
              <a:t>General Considerations: Nausea and vomiting begin soon after the first missed period and cease by the fifth month of gestation. Up to three-fourths of women complain from nausea and vomiting during early pregnancy, with the vast majority noting nausea throughout the day. This problem exerts no adverse effects on the pregnancy and does not presage other complications. </a:t>
            </a:r>
            <a:endParaRPr lang="en-US" sz="3600"/>
          </a:p>
          <a:p>
            <a:pPr marL="0" indent="0">
              <a:buNone/>
            </a:pPr>
            <a:r>
              <a:rPr lang="en-US" sz="3600"/>
              <a:t>Persistent, severe vomiting during pregnancy -hyperemesis Gravidarum- can be disabling and require hospitalization (can lead to metabolic acidosis, ketosis, hypovolemia, electrolyte disturbance &amp; weight loss). Thyroid dysfunction can be associated with hyperemesis Gravidarum, so it is advisable to determine thyroid stimulating hormone (TSH) and free T4 values in these patients . High levels of circulating hCG in hyperemesis Gravidarum mimics TSH in stimulating the thyroid gland. That’s why hCG has a role in causing hyperthyroidism and this is supported by thyroid hyper-stimulation also in cases of molar and multiple pregnancies, diseases that are associated with higher hCG levels. </a:t>
            </a:r>
            <a:endParaRPr lang="en-US" sz="3600"/>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2270" y="274955"/>
            <a:ext cx="8304530" cy="902970"/>
          </a:xfrm>
        </p:spPr>
        <p:txBody>
          <a:bodyPr/>
          <a:p>
            <a:r>
              <a:rPr lang="en-US">
                <a:solidFill>
                  <a:srgbClr val="FF0000"/>
                </a:solidFill>
                <a:latin typeface="Arial Black" panose="020B0A04020102020204" pitchFamily="34" charset="0"/>
                <a:cs typeface="Arial Black" panose="020B0A04020102020204" pitchFamily="34" charset="0"/>
              </a:rPr>
              <a:t>Treatment</a:t>
            </a:r>
            <a:endParaRPr lang="en-US">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a:xfrm>
            <a:off x="334645" y="1391920"/>
            <a:ext cx="8352155" cy="4734560"/>
          </a:xfrm>
        </p:spPr>
        <p:txBody>
          <a:bodyPr>
            <a:noAutofit/>
          </a:bodyPr>
          <a:p>
            <a:pPr marL="0" indent="0">
              <a:buNone/>
            </a:pPr>
            <a:r>
              <a:rPr lang="en-US" sz="1700">
                <a:solidFill>
                  <a:srgbClr val="FF0000"/>
                </a:solidFill>
                <a:latin typeface="Arial" panose="020B0604020202020204" pitchFamily="34" charset="0"/>
                <a:cs typeface="Arial" panose="020B0604020202020204" pitchFamily="34" charset="0"/>
              </a:rPr>
              <a:t>A- Mild Nausea and vomiting:</a:t>
            </a:r>
            <a:r>
              <a:rPr lang="en-US" sz="1700">
                <a:latin typeface="Arial" panose="020B0604020202020204" pitchFamily="34" charset="0"/>
                <a:cs typeface="Arial" panose="020B0604020202020204" pitchFamily="34" charset="0"/>
              </a:rPr>
              <a:t> Reassurance and dietary advice (eating small but frequent meals, avoid greasy or spicy food, …...). Antiemetics, antihistamines, and antispasmodics are generally unnecessary to treat nausea of pregnancy. Vitamin B6(pyridoxine), 50-100 mg/d orally, is non-toxic and may be helpful in some patients. </a:t>
            </a:r>
            <a:endParaRPr lang="en-US" sz="1700">
              <a:latin typeface="Arial" panose="020B0604020202020204" pitchFamily="34" charset="0"/>
              <a:cs typeface="Arial" panose="020B0604020202020204" pitchFamily="34" charset="0"/>
            </a:endParaRPr>
          </a:p>
          <a:p>
            <a:pPr marL="0" indent="0">
              <a:buNone/>
            </a:pPr>
            <a:r>
              <a:rPr lang="en-US" sz="1700">
                <a:solidFill>
                  <a:srgbClr val="FF0000"/>
                </a:solidFill>
                <a:latin typeface="Arial" panose="020B0604020202020204" pitchFamily="34" charset="0"/>
                <a:cs typeface="Arial" panose="020B0604020202020204" pitchFamily="34" charset="0"/>
              </a:rPr>
              <a:t>B- Hyperemesis Gravidarum: </a:t>
            </a:r>
            <a:r>
              <a:rPr lang="en-US" sz="1700">
                <a:latin typeface="Arial" panose="020B0604020202020204" pitchFamily="34" charset="0"/>
                <a:cs typeface="Arial" panose="020B0604020202020204" pitchFamily="34" charset="0"/>
              </a:rPr>
              <a:t>Hospitalize the patient with complete bed rest(1). Protocol for the management of hyperemesis gravidarum includes: </a:t>
            </a:r>
            <a:endParaRPr lang="en-US" sz="1700">
              <a:latin typeface="Arial" panose="020B0604020202020204" pitchFamily="34" charset="0"/>
              <a:cs typeface="Arial" panose="020B0604020202020204" pitchFamily="34" charset="0"/>
            </a:endParaRPr>
          </a:p>
          <a:p>
            <a:pPr marL="0" indent="0">
              <a:buNone/>
            </a:pPr>
            <a:r>
              <a:rPr lang="en-US" sz="1700">
                <a:highlight>
                  <a:srgbClr val="FFFF00"/>
                </a:highlight>
                <a:latin typeface="Arial" panose="020B0604020202020204" pitchFamily="34" charset="0"/>
                <a:cs typeface="Arial" panose="020B0604020202020204" pitchFamily="34" charset="0"/>
              </a:rPr>
              <a:t>A- Fluid therapy: </a:t>
            </a:r>
            <a:r>
              <a:rPr lang="en-US" sz="1700">
                <a:latin typeface="Arial" panose="020B0604020202020204" pitchFamily="34" charset="0"/>
                <a:cs typeface="Arial" panose="020B0604020202020204" pitchFamily="34" charset="0"/>
              </a:rPr>
              <a:t>Normal saline 1 L + 20-40 mmol KCl 8 hourly. </a:t>
            </a:r>
            <a:endParaRPr lang="en-US" sz="1700">
              <a:latin typeface="Arial" panose="020B0604020202020204" pitchFamily="34" charset="0"/>
              <a:cs typeface="Arial" panose="020B0604020202020204" pitchFamily="34" charset="0"/>
            </a:endParaRPr>
          </a:p>
          <a:p>
            <a:pPr marL="0" indent="0">
              <a:buNone/>
            </a:pPr>
            <a:r>
              <a:rPr lang="en-US" sz="1700">
                <a:highlight>
                  <a:srgbClr val="FFFF00"/>
                </a:highlight>
                <a:latin typeface="Arial" panose="020B0604020202020204" pitchFamily="34" charset="0"/>
                <a:cs typeface="Arial" panose="020B0604020202020204" pitchFamily="34" charset="0"/>
              </a:rPr>
              <a:t>B- Anti-emetic therapy:</a:t>
            </a:r>
            <a:r>
              <a:rPr lang="en-US" sz="1700">
                <a:latin typeface="Arial" panose="020B0604020202020204" pitchFamily="34" charset="0"/>
                <a:cs typeface="Arial" panose="020B0604020202020204" pitchFamily="34" charset="0"/>
              </a:rPr>
              <a:t> possible regimens include : </a:t>
            </a:r>
            <a:endParaRPr lang="en-US" sz="1700">
              <a:latin typeface="Arial" panose="020B0604020202020204" pitchFamily="34" charset="0"/>
              <a:cs typeface="Arial" panose="020B0604020202020204" pitchFamily="34" charset="0"/>
            </a:endParaRPr>
          </a:p>
          <a:p>
            <a:pPr marL="0" indent="0">
              <a:buNone/>
            </a:pPr>
            <a:r>
              <a:rPr lang="en-US" sz="1700">
                <a:latin typeface="Arial" panose="020B0604020202020204" pitchFamily="34" charset="0"/>
                <a:cs typeface="Arial" panose="020B0604020202020204" pitchFamily="34" charset="0"/>
              </a:rPr>
              <a:t>1- Cyclizine 50 mg orally, im, iv, tid. Note: Novidoxine ® tablet contains 25 mg Cyclizine and 50 mg B6. </a:t>
            </a:r>
            <a:endParaRPr lang="en-US" sz="1700">
              <a:latin typeface="Arial" panose="020B0604020202020204" pitchFamily="34" charset="0"/>
              <a:cs typeface="Arial" panose="020B0604020202020204" pitchFamily="34" charset="0"/>
            </a:endParaRPr>
          </a:p>
          <a:p>
            <a:pPr marL="0" indent="0">
              <a:buNone/>
            </a:pPr>
            <a:r>
              <a:rPr lang="en-US" sz="1700">
                <a:latin typeface="Arial" panose="020B0604020202020204" pitchFamily="34" charset="0"/>
                <a:cs typeface="Arial" panose="020B0604020202020204" pitchFamily="34" charset="0"/>
              </a:rPr>
              <a:t>2- Prochlorperazine (stemetil®) 5 mg orally tid , or 12.5 mg im, iv, tid. </a:t>
            </a:r>
            <a:endParaRPr lang="en-US" sz="1700">
              <a:latin typeface="Arial" panose="020B0604020202020204" pitchFamily="34" charset="0"/>
              <a:cs typeface="Arial" panose="020B0604020202020204" pitchFamily="34" charset="0"/>
            </a:endParaRPr>
          </a:p>
          <a:p>
            <a:pPr marL="0" indent="0">
              <a:buNone/>
            </a:pPr>
            <a:r>
              <a:rPr lang="en-US" sz="1700">
                <a:latin typeface="Arial" panose="020B0604020202020204" pitchFamily="34" charset="0"/>
                <a:cs typeface="Arial" panose="020B0604020202020204" pitchFamily="34" charset="0"/>
              </a:rPr>
              <a:t>3- Metoclopramide (plasil ®) 10 mg orally, im, iv, tid. </a:t>
            </a:r>
            <a:endParaRPr lang="en-US" sz="1700">
              <a:latin typeface="Arial" panose="020B0604020202020204" pitchFamily="34" charset="0"/>
              <a:cs typeface="Arial" panose="020B0604020202020204" pitchFamily="34" charset="0"/>
            </a:endParaRPr>
          </a:p>
          <a:p>
            <a:pPr marL="0" indent="0">
              <a:buNone/>
            </a:pPr>
            <a:r>
              <a:rPr lang="en-US" sz="1700">
                <a:latin typeface="Arial" panose="020B0604020202020204" pitchFamily="34" charset="0"/>
                <a:cs typeface="Arial" panose="020B0604020202020204" pitchFamily="34" charset="0"/>
              </a:rPr>
              <a:t>4- Chlopromazine (Largactil ®) 10-25 mg orally tid, or 25 mg im, tid. </a:t>
            </a:r>
            <a:endParaRPr lang="en-US" sz="1700">
              <a:latin typeface="Arial" panose="020B0604020202020204" pitchFamily="34" charset="0"/>
              <a:cs typeface="Arial" panose="020B0604020202020204" pitchFamily="34" charset="0"/>
            </a:endParaRPr>
          </a:p>
          <a:p>
            <a:pPr marL="0" indent="0">
              <a:buNone/>
            </a:pPr>
            <a:r>
              <a:rPr lang="en-US" sz="1700">
                <a:latin typeface="Arial" panose="020B0604020202020204" pitchFamily="34" charset="0"/>
                <a:cs typeface="Arial" panose="020B0604020202020204" pitchFamily="34" charset="0"/>
              </a:rPr>
              <a:t>5- Ondansetron 4-8 mg orally or iv q8h can be used for further refractory cases.</a:t>
            </a:r>
            <a:endParaRPr lang="en-US" sz="17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632"/>
            <a:ext cx="8928992" cy="56618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t>History of The Patient</a:t>
            </a:r>
            <a:endParaRPr sz="3600" b="1" dirty="0">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40000" lnSpcReduction="20000"/>
          </a:bodyPr>
          <a:lstStyle/>
          <a:p>
            <a:endParaRPr lang="en-US" sz="2800" b="1" dirty="0"/>
          </a:p>
          <a:p>
            <a:endParaRPr lang="en-US" sz="2800" b="1" dirty="0"/>
          </a:p>
          <a:p>
            <a:endParaRPr lang="en-US" sz="2800" b="1" dirty="0"/>
          </a:p>
          <a:p>
            <a:endParaRPr lang="en-US" sz="2800" b="1" dirty="0"/>
          </a:p>
          <a:p>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r>
              <a:rPr lang="en-US" sz="2800" b="1" dirty="0"/>
              <a:t>      </a:t>
            </a:r>
            <a:r>
              <a:rPr lang="en-US" sz="5400" b="1" dirty="0"/>
              <a:t>1</a:t>
            </a:r>
            <a:r>
              <a:rPr lang="en-US" sz="5400" b="1" dirty="0">
                <a:solidFill>
                  <a:srgbClr val="FF0000"/>
                </a:solidFill>
              </a:rPr>
              <a:t>-</a:t>
            </a:r>
            <a:r>
              <a:rPr lang="en-US" sz="5400" b="1" u="sng" dirty="0">
                <a:solidFill>
                  <a:srgbClr val="FF0000"/>
                </a:solidFill>
              </a:rPr>
              <a:t>Gravida</a:t>
            </a:r>
            <a:r>
              <a:rPr lang="en-US" sz="4400" b="1" dirty="0"/>
              <a:t>: </a:t>
            </a:r>
            <a:r>
              <a:rPr lang="en-US" sz="4000" b="1" dirty="0"/>
              <a:t>is the total number of pregnancy regardless of how they ended</a:t>
            </a:r>
            <a:r>
              <a:rPr lang="en-US" sz="4000" b="1" baseline="30000" dirty="0"/>
              <a:t>(1)</a:t>
            </a:r>
            <a:r>
              <a:rPr lang="en-US" sz="4000" b="1" dirty="0"/>
              <a:t> (abortion, ectopic, normal pregnancy, </a:t>
            </a:r>
            <a:r>
              <a:rPr lang="en-US" sz="4000" b="1" dirty="0" err="1"/>
              <a:t>hydatiform</a:t>
            </a:r>
            <a:r>
              <a:rPr lang="en-US" sz="4000" b="1" dirty="0"/>
              <a:t> mole) </a:t>
            </a:r>
            <a:r>
              <a:rPr lang="en-US" sz="4000" b="1" baseline="30000" dirty="0"/>
              <a:t>(2)</a:t>
            </a:r>
            <a:r>
              <a:rPr lang="en-US" sz="4000" b="1" dirty="0"/>
              <a:t>.  </a:t>
            </a:r>
            <a:endParaRPr lang="en-US" sz="4000" dirty="0"/>
          </a:p>
          <a:p>
            <a:pPr>
              <a:buFont typeface="Wingdings" panose="05000000000000000000" pitchFamily="2" charset="2"/>
              <a:buChar char="Ø"/>
            </a:pPr>
            <a:r>
              <a:rPr lang="en-US" sz="4000" b="1" u="sng" dirty="0" err="1"/>
              <a:t>Nullgravida</a:t>
            </a:r>
            <a:r>
              <a:rPr lang="en-US" sz="4000" b="1" u="sng" dirty="0"/>
              <a:t> </a:t>
            </a:r>
            <a:r>
              <a:rPr lang="en-US" sz="4000" b="1" dirty="0"/>
              <a:t>:a women has never been pregnant </a:t>
            </a:r>
            <a:r>
              <a:rPr lang="en-US" sz="4000" b="1" baseline="30000" dirty="0"/>
              <a:t>(2)</a:t>
            </a:r>
            <a:r>
              <a:rPr lang="en-US" sz="4000" b="1" dirty="0"/>
              <a:t>.</a:t>
            </a:r>
            <a:endParaRPr lang="en-US" sz="4000" dirty="0"/>
          </a:p>
          <a:p>
            <a:pPr>
              <a:buFont typeface="Wingdings" panose="05000000000000000000" pitchFamily="2" charset="2"/>
              <a:buChar char="Ø"/>
            </a:pPr>
            <a:r>
              <a:rPr lang="en-US" sz="4000" b="1" u="sng" dirty="0" err="1"/>
              <a:t>Primigravidra</a:t>
            </a:r>
            <a:r>
              <a:rPr lang="en-US" sz="4000" b="1" dirty="0"/>
              <a:t> :women has been pregnant once </a:t>
            </a:r>
            <a:r>
              <a:rPr lang="en-US" sz="4000" b="1" baseline="30000" dirty="0"/>
              <a:t>(2)</a:t>
            </a:r>
            <a:r>
              <a:rPr lang="en-US" sz="4000" b="1" dirty="0"/>
              <a:t>.</a:t>
            </a:r>
            <a:endParaRPr lang="en-US" sz="4000" dirty="0"/>
          </a:p>
          <a:p>
            <a:pPr marL="0" indent="0">
              <a:buNone/>
            </a:pPr>
            <a:r>
              <a:rPr lang="en-US" sz="5500" b="1" u="sng" dirty="0">
                <a:solidFill>
                  <a:srgbClr val="FF0000"/>
                </a:solidFill>
              </a:rPr>
              <a:t>2- Parity: </a:t>
            </a:r>
            <a:r>
              <a:rPr lang="en-US" sz="4000" b="1" dirty="0"/>
              <a:t>is the number of live birth at any age or stillbirth after 24 weeks of gestation (1) .</a:t>
            </a:r>
            <a:endParaRPr lang="en-US" sz="4000" b="1" dirty="0"/>
          </a:p>
          <a:p>
            <a:pPr>
              <a:buFont typeface="Wingdings" panose="05000000000000000000" pitchFamily="2" charset="2"/>
              <a:buChar char="Ø"/>
            </a:pPr>
            <a:r>
              <a:rPr lang="en-US" sz="4000" b="1" dirty="0" err="1"/>
              <a:t>Nullipara</a:t>
            </a:r>
            <a:r>
              <a:rPr lang="en-US" sz="4000" b="1" dirty="0"/>
              <a:t>: describe a woman who has never delivered a fetus or fetuses beyond 20 weeks of gestation (2).</a:t>
            </a:r>
            <a:endParaRPr lang="en-US" sz="4000" b="1" dirty="0"/>
          </a:p>
          <a:p>
            <a:pPr>
              <a:buFont typeface="Wingdings" panose="05000000000000000000" pitchFamily="2" charset="2"/>
              <a:buChar char="Ø"/>
            </a:pPr>
            <a:r>
              <a:rPr lang="en-US" sz="4000" b="1" dirty="0"/>
              <a:t> Multipara: describe a woman who has had two or more delivers past 20 weeks of pregnancy(2).</a:t>
            </a:r>
            <a:endParaRPr lang="en-US" sz="4000" b="1" dirty="0"/>
          </a:p>
          <a:p>
            <a:pPr marL="0" indent="0">
              <a:buNone/>
            </a:pPr>
            <a:r>
              <a:rPr lang="en-US" sz="4000" b="1" dirty="0"/>
              <a:t>e.g. : women who has had tow spontaneous abortion &amp;three normal intrauterine pregnancies may be describe as G 5 P 3 A 2 . </a:t>
            </a:r>
            <a:endParaRPr lang="en-US" sz="4000" b="1" dirty="0"/>
          </a:p>
          <a:p>
            <a:pPr marL="0" indent="0">
              <a:buNone/>
            </a:pPr>
            <a:endParaRPr lang="en-US" sz="4000" b="1" dirty="0"/>
          </a:p>
          <a:p>
            <a:pPr marL="0" indent="0">
              <a:buNone/>
            </a:pPr>
            <a:endParaRPr lang="en-US" sz="4000" dirty="0"/>
          </a:p>
          <a:p>
            <a:pPr marL="0" indent="0">
              <a:buNone/>
            </a:pPr>
            <a:endParaRPr lang="en-US" sz="4000" b="1" dirty="0"/>
          </a:p>
          <a:p>
            <a:pPr marL="0" indent="0">
              <a:buNone/>
            </a:pPr>
            <a:r>
              <a:rPr lang="en-US" sz="4000" b="1" dirty="0"/>
              <a:t>1-Age when period began </a:t>
            </a:r>
            <a:endParaRPr lang="en-US" sz="4000" dirty="0"/>
          </a:p>
          <a:p>
            <a:pPr marL="0" indent="0">
              <a:buNone/>
            </a:pPr>
            <a:r>
              <a:rPr lang="en-US" sz="4000" b="1" dirty="0"/>
              <a:t>2-Regularity of cycle </a:t>
            </a:r>
            <a:endParaRPr lang="en-US" sz="4000" dirty="0"/>
          </a:p>
          <a:p>
            <a:pPr marL="0" indent="0">
              <a:buNone/>
            </a:pPr>
            <a:r>
              <a:rPr lang="en-US" sz="4000" b="1" dirty="0"/>
              <a:t>3-Duration of each period, length of cycle &amp; first day of last period.</a:t>
            </a:r>
            <a:endParaRPr lang="en-US" sz="4000" dirty="0"/>
          </a:p>
          <a:p>
            <a:pPr marL="0" indent="0">
              <a:buNone/>
            </a:pPr>
            <a:r>
              <a:rPr lang="en-US" sz="4000" b="1" dirty="0"/>
              <a:t>e.g. 13  5/28  regular  : meaning that the period began at age of 13 years , last for 5 day &amp; occur every 28 days.</a:t>
            </a:r>
            <a:endParaRPr lang="en-US" sz="4000" dirty="0"/>
          </a:p>
          <a:p>
            <a:pPr>
              <a:buFont typeface="Wingdings" panose="05000000000000000000" pitchFamily="2" charset="2"/>
              <a:buChar char="v"/>
            </a:pPr>
            <a:endParaRPr lang="en-US" sz="40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
        <p:nvSpPr>
          <p:cNvPr id="2" name="مستطيل 1"/>
          <p:cNvSpPr/>
          <p:nvPr/>
        </p:nvSpPr>
        <p:spPr>
          <a:xfrm>
            <a:off x="348619" y="764704"/>
            <a:ext cx="3960440" cy="504056"/>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marL="88900" algn="l" rtl="0"/>
            <a:r>
              <a:rPr lang="en-US" sz="2400" b="1" dirty="0"/>
              <a:t>A-Patient</a:t>
            </a:r>
            <a:r>
              <a:rPr lang="en-US" sz="2400" b="1" dirty="0"/>
              <a:t> </a:t>
            </a:r>
            <a:r>
              <a:rPr lang="en-US" sz="2400" b="1" dirty="0"/>
              <a:t>demography: </a:t>
            </a:r>
            <a:endParaRPr lang="en-US" sz="2400" dirty="0"/>
          </a:p>
        </p:txBody>
      </p:sp>
      <p:sp>
        <p:nvSpPr>
          <p:cNvPr id="8" name="مستطيل 7"/>
          <p:cNvSpPr/>
          <p:nvPr/>
        </p:nvSpPr>
        <p:spPr>
          <a:xfrm>
            <a:off x="312227" y="4554920"/>
            <a:ext cx="3957889" cy="651958"/>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l" rtl="0"/>
            <a:r>
              <a:rPr lang="en-US" sz="2400" b="1" dirty="0"/>
              <a:t>C-Usual menstrual cycle history</a:t>
            </a:r>
            <a:r>
              <a:rPr lang="en-US" sz="2400" b="1" baseline="30000" dirty="0"/>
              <a:t> </a:t>
            </a:r>
            <a:endParaRPr lang="en-US" sz="2400" dirty="0"/>
          </a:p>
        </p:txBody>
      </p:sp>
      <p:sp>
        <p:nvSpPr>
          <p:cNvPr id="10" name="مستطيل 9"/>
          <p:cNvSpPr/>
          <p:nvPr/>
        </p:nvSpPr>
        <p:spPr>
          <a:xfrm>
            <a:off x="344394" y="1340768"/>
            <a:ext cx="3925722" cy="726647"/>
          </a:xfrm>
          <a:prstGeom prst="rect">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l" rtl="0"/>
            <a:r>
              <a:rPr lang="en-US" sz="2400" b="1" dirty="0"/>
              <a:t>B-Obstetric history  G P A</a:t>
            </a:r>
            <a:r>
              <a:rPr lang="en-US" sz="2400" b="1" dirty="0"/>
              <a:t> </a:t>
            </a:r>
            <a:endParaRPr lang="en-US" sz="2400" dirty="0"/>
          </a:p>
        </p:txBody>
      </p:sp>
      <p:pic>
        <p:nvPicPr>
          <p:cNvPr id="3074" name="Picture 2"/>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670040" y="116840"/>
            <a:ext cx="2391410" cy="1957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20" end="2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903605"/>
          </a:xfrm>
        </p:spPr>
        <p:txBody>
          <a:bodyPr>
            <a:normAutofit fontScale="90000"/>
          </a:bodyPr>
          <a:p>
            <a:r>
              <a:rPr lang="en-US" sz="2665">
                <a:solidFill>
                  <a:schemeClr val="tx1"/>
                </a:solidFill>
                <a:highlight>
                  <a:srgbClr val="FFFF00"/>
                </a:highlight>
                <a:latin typeface="Arial Black" panose="020B0A04020102020204" pitchFamily="34" charset="0"/>
                <a:cs typeface="Arial Black" panose="020B0A04020102020204" pitchFamily="34" charset="0"/>
              </a:rPr>
              <a:t>2- Gastro-esophageal Reflux Disease (GERD)</a:t>
            </a:r>
            <a:endParaRPr lang="en-US" sz="2665">
              <a:solidFill>
                <a:schemeClr val="tx1"/>
              </a:solidFill>
              <a:highlight>
                <a:srgbClr val="FFFF00"/>
              </a:highlight>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a:xfrm>
            <a:off x="310515" y="1254125"/>
            <a:ext cx="8376285" cy="4872355"/>
          </a:xfrm>
        </p:spPr>
        <p:txBody>
          <a:bodyPr>
            <a:normAutofit fontScale="50000"/>
          </a:bodyPr>
          <a:p>
            <a:pPr marL="0" indent="0">
              <a:buNone/>
            </a:pPr>
            <a:r>
              <a:rPr lang="en-US">
                <a:latin typeface="Arial" panose="020B0604020202020204" pitchFamily="34" charset="0"/>
                <a:cs typeface="Arial" panose="020B0604020202020204" pitchFamily="34" charset="0"/>
              </a:rPr>
              <a:t>About two-third of women experience GERD or heart burn during and commonly in third trimester. Reflux of gastric contents lead to heart burn (aggregated by meal and recumbent position), water brash and dyspepsia. </a:t>
            </a:r>
            <a:endParaRPr lang="en-US">
              <a:latin typeface="Arial" panose="020B0604020202020204" pitchFamily="34" charset="0"/>
              <a:cs typeface="Arial" panose="020B0604020202020204" pitchFamily="34" charset="0"/>
            </a:endParaRPr>
          </a:p>
          <a:p>
            <a:pPr marL="0" indent="0">
              <a:buNone/>
            </a:pPr>
            <a:r>
              <a:rPr lang="en-US" sz="4000">
                <a:solidFill>
                  <a:srgbClr val="FF0000"/>
                </a:solidFill>
                <a:latin typeface="Arial" panose="020B0604020202020204" pitchFamily="34" charset="0"/>
                <a:cs typeface="Arial" panose="020B0604020202020204" pitchFamily="34" charset="0"/>
              </a:rPr>
              <a:t>Treatment </a:t>
            </a:r>
            <a:endParaRPr lang="en-US" sz="4000">
              <a:solidFill>
                <a:srgbClr val="FF0000"/>
              </a:solidFill>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Non-pharmacological approach.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1- Eating small but frequent meals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2- Avoid recumbent position especially after meal &amp; to use extra pillow to elevate head when sleeping.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Pharmacological approach: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1- Antacid therapy (taken 1-3 hr after meal &amp; at bed time).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2- Histamine 2-Recepter antagonists: like Ranitidine (Zantac) 150 mg BID in refractory case.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3- Metoclopramide maybe helpful also.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4-Proton Pump Inhibitors (PPI): like Omeprazole 20-40mg can be use and appear safe from limited data.</a:t>
            </a: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sz="3110">
                <a:solidFill>
                  <a:schemeClr val="tx1"/>
                </a:solidFill>
                <a:highlight>
                  <a:srgbClr val="FFFF00"/>
                </a:highlight>
                <a:latin typeface="Arial Black" panose="020B0A04020102020204" pitchFamily="34" charset="0"/>
                <a:cs typeface="Arial Black" panose="020B0A04020102020204" pitchFamily="34" charset="0"/>
                <a:sym typeface="+mn-ea"/>
              </a:rPr>
              <a:t>3- Acid Aspiration Syndrome (Mendelson's Syndrome)</a:t>
            </a:r>
            <a:endParaRPr lang="en-US" sz="3110">
              <a:solidFill>
                <a:schemeClr val="tx1"/>
              </a:solidFill>
              <a:highlight>
                <a:srgbClr val="FFFF00"/>
              </a:highlight>
              <a:latin typeface="Arial Black" panose="020B0A04020102020204" pitchFamily="34" charset="0"/>
              <a:cs typeface="Arial Black" panose="020B0A04020102020204" pitchFamily="34" charset="0"/>
              <a:sym typeface="+mn-ea"/>
            </a:endParaRPr>
          </a:p>
        </p:txBody>
      </p:sp>
      <p:sp>
        <p:nvSpPr>
          <p:cNvPr id="3" name="Content Placeholder 2"/>
          <p:cNvSpPr>
            <a:spLocks noGrp="1"/>
          </p:cNvSpPr>
          <p:nvPr>
            <p:ph idx="1"/>
          </p:nvPr>
        </p:nvSpPr>
        <p:spPr/>
        <p:txBody>
          <a:bodyPr>
            <a:normAutofit fontScale="70000"/>
          </a:bodyPr>
          <a:p>
            <a:pPr marL="0" indent="0">
              <a:buNone/>
            </a:pPr>
            <a:r>
              <a:rPr lang="en-US"/>
              <a:t>The pregnant patient in labor is at an increase risk of acid aspiration because of </a:t>
            </a:r>
            <a:endParaRPr lang="en-US"/>
          </a:p>
          <a:p>
            <a:pPr marL="0" indent="0">
              <a:buNone/>
            </a:pPr>
            <a:r>
              <a:rPr lang="en-US"/>
              <a:t>1- Delay gastric emptying. </a:t>
            </a:r>
            <a:endParaRPr lang="en-US"/>
          </a:p>
          <a:p>
            <a:pPr marL="0" indent="0">
              <a:buNone/>
            </a:pPr>
            <a:r>
              <a:rPr lang="en-US"/>
              <a:t>2- Increase gastric acidity. </a:t>
            </a:r>
            <a:endParaRPr lang="en-US"/>
          </a:p>
          <a:p>
            <a:pPr marL="0" indent="0">
              <a:buNone/>
            </a:pPr>
            <a:r>
              <a:rPr lang="en-US"/>
              <a:t>3- Increase intra-abdominal &amp; intragastric pressure. </a:t>
            </a:r>
            <a:endParaRPr lang="en-US"/>
          </a:p>
          <a:p>
            <a:pPr marL="0" indent="0">
              <a:buNone/>
            </a:pPr>
            <a:r>
              <a:rPr lang="en-US"/>
              <a:t>These factors make regurgitation more likely. </a:t>
            </a:r>
            <a:endParaRPr lang="en-US"/>
          </a:p>
          <a:p>
            <a:pPr marL="0" indent="0">
              <a:buNone/>
            </a:pPr>
            <a:r>
              <a:rPr lang="en-US"/>
              <a:t>Therefore women in the labor should be advised to eat light meal before coming to hospital. </a:t>
            </a:r>
            <a:endParaRPr lang="en-US"/>
          </a:p>
          <a:p>
            <a:pPr marL="0" indent="0">
              <a:buNone/>
            </a:pPr>
            <a:r>
              <a:rPr lang="en-US"/>
              <a:t>Liquid antacid such as Maalox suspension is given every 3-4 hr during labor.</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sz="3110">
                <a:highlight>
                  <a:srgbClr val="FFFF00"/>
                </a:highlight>
                <a:latin typeface="Arial Black" panose="020B0A04020102020204" pitchFamily="34" charset="0"/>
                <a:cs typeface="Arial Black" panose="020B0A04020102020204" pitchFamily="34" charset="0"/>
                <a:sym typeface="+mn-ea"/>
              </a:rPr>
              <a:t>4- Obstetric Cholestasis (Intrahepatic cholestasis of pregnancy):</a:t>
            </a:r>
            <a:r>
              <a:rPr lang="en-US">
                <a:sym typeface="+mn-ea"/>
              </a:rPr>
              <a:t> </a:t>
            </a:r>
            <a:endParaRPr lang="en-US"/>
          </a:p>
        </p:txBody>
      </p:sp>
      <p:sp>
        <p:nvSpPr>
          <p:cNvPr id="3" name="Content Placeholder 2"/>
          <p:cNvSpPr>
            <a:spLocks noGrp="1"/>
          </p:cNvSpPr>
          <p:nvPr>
            <p:ph idx="1"/>
          </p:nvPr>
        </p:nvSpPr>
        <p:spPr/>
        <p:txBody>
          <a:bodyPr>
            <a:normAutofit fontScale="60000"/>
          </a:bodyPr>
          <a:p>
            <a:pPr marL="0" indent="0">
              <a:buNone/>
            </a:pPr>
            <a:r>
              <a:rPr lang="en-US"/>
              <a:t> This is a liver disease specific to pregnancy. Characterized by pruritus affecting the whole body but particularly the palms and soles, and abnormal liver function tests. It most commonly occurs in the third trimester of pregnancy and any woman with pruritus without rash should have liver function tests</a:t>
            </a:r>
            <a:endParaRPr lang="en-US"/>
          </a:p>
          <a:p>
            <a:pPr marL="0" indent="0">
              <a:buNone/>
            </a:pPr>
            <a:r>
              <a:rPr lang="en-US" sz="3600">
                <a:solidFill>
                  <a:srgbClr val="FF0000"/>
                </a:solidFill>
                <a:latin typeface="Arial" panose="020B0604020202020204" pitchFamily="34" charset="0"/>
                <a:cs typeface="Arial" panose="020B0604020202020204" pitchFamily="34" charset="0"/>
              </a:rPr>
              <a:t>Management: </a:t>
            </a:r>
            <a:endParaRPr lang="en-US" sz="3600">
              <a:solidFill>
                <a:srgbClr val="FF0000"/>
              </a:solidFill>
              <a:latin typeface="Arial" panose="020B0604020202020204" pitchFamily="34" charset="0"/>
              <a:cs typeface="Arial" panose="020B0604020202020204" pitchFamily="34" charset="0"/>
            </a:endParaRPr>
          </a:p>
          <a:p>
            <a:pPr marL="0" indent="0">
              <a:buNone/>
            </a:pPr>
            <a:r>
              <a:rPr lang="en-US"/>
              <a:t>1- Current guideline suggest that in the absence of premature labour, delivery should be induced at 37-38 weeks. </a:t>
            </a:r>
            <a:endParaRPr lang="en-US"/>
          </a:p>
          <a:p>
            <a:pPr marL="0" indent="0">
              <a:buNone/>
            </a:pPr>
            <a:r>
              <a:rPr lang="en-US"/>
              <a:t>2- Vitamin K should be given to the mother (10 mg orally) from there time of diagnosis to reduce the postpartum hemorrhage. </a:t>
            </a:r>
            <a:endParaRPr lang="en-US"/>
          </a:p>
          <a:p>
            <a:pPr marL="0" indent="0">
              <a:buNone/>
            </a:pPr>
            <a:r>
              <a:rPr lang="en-US"/>
              <a:t>3- Control of symptoms may be achieved by a combination of antihistamines and emollient. And these are insufficient, Ursodeoxycholic acid (UDCA) (300 mg 2-3 times per day). Following delivery, liver function tests return to normal. Recurrent of obstetric cholestasis is in subsequent pregnancies exceeds 90%. </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p:sp>
        <p:nvSpPr>
          <p:cNvPr id="2" name="Title 1"/>
          <p:cNvSpPr>
            <a:spLocks noGrp="1"/>
          </p:cNvSpPr>
          <p:nvPr>
            <p:ph type="title"/>
          </p:nvPr>
        </p:nvSpPr>
        <p:spPr/>
        <p:txBody>
          <a:bodyPr/>
          <a:p>
            <a:endParaRPr lang="en-US"/>
          </a:p>
        </p:txBody>
      </p:sp>
      <p:pic>
        <p:nvPicPr>
          <p:cNvPr id="5" name="Content Placeholder 4" descr="download"/>
          <p:cNvPicPr>
            <a:picLocks noChangeAspect="1"/>
          </p:cNvPicPr>
          <p:nvPr>
            <p:ph idx="1"/>
          </p:nvPr>
        </p:nvPicPr>
        <p:blipFill>
          <a:blip r:embed="rId1"/>
          <a:stretch>
            <a:fillRect/>
          </a:stretch>
        </p:blipFill>
        <p:spPr>
          <a:xfrm>
            <a:off x="457200" y="476885"/>
            <a:ext cx="8202930" cy="5779770"/>
          </a:xfrm>
          <a:prstGeom prst="rect">
            <a:avLst/>
          </a:prstGeom>
        </p:spPr>
      </p:pic>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632"/>
            <a:ext cx="8928992" cy="56618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t>An Overview of pregnancy</a:t>
            </a:r>
            <a:endParaRPr sz="3600" b="1" dirty="0">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buNone/>
            </a:pPr>
            <a:r>
              <a:rPr lang="en-US" sz="4400" b="1" dirty="0">
                <a:solidFill>
                  <a:srgbClr val="FF0000"/>
                </a:solidFill>
              </a:rPr>
              <a:t>Sign and symptoms associated with pregnancy:</a:t>
            </a:r>
            <a:endParaRPr lang="en-US" sz="4400" b="1" dirty="0">
              <a:solidFill>
                <a:srgbClr val="FF0000"/>
              </a:solidFill>
            </a:endParaRPr>
          </a:p>
          <a:p>
            <a:pPr marL="0" indent="0">
              <a:buNone/>
            </a:pPr>
            <a:r>
              <a:rPr lang="en-US" sz="2800" b="1" dirty="0"/>
              <a:t>The signs of pregnancy can vary. Early signs can include nausea, breast tenderness, frequent urination, fatigue and headaches. Later signs can include heartburn, backaches, constipation and fatigue.</a:t>
            </a:r>
            <a:endParaRPr lang="en-US" sz="2800" dirty="0"/>
          </a:p>
          <a:p>
            <a:pPr marL="0" indent="0">
              <a:buNone/>
            </a:pPr>
            <a:r>
              <a:rPr lang="en-US" sz="3400" b="1" dirty="0"/>
              <a:t>1-</a:t>
            </a:r>
            <a:r>
              <a:rPr lang="en-US" sz="3400" b="1" u="sng" dirty="0"/>
              <a:t>Nausea and vomiting</a:t>
            </a:r>
            <a:r>
              <a:rPr lang="en-US" sz="2900" b="1" u="sng" dirty="0"/>
              <a:t>: </a:t>
            </a:r>
            <a:r>
              <a:rPr lang="en-US" sz="2900" b="1" dirty="0"/>
              <a:t> </a:t>
            </a:r>
            <a:r>
              <a:rPr lang="en-US" sz="2600" b="1" dirty="0"/>
              <a:t>(an extreme form of vomiting in pregnancy </a:t>
            </a:r>
            <a:r>
              <a:rPr lang="en-US" sz="2600" b="1" u="sng" dirty="0"/>
              <a:t>Hyperemesis </a:t>
            </a:r>
            <a:r>
              <a:rPr lang="en-US" sz="2600" b="1" u="sng" dirty="0" err="1"/>
              <a:t>gravidarum</a:t>
            </a:r>
            <a:r>
              <a:rPr lang="en-US" sz="2600" b="1" dirty="0"/>
              <a:t> which can result in admission to hospital.)</a:t>
            </a:r>
            <a:endParaRPr lang="en-US" sz="2900" dirty="0"/>
          </a:p>
          <a:p>
            <a:pPr marL="0" indent="0">
              <a:buNone/>
            </a:pPr>
            <a:r>
              <a:rPr lang="en-US" sz="3400" b="1" dirty="0"/>
              <a:t>2-</a:t>
            </a:r>
            <a:r>
              <a:rPr lang="en-US" sz="3400" b="1" u="sng" dirty="0"/>
              <a:t>Increased need to urinate</a:t>
            </a:r>
            <a:r>
              <a:rPr lang="en-US" sz="2900" b="1" dirty="0"/>
              <a:t> ( increased pressure on the bladder )</a:t>
            </a:r>
            <a:endParaRPr lang="en-US" sz="2900" b="1" dirty="0"/>
          </a:p>
          <a:p>
            <a:pPr marL="0" indent="0">
              <a:buNone/>
            </a:pPr>
            <a:r>
              <a:rPr lang="en-US" sz="2900" b="1" dirty="0"/>
              <a:t>3-</a:t>
            </a:r>
            <a:r>
              <a:rPr lang="en-US" sz="3400" b="1" u="sng" dirty="0"/>
              <a:t>Headache</a:t>
            </a:r>
            <a:r>
              <a:rPr lang="en-US" sz="2900" b="1" dirty="0"/>
              <a:t> </a:t>
            </a:r>
            <a:r>
              <a:rPr lang="en-US" sz="3700" b="1" dirty="0">
                <a:solidFill>
                  <a:prstClr val="black"/>
                </a:solidFill>
              </a:rPr>
              <a:t>-</a:t>
            </a:r>
            <a:r>
              <a:rPr lang="en-US" sz="3700" b="1" u="sng" dirty="0">
                <a:solidFill>
                  <a:prstClr val="black"/>
                </a:solidFill>
              </a:rPr>
              <a:t>Backache</a:t>
            </a:r>
            <a:r>
              <a:rPr lang="en-US" sz="3700" b="1" dirty="0">
                <a:solidFill>
                  <a:prstClr val="black"/>
                </a:solidFill>
              </a:rPr>
              <a:t> </a:t>
            </a:r>
            <a:endParaRPr lang="en-US" sz="3700" b="1" dirty="0">
              <a:solidFill>
                <a:prstClr val="black"/>
              </a:solidFill>
            </a:endParaRPr>
          </a:p>
          <a:p>
            <a:pPr marL="0" indent="0">
              <a:buNone/>
            </a:pPr>
            <a:r>
              <a:rPr lang="en-US" sz="2900" b="1" dirty="0"/>
              <a:t>4-</a:t>
            </a:r>
            <a:r>
              <a:rPr lang="en-US" sz="2900" b="1" u="sng" dirty="0"/>
              <a:t>Feeling hot and sweaty</a:t>
            </a:r>
            <a:r>
              <a:rPr lang="en-US" sz="2900" b="1" dirty="0"/>
              <a:t> ( increased cardiac output and peripheral vasodilation.)</a:t>
            </a:r>
            <a:endParaRPr lang="en-US" sz="2900" dirty="0"/>
          </a:p>
          <a:p>
            <a:pPr marL="0" indent="0">
              <a:buNone/>
            </a:pPr>
            <a:r>
              <a:rPr lang="en-US" sz="2900" b="1" dirty="0"/>
              <a:t>5-</a:t>
            </a:r>
            <a:r>
              <a:rPr lang="en-US" sz="2900" b="1" u="sng" dirty="0"/>
              <a:t>Dizziness and fainting .</a:t>
            </a:r>
            <a:endParaRPr lang="en-US" sz="2900" dirty="0"/>
          </a:p>
          <a:p>
            <a:pPr marL="0" indent="0">
              <a:buNone/>
            </a:pPr>
            <a:r>
              <a:rPr lang="en-US" sz="2900" b="1" dirty="0"/>
              <a:t>6-</a:t>
            </a:r>
            <a:r>
              <a:rPr lang="en-US" sz="2900" b="1" u="sng" dirty="0"/>
              <a:t>Fatigue.</a:t>
            </a:r>
            <a:endParaRPr lang="en-US" sz="2900" dirty="0"/>
          </a:p>
          <a:p>
            <a:pPr marL="0" indent="0">
              <a:buNone/>
            </a:pPr>
            <a:r>
              <a:rPr lang="en-US" sz="2900" b="1" dirty="0"/>
              <a:t>7-</a:t>
            </a:r>
            <a:r>
              <a:rPr lang="en-US" sz="2900" b="1" u="sng" dirty="0"/>
              <a:t>Varicose veins and hemorrhoids</a:t>
            </a:r>
            <a:r>
              <a:rPr lang="en-US" sz="2900" b="1" dirty="0"/>
              <a:t> . </a:t>
            </a:r>
            <a:endParaRPr lang="en-US" sz="2900" dirty="0"/>
          </a:p>
          <a:p>
            <a:pPr marL="0" indent="0">
              <a:buNone/>
            </a:pPr>
            <a:r>
              <a:rPr lang="en-US" sz="2900" b="1" dirty="0"/>
              <a:t>8-</a:t>
            </a:r>
            <a:r>
              <a:rPr lang="en-US" sz="2900" b="1" u="sng" dirty="0"/>
              <a:t>Epistaxis</a:t>
            </a:r>
            <a:r>
              <a:rPr lang="en-US" sz="2900" b="1" dirty="0"/>
              <a:t> Epistaxis (nosebleed) is more common in pregnancy, but is generally not serious. </a:t>
            </a:r>
            <a:endParaRPr lang="en-US" sz="2900" dirty="0"/>
          </a:p>
          <a:p>
            <a:pPr marL="0" indent="0">
              <a:buNone/>
            </a:pPr>
            <a:r>
              <a:rPr lang="en-US" sz="3400" b="1" dirty="0">
                <a:solidFill>
                  <a:srgbClr val="FF0000"/>
                </a:solidFill>
              </a:rPr>
              <a:t>9-</a:t>
            </a:r>
            <a:r>
              <a:rPr lang="en-US" sz="3400" b="1" u="sng" dirty="0">
                <a:solidFill>
                  <a:srgbClr val="FF0000"/>
                </a:solidFill>
              </a:rPr>
              <a:t>Hypertension and pre-</a:t>
            </a:r>
            <a:r>
              <a:rPr lang="en-US" sz="3400" b="1" u="sng" dirty="0" err="1">
                <a:solidFill>
                  <a:srgbClr val="FF0000"/>
                </a:solidFill>
              </a:rPr>
              <a:t>eclampsia</a:t>
            </a:r>
            <a:r>
              <a:rPr lang="en-US" sz="2800" b="1" dirty="0"/>
              <a:t> </a:t>
            </a:r>
            <a:endParaRPr lang="en-US" sz="2800" b="1" dirty="0"/>
          </a:p>
          <a:p>
            <a:pPr marL="0" indent="0">
              <a:buNone/>
            </a:pPr>
            <a:r>
              <a:rPr lang="en-US" sz="3400" b="1" dirty="0">
                <a:solidFill>
                  <a:srgbClr val="FF0000"/>
                </a:solidFill>
              </a:rPr>
              <a:t>10-</a:t>
            </a:r>
            <a:r>
              <a:rPr lang="en-US" sz="3400" b="1" u="sng" dirty="0">
                <a:solidFill>
                  <a:srgbClr val="FF0000"/>
                </a:solidFill>
              </a:rPr>
              <a:t>Thromboembolism</a:t>
            </a:r>
            <a:r>
              <a:rPr lang="en-US" sz="2800" b="1" dirty="0"/>
              <a:t> (six times more likely in pregnancy and </a:t>
            </a:r>
            <a:r>
              <a:rPr lang="en-US" sz="2800" b="1" dirty="0" err="1"/>
              <a:t>itis</a:t>
            </a:r>
            <a:r>
              <a:rPr lang="en-US" sz="2800" b="1" dirty="0"/>
              <a:t> the leading cause of maternal deaths in the Unit­ed Kingdom. Around half of cases occur in the first three months of pregnancy.)</a:t>
            </a:r>
            <a:endParaRPr lang="en-US" sz="28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632"/>
            <a:ext cx="8928992" cy="56618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rPr>
              <a:t>Sign and symptoms associated with pregnancy</a:t>
            </a:r>
            <a:endParaRPr sz="3600" b="1" dirty="0">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800" b="1" dirty="0"/>
              <a:t>11-</a:t>
            </a:r>
            <a:r>
              <a:rPr lang="en-US" sz="2800" b="1" u="sng" dirty="0"/>
              <a:t>Oedema</a:t>
            </a:r>
            <a:r>
              <a:rPr lang="en-US" sz="2800" b="1" dirty="0"/>
              <a:t> :</a:t>
            </a:r>
            <a:r>
              <a:rPr lang="en-US" sz="2800" b="1" dirty="0" err="1"/>
              <a:t>Oedema</a:t>
            </a:r>
            <a:r>
              <a:rPr lang="en-US" sz="2800" b="1" dirty="0"/>
              <a:t> is common in normal pregnancies, affecting more than 80 per cent of women. </a:t>
            </a:r>
            <a:endParaRPr lang="en-US" sz="2800" dirty="0"/>
          </a:p>
          <a:p>
            <a:pPr marL="0" indent="0">
              <a:buNone/>
            </a:pPr>
            <a:r>
              <a:rPr lang="en-US" sz="2800" b="1" dirty="0"/>
              <a:t>12-</a:t>
            </a:r>
            <a:r>
              <a:rPr lang="en-US" sz="2800" b="1" u="sng" dirty="0"/>
              <a:t>Breathlessness</a:t>
            </a:r>
            <a:r>
              <a:rPr lang="en-US" sz="2800" b="1" dirty="0"/>
              <a:t>. </a:t>
            </a:r>
            <a:endParaRPr lang="en-US" sz="2800" dirty="0"/>
          </a:p>
          <a:p>
            <a:pPr marL="0" indent="0">
              <a:buNone/>
            </a:pPr>
            <a:r>
              <a:rPr lang="en-US" sz="2800" b="1" dirty="0"/>
              <a:t>13-</a:t>
            </a:r>
            <a:r>
              <a:rPr lang="en-US" sz="2800" b="1" u="sng" dirty="0"/>
              <a:t>Heartburn</a:t>
            </a:r>
            <a:r>
              <a:rPr lang="en-US" sz="2800" b="1" dirty="0"/>
              <a:t> (common in the later stages of pregnancy)</a:t>
            </a:r>
            <a:endParaRPr lang="en-US" sz="2800" dirty="0"/>
          </a:p>
          <a:p>
            <a:pPr marL="0" indent="0">
              <a:buNone/>
            </a:pPr>
            <a:r>
              <a:rPr lang="en-US" sz="2800" b="1" dirty="0"/>
              <a:t>14-</a:t>
            </a:r>
            <a:r>
              <a:rPr lang="en-US" sz="2800" b="1" u="sng" dirty="0"/>
              <a:t>Appetite and weight gain</a:t>
            </a:r>
            <a:r>
              <a:rPr lang="en-US" sz="2800" b="1" dirty="0"/>
              <a:t> </a:t>
            </a:r>
            <a:r>
              <a:rPr lang="en-US" sz="2200" b="1" dirty="0"/>
              <a:t>In the early stages, appetite may be lost but the majority of pregnant women will experience increased appetite at some stage during their pregnancy. Many women also develop cravings or aversions for certain foods. Weight gain averages around l2kg. </a:t>
            </a:r>
            <a:endParaRPr lang="en-US" sz="2200" dirty="0"/>
          </a:p>
          <a:p>
            <a:pPr marL="0" indent="0">
              <a:buNone/>
            </a:pPr>
            <a:r>
              <a:rPr lang="en-US" sz="2800" b="1" dirty="0"/>
              <a:t>15-</a:t>
            </a:r>
            <a:r>
              <a:rPr lang="en-US" sz="2800" b="1" u="sng" dirty="0"/>
              <a:t>Constipation and </a:t>
            </a:r>
            <a:r>
              <a:rPr lang="en-US" sz="2800" b="1" u="sng" dirty="0" err="1"/>
              <a:t>haemorrhoids</a:t>
            </a:r>
            <a:r>
              <a:rPr lang="en-US" sz="2800" b="1" dirty="0"/>
              <a:t> .</a:t>
            </a:r>
            <a:endParaRPr lang="en-US" sz="2800" dirty="0"/>
          </a:p>
          <a:p>
            <a:pPr marL="0" indent="0">
              <a:buNone/>
            </a:pPr>
            <a:r>
              <a:rPr lang="en-US" sz="2800" b="1" dirty="0"/>
              <a:t>16-</a:t>
            </a:r>
            <a:r>
              <a:rPr lang="en-US" sz="2800" b="1" u="sng" dirty="0"/>
              <a:t>Leg</a:t>
            </a:r>
            <a:r>
              <a:rPr lang="en-US" sz="2800" u="sng" dirty="0"/>
              <a:t> </a:t>
            </a:r>
            <a:r>
              <a:rPr lang="en-US" sz="2800" b="1" u="sng" dirty="0"/>
              <a:t>Cramp</a:t>
            </a:r>
            <a:r>
              <a:rPr lang="en-US" sz="2800" b="1" dirty="0"/>
              <a:t> </a:t>
            </a:r>
            <a:r>
              <a:rPr lang="en-US" sz="2200" b="1" dirty="0"/>
              <a:t>is common in pregnancy, mostly at night. </a:t>
            </a:r>
            <a:endParaRPr lang="en-US" sz="2200" dirty="0"/>
          </a:p>
          <a:p>
            <a:pPr marL="0" indent="0">
              <a:buNone/>
            </a:pPr>
            <a:r>
              <a:rPr lang="en-US" sz="2800" b="1" dirty="0"/>
              <a:t>17-</a:t>
            </a:r>
            <a:r>
              <a:rPr lang="en-US" sz="2800" b="1" u="sng" dirty="0"/>
              <a:t>Hyperpigmentation</a:t>
            </a:r>
            <a:r>
              <a:rPr lang="en-US" sz="2800" b="1" dirty="0"/>
              <a:t> and stretch marks </a:t>
            </a:r>
            <a:endParaRPr lang="en-US" sz="2800" b="1" dirty="0"/>
          </a:p>
          <a:p>
            <a:pPr marL="0" indent="0">
              <a:buNone/>
            </a:pPr>
            <a:r>
              <a:rPr lang="en-US" sz="1900" b="1" dirty="0"/>
              <a:t>Increased pigmentation is probably due to hormonal changes. This diminishes after pregnancy</a:t>
            </a:r>
            <a:endParaRPr lang="en-US" sz="19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632"/>
            <a:ext cx="8928992" cy="56618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t>History of The Patient</a:t>
            </a:r>
            <a:endParaRPr sz="3600" b="1" dirty="0">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215008"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algn="justLow">
              <a:buFont typeface="Wingdings" panose="05000000000000000000" pitchFamily="2" charset="2"/>
              <a:buChar char="Ø"/>
            </a:pPr>
            <a:r>
              <a:rPr lang="en-US" sz="2400" b="1" kern="1600" dirty="0">
                <a:latin typeface="Times New Roman" panose="02020603050405020304"/>
                <a:ea typeface="SimSun" panose="02010600030101010101" pitchFamily="2" charset="-122"/>
              </a:rPr>
              <a:t>Pregnancy usually divide into </a:t>
            </a:r>
            <a:r>
              <a:rPr lang="en-US" sz="2400" b="1" u="sng" kern="1600" dirty="0">
                <a:latin typeface="Times New Roman" panose="02020603050405020304"/>
                <a:ea typeface="SimSun" panose="02010600030101010101" pitchFamily="2" charset="-122"/>
              </a:rPr>
              <a:t>three trimester</a:t>
            </a:r>
            <a:r>
              <a:rPr lang="en-US" sz="2400" b="1" kern="1600" dirty="0">
                <a:latin typeface="Times New Roman" panose="02020603050405020304"/>
                <a:ea typeface="SimSun" panose="02010600030101010101" pitchFamily="2" charset="-122"/>
              </a:rPr>
              <a:t> each one approximately 13 weeks. </a:t>
            </a:r>
            <a:endParaRPr lang="en-US" sz="2400" dirty="0">
              <a:latin typeface="Times New Roman" panose="02020603050405020304"/>
              <a:ea typeface="SimSun" panose="02010600030101010101" pitchFamily="2" charset="-122"/>
            </a:endParaRPr>
          </a:p>
          <a:p>
            <a:pPr algn="justLow">
              <a:buFont typeface="Wingdings" panose="05000000000000000000" pitchFamily="2" charset="2"/>
              <a:buChar char="Ø"/>
            </a:pPr>
            <a:r>
              <a:rPr lang="en-US" sz="2400" b="1" kern="1600" dirty="0">
                <a:latin typeface="Times New Roman" panose="02020603050405020304"/>
                <a:ea typeface="SimSun" panose="02010600030101010101" pitchFamily="2" charset="-122"/>
              </a:rPr>
              <a:t>Prenatal period is the development of the baby in the uterus and it is approximately 40 weeks. </a:t>
            </a:r>
            <a:endParaRPr lang="en-US" sz="2400" b="1" kern="1600" dirty="0">
              <a:latin typeface="Times New Roman" panose="02020603050405020304"/>
              <a:ea typeface="SimSun" panose="02010600030101010101" pitchFamily="2" charset="-122"/>
            </a:endParaRPr>
          </a:p>
          <a:p>
            <a:pPr algn="justLow">
              <a:buFont typeface="Wingdings" panose="05000000000000000000" pitchFamily="2" charset="2"/>
              <a:buChar char="Ø"/>
            </a:pPr>
            <a:r>
              <a:rPr lang="en-US" sz="2400" b="1" kern="1600" dirty="0">
                <a:latin typeface="Times New Roman" panose="02020603050405020304"/>
                <a:ea typeface="SimSun" panose="02010600030101010101" pitchFamily="2" charset="-122"/>
              </a:rPr>
              <a:t>This is divided into</a:t>
            </a:r>
            <a:r>
              <a:rPr lang="en-US" sz="2400" b="1" kern="1600" baseline="30000" dirty="0">
                <a:latin typeface="Times New Roman" panose="02020603050405020304"/>
                <a:ea typeface="SimSun" panose="02010600030101010101" pitchFamily="2" charset="-122"/>
              </a:rPr>
              <a:t>  </a:t>
            </a:r>
            <a:r>
              <a:rPr lang="en-US" sz="2400" b="1" kern="1600" dirty="0">
                <a:latin typeface="Times New Roman" panose="02020603050405020304"/>
                <a:ea typeface="SimSun" panose="02010600030101010101" pitchFamily="2" charset="-122"/>
              </a:rPr>
              <a:t>three periods</a:t>
            </a:r>
            <a:r>
              <a:rPr lang="en-US" sz="2800" b="1" kern="1600" dirty="0">
                <a:latin typeface="Times New Roman" panose="02020603050405020304"/>
                <a:ea typeface="SimSun" panose="02010600030101010101" pitchFamily="2" charset="-122"/>
              </a:rPr>
              <a:t>: </a:t>
            </a:r>
            <a:endParaRPr lang="en-US" sz="2800" dirty="0">
              <a:effectLst/>
              <a:latin typeface="Times New Roman" panose="02020603050405020304"/>
              <a:ea typeface="SimSun" panose="02010600030101010101" pitchFamily="2" charset="-122"/>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
        <p:nvSpPr>
          <p:cNvPr id="8" name="مستطيل 7"/>
          <p:cNvSpPr/>
          <p:nvPr/>
        </p:nvSpPr>
        <p:spPr>
          <a:xfrm>
            <a:off x="3183917" y="3068961"/>
            <a:ext cx="2756235" cy="1224136"/>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rtlCol="0" anchor="ctr"/>
          <a:lstStyle/>
          <a:p>
            <a:pPr algn="ctr" rtl="0"/>
            <a:r>
              <a:rPr lang="en-US" sz="3200" b="1" u="sng" kern="1600" dirty="0">
                <a:latin typeface="Times New Roman" panose="02020603050405020304"/>
                <a:ea typeface="SimSun" panose="02010600030101010101" pitchFamily="2" charset="-122"/>
              </a:rPr>
              <a:t>Fetal </a:t>
            </a:r>
            <a:endParaRPr lang="en-US" sz="3200" b="1" u="sng" kern="1600" dirty="0">
              <a:latin typeface="Times New Roman" panose="02020603050405020304"/>
              <a:ea typeface="SimSun" panose="02010600030101010101" pitchFamily="2" charset="-122"/>
            </a:endParaRPr>
          </a:p>
          <a:p>
            <a:pPr algn="l" rtl="0"/>
            <a:r>
              <a:rPr lang="en-US" sz="2400" b="1" kern="1600" dirty="0">
                <a:latin typeface="Times New Roman" panose="02020603050405020304"/>
                <a:ea typeface="SimSun" panose="02010600030101010101" pitchFamily="2" charset="-122"/>
              </a:rPr>
              <a:t>during 9-26 week</a:t>
            </a:r>
            <a:endParaRPr lang="en-US" sz="2400" dirty="0">
              <a:solidFill>
                <a:prstClr val="black"/>
              </a:solidFill>
            </a:endParaRPr>
          </a:p>
        </p:txBody>
      </p:sp>
      <p:sp>
        <p:nvSpPr>
          <p:cNvPr id="10" name="مستطيل 9"/>
          <p:cNvSpPr/>
          <p:nvPr/>
        </p:nvSpPr>
        <p:spPr>
          <a:xfrm>
            <a:off x="344394" y="3068960"/>
            <a:ext cx="2787446" cy="1224136"/>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rtl="0"/>
            <a:r>
              <a:rPr lang="en-US" sz="3200" b="1" u="sng" dirty="0"/>
              <a:t>Embryonic</a:t>
            </a:r>
            <a:r>
              <a:rPr lang="en-US" sz="2400" b="1" u="sng" dirty="0"/>
              <a:t> </a:t>
            </a:r>
            <a:endParaRPr lang="en-US" sz="2400" b="1" u="sng" dirty="0"/>
          </a:p>
          <a:p>
            <a:pPr algn="ctr" rtl="0"/>
            <a:r>
              <a:rPr lang="en-US" sz="2400" b="1" dirty="0"/>
              <a:t>first 8 weeks. </a:t>
            </a:r>
            <a:endParaRPr lang="en-US" sz="2400" dirty="0">
              <a:solidFill>
                <a:prstClr val="black"/>
              </a:solidFill>
            </a:endParaRPr>
          </a:p>
        </p:txBody>
      </p:sp>
      <p:sp>
        <p:nvSpPr>
          <p:cNvPr id="9" name="مستطيل 8"/>
          <p:cNvSpPr/>
          <p:nvPr/>
        </p:nvSpPr>
        <p:spPr>
          <a:xfrm>
            <a:off x="6084168" y="3068961"/>
            <a:ext cx="2952328" cy="1224136"/>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rtlCol="0" anchor="ctr"/>
          <a:lstStyle/>
          <a:p>
            <a:pPr algn="ctr" rtl="0"/>
            <a:r>
              <a:rPr lang="en-US" sz="3200" b="1" u="sng" kern="1600" dirty="0">
                <a:latin typeface="Times New Roman" panose="02020603050405020304"/>
                <a:ea typeface="SimSun" panose="02010600030101010101" pitchFamily="2" charset="-122"/>
              </a:rPr>
              <a:t>Perinatal</a:t>
            </a:r>
            <a:r>
              <a:rPr lang="en-US" sz="2800" b="1" u="sng" kern="1600" dirty="0">
                <a:latin typeface="Times New Roman" panose="02020603050405020304"/>
                <a:ea typeface="SimSun" panose="02010600030101010101" pitchFamily="2" charset="-122"/>
              </a:rPr>
              <a:t> </a:t>
            </a:r>
            <a:endParaRPr lang="en-US" sz="2800" b="1" u="sng" kern="1600" dirty="0">
              <a:latin typeface="Times New Roman" panose="02020603050405020304"/>
              <a:ea typeface="SimSun" panose="02010600030101010101" pitchFamily="2" charset="-122"/>
            </a:endParaRPr>
          </a:p>
          <a:p>
            <a:pPr algn="l" rtl="0"/>
            <a:r>
              <a:rPr lang="en-US" sz="2400" b="1" kern="1600" dirty="0">
                <a:latin typeface="Times New Roman" panose="02020603050405020304"/>
                <a:ea typeface="SimSun" panose="02010600030101010101" pitchFamily="2" charset="-122"/>
              </a:rPr>
              <a:t>from 27 week till delivery</a:t>
            </a:r>
            <a:endParaRPr lang="en-US" sz="2400" dirty="0">
              <a:solidFill>
                <a:prstClr val="black"/>
              </a:solidFill>
            </a:endParaRPr>
          </a:p>
        </p:txBody>
      </p:sp>
      <p:sp>
        <p:nvSpPr>
          <p:cNvPr id="4" name="مستطيل 3"/>
          <p:cNvSpPr/>
          <p:nvPr/>
        </p:nvSpPr>
        <p:spPr>
          <a:xfrm>
            <a:off x="107504" y="4437112"/>
            <a:ext cx="8928992" cy="2088233"/>
          </a:xfrm>
          <a:prstGeom prst="rect">
            <a:avLst/>
          </a:prstGeom>
          <a:solidFill>
            <a:schemeClr val="bg2"/>
          </a:solidFill>
        </p:spPr>
        <p:style>
          <a:lnRef idx="1">
            <a:schemeClr val="accent2"/>
          </a:lnRef>
          <a:fillRef idx="2">
            <a:schemeClr val="accent2"/>
          </a:fillRef>
          <a:effectRef idx="1">
            <a:schemeClr val="accent2"/>
          </a:effectRef>
          <a:fontRef idx="minor">
            <a:schemeClr val="dk1"/>
          </a:fontRef>
        </p:style>
        <p:txBody>
          <a:bodyPr rtlCol="0" anchor="ctr"/>
          <a:lstStyle/>
          <a:p>
            <a:pPr algn="l" rtl="0"/>
            <a:r>
              <a:rPr lang="en-US" sz="2400" b="1" dirty="0"/>
              <a:t>The EDD </a:t>
            </a:r>
            <a:r>
              <a:rPr lang="en-US" sz="2000" b="1" dirty="0"/>
              <a:t>is calculated by adding </a:t>
            </a:r>
            <a:r>
              <a:rPr lang="en-US" sz="2400" b="1" dirty="0"/>
              <a:t>(</a:t>
            </a:r>
            <a:r>
              <a:rPr lang="en-US" sz="2000" b="1" u="sng" dirty="0">
                <a:solidFill>
                  <a:srgbClr val="FF0000"/>
                </a:solidFill>
              </a:rPr>
              <a:t>9 calen­dar months and 7 days</a:t>
            </a:r>
            <a:r>
              <a:rPr lang="en-US" sz="2000" b="1" dirty="0">
                <a:solidFill>
                  <a:srgbClr val="FF0000"/>
                </a:solidFill>
              </a:rPr>
              <a:t> (≈ 280 days in total)</a:t>
            </a:r>
            <a:r>
              <a:rPr lang="en-US" sz="2400" b="1" dirty="0"/>
              <a:t> </a:t>
            </a:r>
            <a:r>
              <a:rPr lang="en-US" sz="2400" b="1" u="sng" dirty="0"/>
              <a:t>to the date of the first day of the last menstrual period (LMP)</a:t>
            </a:r>
            <a:r>
              <a:rPr lang="en-US" sz="2400" b="1" dirty="0"/>
              <a:t>.</a:t>
            </a:r>
            <a:endParaRPr lang="en-US" sz="2400" b="1" dirty="0"/>
          </a:p>
          <a:p>
            <a:pPr algn="l" rtl="0"/>
            <a:r>
              <a:rPr lang="en-US" sz="2400" b="1" dirty="0"/>
              <a:t>( the period from</a:t>
            </a:r>
            <a:r>
              <a:rPr lang="en-US" sz="2400" dirty="0"/>
              <a:t> </a:t>
            </a:r>
            <a:r>
              <a:rPr lang="en-US" sz="2400" b="1" dirty="0"/>
              <a:t>fertilization of the ovum to birth is given as 40 weeks from LMP (gestation being regarded as 38 weeks )</a:t>
            </a:r>
            <a:r>
              <a:rPr lang="en-US" sz="2400" b="1" baseline="30000" dirty="0"/>
              <a:t> .</a:t>
            </a:r>
            <a:endParaRPr lang="en-US" sz="2400" dirty="0"/>
          </a:p>
          <a:p>
            <a:pPr algn="l" rtl="0"/>
            <a:r>
              <a:rPr lang="en-US" sz="2400" b="1" dirty="0"/>
              <a:t>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460" y="116632"/>
            <a:ext cx="8892480" cy="432939"/>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464185">
              <a:lnSpc>
                <a:spcPts val="1520"/>
              </a:lnSpc>
              <a:spcAft>
                <a:spcPts val="0"/>
              </a:spcAft>
            </a:pPr>
            <a:br>
              <a:rPr lang="en-US" sz="2800" b="1" kern="1600" dirty="0">
                <a:latin typeface="Times New Roman" panose="02020603050405020304"/>
                <a:ea typeface="SimSun" panose="02010600030101010101" pitchFamily="2" charset="-122"/>
              </a:rPr>
            </a:br>
            <a:r>
              <a:rPr lang="en-US" sz="2800" b="1" kern="1600" dirty="0">
                <a:latin typeface="Times New Roman" panose="02020603050405020304"/>
                <a:ea typeface="SimSun" panose="02010600030101010101" pitchFamily="2" charset="-122"/>
              </a:rPr>
              <a:t>Some Commonly Used Abbreviations  in Obstetric</a:t>
            </a:r>
            <a:endParaRPr sz="2800" b="1" dirty="0">
              <a:latin typeface="Times New Roman" panose="02020603050405020304"/>
              <a:cs typeface="Times New Roman" panose="02020603050405020304"/>
            </a:endParaRPr>
          </a:p>
        </p:txBody>
      </p:sp>
      <p:graphicFrame>
        <p:nvGraphicFramePr>
          <p:cNvPr id="4" name="عنصر نائب للمحتوى 3"/>
          <p:cNvGraphicFramePr>
            <a:graphicFrameLocks noGrp="1"/>
          </p:cNvGraphicFramePr>
          <p:nvPr>
            <p:ph idx="1"/>
          </p:nvPr>
        </p:nvGraphicFramePr>
        <p:xfrm>
          <a:off x="323528" y="692694"/>
          <a:ext cx="8712968" cy="5696429"/>
        </p:xfrm>
        <a:graphic>
          <a:graphicData uri="http://schemas.openxmlformats.org/drawingml/2006/table">
            <a:tbl>
              <a:tblPr firstRow="1" firstCol="1" lastRow="1" lastCol="1" bandRow="1" bandCol="1"/>
              <a:tblGrid>
                <a:gridCol w="2716459"/>
                <a:gridCol w="1577724"/>
                <a:gridCol w="2775872"/>
                <a:gridCol w="1642913"/>
              </a:tblGrid>
              <a:tr h="598033">
                <a:tc>
                  <a:txBody>
                    <a:bodyPr/>
                    <a:lstStyle/>
                    <a:p>
                      <a:pPr algn="ctr" rtl="1">
                        <a:spcAft>
                          <a:spcPts val="0"/>
                        </a:spcAft>
                      </a:pPr>
                      <a:r>
                        <a:rPr lang="en-US" sz="2800" b="1" dirty="0">
                          <a:effectLst/>
                          <a:latin typeface="Times New Roman" panose="02020603050405020304"/>
                          <a:ea typeface="SimSun" panose="02010600030101010101" pitchFamily="2" charset="-122"/>
                        </a:rPr>
                        <a:t>Meanings</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rtl="1">
                        <a:spcAft>
                          <a:spcPts val="0"/>
                        </a:spcAft>
                      </a:pPr>
                      <a:r>
                        <a:rPr lang="en-US" sz="2800" b="1" kern="1600">
                          <a:effectLst/>
                          <a:latin typeface="Times New Roman" panose="02020603050405020304"/>
                          <a:ea typeface="SimSun" panose="02010600030101010101" pitchFamily="2" charset="-122"/>
                        </a:rPr>
                        <a:t>Abbreviations</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rtl="1">
                        <a:spcAft>
                          <a:spcPts val="0"/>
                        </a:spcAft>
                      </a:pPr>
                      <a:r>
                        <a:rPr lang="en-US" sz="2800" b="1">
                          <a:effectLst/>
                          <a:latin typeface="Times New Roman" panose="02020603050405020304"/>
                          <a:ea typeface="SimSun" panose="02010600030101010101" pitchFamily="2" charset="-122"/>
                        </a:rPr>
                        <a:t>Meanings</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rtl="1">
                        <a:spcAft>
                          <a:spcPts val="0"/>
                        </a:spcAft>
                      </a:pPr>
                      <a:r>
                        <a:rPr lang="en-US" sz="2800" b="1" kern="1600" dirty="0">
                          <a:effectLst/>
                          <a:latin typeface="Times New Roman" panose="02020603050405020304"/>
                          <a:ea typeface="SimSun" panose="02010600030101010101" pitchFamily="2" charset="-122"/>
                        </a:rPr>
                        <a:t>Abbreviations</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r>
              <a:tr h="598033">
                <a:tc>
                  <a:txBody>
                    <a:bodyPr/>
                    <a:lstStyle/>
                    <a:p>
                      <a:pPr algn="l" rtl="1">
                        <a:spcAft>
                          <a:spcPts val="0"/>
                        </a:spcAft>
                      </a:pPr>
                      <a:r>
                        <a:rPr lang="en-US" sz="2400" b="1">
                          <a:effectLst/>
                          <a:latin typeface="Times New Roman" panose="02020603050405020304"/>
                          <a:ea typeface="SimSun" panose="02010600030101010101" pitchFamily="2" charset="-122"/>
                        </a:rPr>
                        <a:t>Fetal Life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FL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Expected Date of Delivery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EDD</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033">
                <a:tc>
                  <a:txBody>
                    <a:bodyPr/>
                    <a:lstStyle/>
                    <a:p>
                      <a:pPr algn="l" rtl="1">
                        <a:spcAft>
                          <a:spcPts val="0"/>
                        </a:spcAft>
                      </a:pPr>
                      <a:r>
                        <a:rPr lang="en-US" sz="2400" b="1">
                          <a:effectLst/>
                          <a:latin typeface="Times New Roman" panose="02020603050405020304"/>
                          <a:ea typeface="SimSun" panose="02010600030101010101" pitchFamily="2" charset="-122"/>
                        </a:rPr>
                        <a:t>Pregnancy Test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P T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First Missed Period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FMP</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033">
                <a:tc>
                  <a:txBody>
                    <a:bodyPr/>
                    <a:lstStyle/>
                    <a:p>
                      <a:pPr algn="l" rtl="0">
                        <a:spcAft>
                          <a:spcPts val="0"/>
                        </a:spcAft>
                      </a:pPr>
                      <a:r>
                        <a:rPr lang="en-US" sz="2400" b="1">
                          <a:effectLst/>
                          <a:latin typeface="Times New Roman" panose="02020603050405020304"/>
                          <a:ea typeface="SimSun" panose="02010600030101010101" pitchFamily="2" charset="-122"/>
                        </a:rPr>
                        <a:t>Caesarean Section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C/S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Last Menstrual Period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LMP </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033">
                <a:tc>
                  <a:txBody>
                    <a:bodyPr/>
                    <a:lstStyle/>
                    <a:p>
                      <a:pPr algn="l" rtl="1">
                        <a:spcAft>
                          <a:spcPts val="0"/>
                        </a:spcAft>
                      </a:pPr>
                      <a:r>
                        <a:rPr lang="en-US" sz="2400" b="1">
                          <a:effectLst/>
                          <a:latin typeface="Times New Roman" panose="02020603050405020304"/>
                          <a:ea typeface="SimSun" panose="02010600030101010101" pitchFamily="2" charset="-122"/>
                        </a:rPr>
                        <a:t>Normal Vaginal Delivery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NVD</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Fetal Movement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FM </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5198">
                <a:tc>
                  <a:txBody>
                    <a:bodyPr/>
                    <a:lstStyle/>
                    <a:p>
                      <a:pPr algn="l" rtl="1">
                        <a:spcAft>
                          <a:spcPts val="0"/>
                        </a:spcAft>
                      </a:pPr>
                      <a:r>
                        <a:rPr lang="en-US" sz="2400" b="1">
                          <a:effectLst/>
                          <a:latin typeface="Times New Roman" panose="02020603050405020304"/>
                          <a:ea typeface="SimSun" panose="02010600030101010101" pitchFamily="2" charset="-122"/>
                        </a:rPr>
                        <a:t>Premature Uterine Contractions</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PUC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Poly Cystic Ovary Syndrome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PCOS</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5198">
                <a:tc>
                  <a:txBody>
                    <a:bodyPr/>
                    <a:lstStyle/>
                    <a:p>
                      <a:pPr algn="l" rtl="1">
                        <a:spcAft>
                          <a:spcPts val="0"/>
                        </a:spcAft>
                      </a:pPr>
                      <a:r>
                        <a:rPr lang="en-US" sz="2400" b="1">
                          <a:effectLst/>
                          <a:latin typeface="Times New Roman" panose="02020603050405020304"/>
                          <a:ea typeface="SimSun" panose="02010600030101010101" pitchFamily="2" charset="-122"/>
                        </a:rPr>
                        <a:t>Respiratory Distress Syndrome</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a:effectLst/>
                          <a:latin typeface="Times New Roman" panose="02020603050405020304"/>
                          <a:ea typeface="SimSun" panose="02010600030101010101" pitchFamily="2" charset="-122"/>
                        </a:rPr>
                        <a:t>RDS</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400" b="1">
                          <a:effectLst/>
                          <a:latin typeface="Times New Roman" panose="02020603050405020304"/>
                          <a:ea typeface="SimSun" panose="02010600030101010101" pitchFamily="2" charset="-122"/>
                        </a:rPr>
                        <a:t>Neural Tube Defect </a:t>
                      </a:r>
                      <a:endParaRPr lang="en-US" sz="240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en-US" sz="2800" b="1" dirty="0">
                          <a:effectLst/>
                          <a:latin typeface="Times New Roman" panose="02020603050405020304"/>
                          <a:ea typeface="SimSun" panose="02010600030101010101" pitchFamily="2" charset="-122"/>
                        </a:rPr>
                        <a:t>NTD</a:t>
                      </a:r>
                      <a:endParaRPr lang="en-US" sz="2400" dirty="0">
                        <a:effectLst/>
                        <a:latin typeface="Times New Roman" panose="02020603050405020304"/>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520" y="208644"/>
            <a:ext cx="8712968" cy="4412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464185">
              <a:lnSpc>
                <a:spcPts val="1520"/>
              </a:lnSpc>
            </a:pPr>
            <a:br>
              <a:rPr lang="en-US" sz="2800" b="1" i="1" dirty="0">
                <a:solidFill>
                  <a:srgbClr val="FF0000"/>
                </a:solidFill>
                <a:latin typeface="Arial" panose="020B0604020202020204"/>
                <a:ea typeface="Arial" panose="020B0604020202020204"/>
              </a:rPr>
            </a:br>
            <a:r>
              <a:rPr lang="en-US" sz="2800" b="1" dirty="0"/>
              <a:t>Screening Tests and Investigations</a:t>
            </a:r>
            <a:endParaRPr sz="2800" b="1" dirty="0">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251520" y="764704"/>
            <a:ext cx="8568952" cy="5904656"/>
          </a:xfrm>
        </p:spPr>
        <p:txBody>
          <a:bodyPr>
            <a:normAutofit/>
          </a:bodyPr>
          <a:lstStyle/>
          <a:p>
            <a:pPr marL="0" indent="0">
              <a:buNone/>
            </a:pPr>
            <a:r>
              <a:rPr lang="en-US" sz="2800" b="1" dirty="0">
                <a:latin typeface="Times New Roman" panose="02020603050405020304"/>
                <a:ea typeface="SimSun" panose="02010600030101010101" pitchFamily="2" charset="-122"/>
              </a:rPr>
              <a:t>1-Pregnancy Tests</a:t>
            </a:r>
            <a:endParaRPr lang="en-US" sz="1600" dirty="0">
              <a:latin typeface="Times New Roman" panose="02020603050405020304"/>
              <a:ea typeface="SimSun" panose="02010600030101010101" pitchFamily="2" charset="-122"/>
            </a:endParaRPr>
          </a:p>
          <a:p>
            <a:pPr rtl="1"/>
            <a:r>
              <a:rPr lang="en-US" sz="2800" b="1" dirty="0">
                <a:latin typeface="Times New Roman" panose="02020603050405020304"/>
                <a:ea typeface="SimSun" panose="02010600030101010101" pitchFamily="2" charset="-122"/>
              </a:rPr>
              <a:t>2-</a:t>
            </a:r>
            <a:r>
              <a:rPr lang="en-US" sz="2800" b="1" dirty="0">
                <a:solidFill>
                  <a:srgbClr val="000000"/>
                </a:solidFill>
                <a:latin typeface="Times New Roman" panose="02020603050405020304"/>
                <a:ea typeface="SimSun" panose="02010600030101010101" pitchFamily="2" charset="-122"/>
              </a:rPr>
              <a:t>Ultrasound</a:t>
            </a:r>
            <a:endParaRPr lang="en-US" sz="2800" b="1" dirty="0">
              <a:solidFill>
                <a:srgbClr val="000000"/>
              </a:solidFill>
              <a:latin typeface="Times New Roman" panose="02020603050405020304"/>
              <a:ea typeface="SimSun" panose="02010600030101010101" pitchFamily="2" charset="-122"/>
            </a:endParaRPr>
          </a:p>
          <a:p>
            <a:pPr rtl="1"/>
            <a:r>
              <a:rPr lang="en-US" sz="2800" b="1" dirty="0">
                <a:latin typeface="Times New Roman" panose="02020603050405020304"/>
                <a:ea typeface="SimSun" panose="02010600030101010101" pitchFamily="2" charset="-122"/>
              </a:rPr>
              <a:t>3-Alpha-feto-protein test</a:t>
            </a:r>
            <a:r>
              <a:rPr lang="en-US" sz="1600" b="1" dirty="0">
                <a:latin typeface="Times New Roman" panose="02020603050405020304"/>
                <a:ea typeface="SimSun" panose="02010600030101010101" pitchFamily="2" charset="-122"/>
              </a:rPr>
              <a:t> </a:t>
            </a:r>
            <a:endParaRPr lang="en-US" sz="1600" b="1" dirty="0">
              <a:latin typeface="Times New Roman" panose="02020603050405020304"/>
              <a:ea typeface="SimSun" panose="02010600030101010101" pitchFamily="2" charset="-122"/>
            </a:endParaRPr>
          </a:p>
          <a:p>
            <a:pPr marL="0" indent="0">
              <a:buNone/>
            </a:pPr>
            <a:r>
              <a:rPr lang="en-US" sz="2800" b="1" dirty="0"/>
              <a:t>4-Amniocentesis</a:t>
            </a:r>
            <a:endParaRPr lang="en-US" sz="2800" b="1" dirty="0"/>
          </a:p>
          <a:p>
            <a:pPr marL="0" indent="0">
              <a:buNone/>
            </a:pPr>
            <a:r>
              <a:rPr lang="en-US" sz="2800" b="1" dirty="0"/>
              <a:t>5-Chorionic villus sampling(CVS)</a:t>
            </a:r>
            <a:endParaRPr lang="en-US" sz="2800" dirty="0"/>
          </a:p>
          <a:p>
            <a:pPr marL="0" indent="0">
              <a:buNone/>
            </a:pPr>
            <a:r>
              <a:rPr lang="en-US" sz="2800" b="1" dirty="0">
                <a:solidFill>
                  <a:srgbClr val="000000"/>
                </a:solidFill>
                <a:latin typeface="Times New Roman" panose="02020603050405020304"/>
                <a:ea typeface="SimSun" panose="02010600030101010101" pitchFamily="2" charset="-122"/>
              </a:rPr>
              <a:t>6-</a:t>
            </a:r>
            <a:r>
              <a:rPr lang="en-US" sz="2800" b="1" dirty="0">
                <a:latin typeface="Times New Roman" panose="02020603050405020304"/>
                <a:ea typeface="SimSun" panose="02010600030101010101" pitchFamily="2" charset="-122"/>
              </a:rPr>
              <a:t>Laparoscopy</a:t>
            </a:r>
            <a:endParaRPr lang="en-US" sz="1600" dirty="0">
              <a:latin typeface="Times New Roman" panose="02020603050405020304"/>
              <a:ea typeface="SimSun" panose="02010600030101010101" pitchFamily="2" charset="-122"/>
            </a:endParaRPr>
          </a:p>
          <a:p>
            <a:endParaRPr lang="en-US" sz="28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latin typeface="Times New Roman" panose="02020603050405020304"/>
                <a:ea typeface="SimSun" panose="02010600030101010101" pitchFamily="2" charset="-122"/>
              </a:rPr>
              <a:t>Abortion(miscarriage)</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2500"/>
          </a:bodyPr>
          <a:lstStyle/>
          <a:p>
            <a:pPr lvl="0"/>
            <a:r>
              <a:rPr lang="en-US" sz="2800" b="1" i="1" dirty="0">
                <a:solidFill>
                  <a:prstClr val="black"/>
                </a:solidFill>
                <a:latin typeface="Times New Roman" panose="02020603050405020304"/>
                <a:ea typeface="SimSun" panose="02010600030101010101" pitchFamily="2" charset="-122"/>
              </a:rPr>
              <a:t>Is the is the termination (spontaneous or induced) of established pregnancy before 20 week of gestational age </a:t>
            </a:r>
            <a:r>
              <a:rPr lang="en-US" sz="2400" b="1" kern="1600" baseline="30000" dirty="0">
                <a:solidFill>
                  <a:prstClr val="black"/>
                </a:solidFill>
                <a:latin typeface="Times New Roman" panose="02020603050405020304"/>
                <a:ea typeface="SimSun" panose="02010600030101010101" pitchFamily="2" charset="-122"/>
              </a:rPr>
              <a:t>(</a:t>
            </a:r>
            <a:r>
              <a:rPr lang="en-US" sz="2000" b="1" kern="1600" baseline="30000" dirty="0">
                <a:solidFill>
                  <a:prstClr val="black"/>
                </a:solidFill>
                <a:latin typeface="Times New Roman" panose="02020603050405020304"/>
                <a:ea typeface="SimSun" panose="02010600030101010101" pitchFamily="2" charset="-122"/>
              </a:rPr>
              <a:t>1)</a:t>
            </a:r>
            <a:r>
              <a:rPr lang="en-US" sz="2000" b="1" kern="1600" dirty="0">
                <a:solidFill>
                  <a:prstClr val="black"/>
                </a:solidFill>
                <a:latin typeface="Times New Roman" panose="02020603050405020304"/>
                <a:ea typeface="SimSun" panose="02010600030101010101" pitchFamily="2" charset="-122"/>
              </a:rPr>
              <a:t> .</a:t>
            </a:r>
            <a:endParaRPr lang="en-US" sz="2000" dirty="0">
              <a:solidFill>
                <a:prstClr val="black"/>
              </a:solidFill>
              <a:latin typeface="Times New Roman" panose="02020603050405020304"/>
              <a:ea typeface="SimSun" panose="02010600030101010101" pitchFamily="2" charset="-122"/>
            </a:endParaRPr>
          </a:p>
          <a:p>
            <a:pPr lvl="0" algn="justLow">
              <a:buFont typeface="Wingdings" panose="05000000000000000000" pitchFamily="2" charset="2"/>
              <a:buChar char="v"/>
            </a:pPr>
            <a:r>
              <a:rPr lang="en-US" sz="2400" b="1" dirty="0">
                <a:solidFill>
                  <a:prstClr val="black"/>
                </a:solidFill>
                <a:latin typeface="Times New Roman" panose="02020603050405020304"/>
                <a:ea typeface="SimSun" panose="02010600030101010101" pitchFamily="2" charset="-122"/>
              </a:rPr>
              <a:t>  More than 60% of spontaneous abortions result from </a:t>
            </a:r>
            <a:r>
              <a:rPr lang="en-US" sz="2400" b="1" dirty="0">
                <a:solidFill>
                  <a:srgbClr val="FF0000"/>
                </a:solidFill>
                <a:latin typeface="Times New Roman" panose="02020603050405020304"/>
                <a:ea typeface="SimSun" panose="02010600030101010101" pitchFamily="2" charset="-122"/>
              </a:rPr>
              <a:t>chromosomal defects </a:t>
            </a:r>
            <a:r>
              <a:rPr lang="en-US" sz="2400" b="1" dirty="0">
                <a:solidFill>
                  <a:prstClr val="black"/>
                </a:solidFill>
                <a:latin typeface="Times New Roman" panose="02020603050405020304"/>
                <a:ea typeface="SimSun" panose="02010600030101010101" pitchFamily="2" charset="-122"/>
              </a:rPr>
              <a:t>due to maternal or paternal factors</a:t>
            </a:r>
            <a:endParaRPr lang="en-US" sz="2400" b="1" dirty="0">
              <a:solidFill>
                <a:prstClr val="black"/>
              </a:solidFill>
              <a:latin typeface="Times New Roman" panose="02020603050405020304"/>
              <a:ea typeface="SimSun" panose="02010600030101010101" pitchFamily="2" charset="-122"/>
            </a:endParaRPr>
          </a:p>
          <a:p>
            <a:pPr lvl="0">
              <a:buFont typeface="Wingdings" panose="05000000000000000000" pitchFamily="2" charset="2"/>
              <a:buChar char="v"/>
            </a:pPr>
            <a:r>
              <a:rPr lang="en-US" sz="2400" b="1" dirty="0">
                <a:solidFill>
                  <a:prstClr val="black"/>
                </a:solidFill>
                <a:latin typeface="Times New Roman" panose="02020603050405020304"/>
                <a:ea typeface="SimSun" panose="02010600030101010101" pitchFamily="2" charset="-122"/>
              </a:rPr>
              <a:t>15% appear to be associated with maternal trauma, infections, dietary deficiencies, DM, hypothyroidism, or anatomic malformations.</a:t>
            </a:r>
            <a:endParaRPr lang="en-US" sz="2400" b="1" dirty="0">
              <a:solidFill>
                <a:prstClr val="black"/>
              </a:solidFill>
              <a:latin typeface="Times New Roman" panose="02020603050405020304"/>
              <a:ea typeface="SimSun" panose="02010600030101010101" pitchFamily="2" charset="-122"/>
            </a:endParaRPr>
          </a:p>
          <a:p>
            <a:pPr lvl="0" algn="justLow">
              <a:buFont typeface="Wingdings" panose="05000000000000000000" pitchFamily="2" charset="2"/>
              <a:buChar char="v"/>
            </a:pPr>
            <a:r>
              <a:rPr lang="en-US" sz="2400" b="1" dirty="0">
                <a:solidFill>
                  <a:prstClr val="black"/>
                </a:solidFill>
                <a:latin typeface="Times New Roman" panose="02020603050405020304"/>
                <a:ea typeface="SimSun" panose="02010600030101010101" pitchFamily="2" charset="-122"/>
              </a:rPr>
              <a:t> There is no reliable evidence that abortion may be induced by psychic stimuli such as severe fright, anger, or anxiety. In about one-fourth of cases, the cause of </a:t>
            </a:r>
            <a:r>
              <a:rPr lang="en-US" sz="2400" b="1" dirty="0">
                <a:solidFill>
                  <a:prstClr val="black"/>
                </a:solidFill>
                <a:effectLst>
                  <a:outerShdw blurRad="38100" dist="38100" dir="2700000" algn="tl">
                    <a:srgbClr val="000000">
                      <a:alpha val="43137"/>
                    </a:srgbClr>
                  </a:outerShdw>
                </a:effectLst>
                <a:latin typeface="Times New Roman" panose="02020603050405020304"/>
                <a:ea typeface="SimSun" panose="02010600030101010101" pitchFamily="2" charset="-122"/>
              </a:rPr>
              <a:t>abortion</a:t>
            </a:r>
            <a:r>
              <a:rPr lang="en-US" sz="2400" b="1" dirty="0">
                <a:solidFill>
                  <a:prstClr val="black"/>
                </a:solidFill>
                <a:latin typeface="Times New Roman" panose="02020603050405020304"/>
                <a:ea typeface="SimSun" panose="02010600030101010101" pitchFamily="2" charset="-122"/>
              </a:rPr>
              <a:t> cannot be determined </a:t>
            </a:r>
            <a:r>
              <a:rPr lang="en-US" sz="2400" b="1" kern="1600" baseline="30000" dirty="0">
                <a:solidFill>
                  <a:prstClr val="black"/>
                </a:solidFill>
                <a:latin typeface="Times New Roman" panose="02020603050405020304"/>
                <a:ea typeface="SimSun" panose="02010600030101010101" pitchFamily="2" charset="-122"/>
              </a:rPr>
              <a:t>(2)</a:t>
            </a:r>
            <a:r>
              <a:rPr lang="en-US" sz="2400" b="1" kern="1600" dirty="0">
                <a:solidFill>
                  <a:prstClr val="black"/>
                </a:solidFill>
                <a:latin typeface="Times New Roman" panose="02020603050405020304"/>
                <a:ea typeface="SimSun" panose="02010600030101010101" pitchFamily="2" charset="-122"/>
              </a:rPr>
              <a:t> .</a:t>
            </a:r>
            <a:r>
              <a:rPr lang="en-US" sz="2400" b="1" dirty="0">
                <a:solidFill>
                  <a:prstClr val="black"/>
                </a:solidFill>
                <a:latin typeface="Times New Roman" panose="02020603050405020304"/>
                <a:ea typeface="SimSun" panose="02010600030101010101" pitchFamily="2" charset="-122"/>
              </a:rPr>
              <a:t> </a:t>
            </a:r>
            <a:endParaRPr lang="en-US" sz="2400" dirty="0">
              <a:solidFill>
                <a:prstClr val="black"/>
              </a:solidFill>
              <a:latin typeface="Times New Roman" panose="02020603050405020304"/>
              <a:ea typeface="SimSun" panose="02010600030101010101" pitchFamily="2" charset="-122"/>
            </a:endParaRPr>
          </a:p>
          <a:p>
            <a:pPr lvl="0" algn="justLow"/>
            <a:r>
              <a:rPr lang="en-US" sz="2400" b="1" u="sng" kern="1600" dirty="0">
                <a:solidFill>
                  <a:prstClr val="black"/>
                </a:solidFill>
                <a:latin typeface="Times New Roman" panose="02020603050405020304"/>
                <a:ea typeface="SimSun" panose="02010600030101010101" pitchFamily="2" charset="-122"/>
              </a:rPr>
              <a:t>Note:</a:t>
            </a:r>
            <a:r>
              <a:rPr lang="en-US" sz="2400" b="1" u="sng" dirty="0">
                <a:solidFill>
                  <a:prstClr val="black"/>
                </a:solidFill>
                <a:latin typeface="Times New Roman" panose="02020603050405020304"/>
                <a:ea typeface="SimSun" panose="02010600030101010101" pitchFamily="2" charset="-122"/>
              </a:rPr>
              <a:t> By the </a:t>
            </a:r>
            <a:r>
              <a:rPr lang="en-US" sz="2400" b="1" u="sng" dirty="0" err="1">
                <a:solidFill>
                  <a:prstClr val="black"/>
                </a:solidFill>
                <a:latin typeface="Times New Roman" panose="02020603050405020304"/>
                <a:ea typeface="SimSun" panose="02010600030101010101" pitchFamily="2" charset="-122"/>
              </a:rPr>
              <a:t>Ultrasonograsphic</a:t>
            </a:r>
            <a:r>
              <a:rPr lang="en-US" sz="2400" b="1" u="sng" dirty="0">
                <a:solidFill>
                  <a:prstClr val="black"/>
                </a:solidFill>
                <a:latin typeface="Times New Roman" panose="02020603050405020304"/>
                <a:ea typeface="SimSun" panose="02010600030101010101" pitchFamily="2" charset="-122"/>
              </a:rPr>
              <a:t> examination, The gestational sac can be identified at 5–6 weeks from the LMP, </a:t>
            </a:r>
            <a:endParaRPr lang="en-US" sz="2400" b="1" u="sng" dirty="0">
              <a:solidFill>
                <a:prstClr val="black"/>
              </a:solidFill>
              <a:latin typeface="Times New Roman" panose="02020603050405020304"/>
              <a:ea typeface="SimSun" panose="02010600030101010101" pitchFamily="2" charset="-122"/>
            </a:endParaRPr>
          </a:p>
          <a:p>
            <a:pPr lvl="0" algn="justLow"/>
            <a:r>
              <a:rPr lang="en-US" sz="2400" b="1" dirty="0">
                <a:solidFill>
                  <a:srgbClr val="FF0000"/>
                </a:solidFill>
                <a:latin typeface="Times New Roman" panose="02020603050405020304"/>
                <a:ea typeface="SimSun" panose="02010600030101010101" pitchFamily="2" charset="-122"/>
              </a:rPr>
              <a:t>A fetal pole and fetal cardiac activity at </a:t>
            </a:r>
            <a:r>
              <a:rPr lang="en-US" sz="2600" b="1" dirty="0">
                <a:solidFill>
                  <a:srgbClr val="FF0000"/>
                </a:solidFill>
                <a:latin typeface="Times New Roman" panose="02020603050405020304"/>
                <a:ea typeface="SimSun" panose="02010600030101010101" pitchFamily="2" charset="-122"/>
              </a:rPr>
              <a:t>6–7 weeks.</a:t>
            </a:r>
            <a:endParaRPr lang="en-US" sz="2600" b="1" dirty="0">
              <a:solidFill>
                <a:srgbClr val="FF0000"/>
              </a:solidFill>
              <a:latin typeface="Times New Roman" panose="02020603050405020304"/>
              <a:ea typeface="SimSun" panose="02010600030101010101" pitchFamily="2" charset="-122"/>
            </a:endParaRPr>
          </a:p>
          <a:p>
            <a:pPr lvl="0" algn="justLow"/>
            <a:r>
              <a:rPr lang="en-US" sz="2400" b="1" dirty="0">
                <a:solidFill>
                  <a:prstClr val="black"/>
                </a:solidFill>
                <a:latin typeface="Times New Roman" panose="02020603050405020304"/>
                <a:ea typeface="SimSun" panose="02010600030101010101" pitchFamily="2" charset="-122"/>
              </a:rPr>
              <a:t> Serial observations are often required to evaluate changes in size of the embryo. A small, irregular sac without a fetal pole with accurate dating is diagnostic of an abnormal pregnancy</a:t>
            </a:r>
            <a:r>
              <a:rPr lang="en-US" sz="2400" b="1" kern="1600" baseline="30000" dirty="0">
                <a:solidFill>
                  <a:prstClr val="black"/>
                </a:solidFill>
                <a:latin typeface="Times New Roman" panose="02020603050405020304"/>
                <a:ea typeface="SimSun" panose="02010600030101010101" pitchFamily="2" charset="-122"/>
              </a:rPr>
              <a:t> (2</a:t>
            </a:r>
            <a:r>
              <a:rPr lang="en-US" sz="2000" b="1" kern="1600" baseline="30000" dirty="0">
                <a:solidFill>
                  <a:prstClr val="black"/>
                </a:solidFill>
                <a:latin typeface="Times New Roman" panose="02020603050405020304"/>
                <a:ea typeface="SimSun" panose="02010600030101010101" pitchFamily="2" charset="-122"/>
              </a:rPr>
              <a:t>)</a:t>
            </a:r>
            <a:r>
              <a:rPr lang="en-US" sz="2400" b="1" kern="1600" dirty="0">
                <a:solidFill>
                  <a:prstClr val="black"/>
                </a:solidFill>
                <a:latin typeface="Times New Roman" panose="02020603050405020304"/>
                <a:ea typeface="SimSun" panose="02010600030101010101" pitchFamily="2" charset="-122"/>
              </a:rPr>
              <a:t>.</a:t>
            </a:r>
            <a:endParaRPr lang="en-US" sz="2000" dirty="0">
              <a:solidFill>
                <a:prstClr val="black"/>
              </a:solidFill>
              <a:latin typeface="Times New Roman" panose="02020603050405020304"/>
              <a:ea typeface="SimSun" panose="02010600030101010101" pitchFamily="2" charset="-122"/>
            </a:endParaRPr>
          </a:p>
          <a:p>
            <a:pPr marL="0" indent="0">
              <a:buNone/>
            </a:pPr>
            <a:endParaRPr lang="en-US" sz="19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078"/>
            <a:ext cx="8928992" cy="68929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rPr>
              <a:t>Types of Abortion:</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r>
              <a:rPr lang="en-US" sz="2800" b="1" dirty="0">
                <a:solidFill>
                  <a:srgbClr val="FF0000"/>
                </a:solidFill>
              </a:rPr>
              <a:t>1-Threatened</a:t>
            </a:r>
            <a:r>
              <a:rPr lang="en-US" altLang="en-US" sz="2800" b="1" dirty="0">
                <a:solidFill>
                  <a:srgbClr val="FF0000"/>
                </a:solidFill>
              </a:rPr>
              <a:t> </a:t>
            </a:r>
            <a:r>
              <a:rPr lang="en-US" sz="2800" b="1" dirty="0">
                <a:solidFill>
                  <a:srgbClr val="FF0000"/>
                </a:solidFill>
              </a:rPr>
              <a:t>abortion:</a:t>
            </a:r>
            <a:r>
              <a:rPr lang="en-US" altLang="en-US" sz="2800" b="1" dirty="0">
                <a:solidFill>
                  <a:srgbClr val="FF0000"/>
                </a:solidFill>
              </a:rPr>
              <a:t> مهدد</a:t>
            </a:r>
            <a:endParaRPr lang="en-US" sz="2800" b="1" dirty="0">
              <a:solidFill>
                <a:srgbClr val="FF0000"/>
              </a:solidFill>
            </a:endParaRPr>
          </a:p>
          <a:p>
            <a:r>
              <a:rPr lang="en-US" sz="2400" b="1" dirty="0"/>
              <a:t>A-</a:t>
            </a:r>
            <a:r>
              <a:rPr lang="en-US" sz="2400" b="1" u="sng" dirty="0"/>
              <a:t>It refers to intrauterine bleeding before the </a:t>
            </a:r>
            <a:r>
              <a:rPr lang="en-US" sz="2400" b="1" u="sng" dirty="0">
                <a:solidFill>
                  <a:srgbClr val="FF0000"/>
                </a:solidFill>
              </a:rPr>
              <a:t>20th week of </a:t>
            </a:r>
            <a:r>
              <a:rPr lang="en-US" sz="2400" b="1" u="sng" dirty="0"/>
              <a:t>gestation, with or without uterine contraction, </a:t>
            </a:r>
            <a:r>
              <a:rPr lang="en-US" sz="2400" b="1" u="sng" dirty="0">
                <a:solidFill>
                  <a:srgbClr val="FF0000"/>
                </a:solidFill>
              </a:rPr>
              <a:t>without</a:t>
            </a:r>
            <a:r>
              <a:rPr lang="en-US" sz="2400" b="1" u="sng" dirty="0"/>
              <a:t> (cervical dilatation (i.e. closed cervix), expulsion of the </a:t>
            </a:r>
            <a:r>
              <a:rPr lang="en-US" sz="2400" b="1" dirty="0">
                <a:solidFill>
                  <a:srgbClr val="FF0000"/>
                </a:solidFill>
              </a:rPr>
              <a:t>p</a:t>
            </a:r>
            <a:r>
              <a:rPr lang="en-US" sz="2400" b="1" u="sng" dirty="0"/>
              <a:t>roducts </a:t>
            </a:r>
            <a:r>
              <a:rPr lang="en-US" sz="2400" b="1" u="sng" dirty="0">
                <a:solidFill>
                  <a:srgbClr val="FF0000"/>
                </a:solidFill>
              </a:rPr>
              <a:t>o</a:t>
            </a:r>
            <a:r>
              <a:rPr lang="en-US" sz="2400" b="1" u="sng" dirty="0"/>
              <a:t>f </a:t>
            </a:r>
            <a:r>
              <a:rPr lang="en-US" sz="2400" b="1" u="sng" dirty="0">
                <a:solidFill>
                  <a:srgbClr val="FF0000"/>
                </a:solidFill>
              </a:rPr>
              <a:t>c</a:t>
            </a:r>
            <a:r>
              <a:rPr lang="en-US" sz="2400" b="1" u="sng" dirty="0"/>
              <a:t>onception  ( POC)</a:t>
            </a:r>
            <a:r>
              <a:rPr lang="en-US" sz="2400" b="1" baseline="30000" dirty="0"/>
              <a:t>(3))</a:t>
            </a:r>
            <a:r>
              <a:rPr lang="en-US" sz="2400" b="1" dirty="0"/>
              <a:t>. </a:t>
            </a:r>
            <a:endParaRPr lang="en-US" sz="2400" b="1" dirty="0"/>
          </a:p>
          <a:p>
            <a:r>
              <a:rPr lang="en-US" sz="2400" b="1" dirty="0"/>
              <a:t>The pregnancy continues </a:t>
            </a:r>
            <a:r>
              <a:rPr lang="en-US" sz="2400" b="1" baseline="30000" dirty="0"/>
              <a:t>(2)</a:t>
            </a:r>
            <a:r>
              <a:rPr lang="en-US" sz="2400" b="1" dirty="0"/>
              <a:t>, but about 25%-50%of threaten abortions eventually result in loss of pregnancy </a:t>
            </a:r>
            <a:r>
              <a:rPr lang="en-US" sz="2400" b="1" baseline="30000" dirty="0"/>
              <a:t> (1)</a:t>
            </a:r>
            <a:r>
              <a:rPr lang="en-US" sz="2400" b="1" dirty="0"/>
              <a:t>.</a:t>
            </a:r>
            <a:endParaRPr lang="en-US" sz="2400" dirty="0"/>
          </a:p>
          <a:p>
            <a:r>
              <a:rPr lang="en-US" sz="2800" b="1" dirty="0"/>
              <a:t>B-Management </a:t>
            </a:r>
            <a:endParaRPr lang="en-US" sz="2800" b="1" dirty="0"/>
          </a:p>
          <a:p>
            <a:r>
              <a:rPr lang="en-US" sz="2000" b="1" dirty="0"/>
              <a:t>1-Ultrasonic examination to determine whether the fetus is present if so ,whether it is alive</a:t>
            </a:r>
            <a:r>
              <a:rPr lang="en-US" sz="2000" b="1" baseline="30000" dirty="0"/>
              <a:t> (1)</a:t>
            </a:r>
            <a:r>
              <a:rPr lang="en-US" sz="2000" b="1" dirty="0"/>
              <a:t>.</a:t>
            </a:r>
            <a:endParaRPr lang="en-US" sz="2000" dirty="0"/>
          </a:p>
          <a:p>
            <a:r>
              <a:rPr lang="en-US" sz="2000" b="1" dirty="0"/>
              <a:t>2-Place the patient at bed rest for 24–48 hours</a:t>
            </a:r>
            <a:r>
              <a:rPr lang="en-US" sz="2000" b="1" baseline="30000" dirty="0"/>
              <a:t>(2)</a:t>
            </a:r>
            <a:r>
              <a:rPr lang="en-US" sz="2000" b="1" dirty="0"/>
              <a:t>( or until 2day after red loss has ceased </a:t>
            </a:r>
            <a:r>
              <a:rPr lang="en-US" sz="2000" b="1" baseline="30000" dirty="0"/>
              <a:t>(1)</a:t>
            </a:r>
            <a:r>
              <a:rPr lang="en-US" sz="2000" b="1" dirty="0"/>
              <a:t>) followed by gradual resumption of usual activities, with abstinence from coitus and douching</a:t>
            </a:r>
            <a:r>
              <a:rPr lang="en-US" sz="2000" b="1" dirty="0">
                <a:solidFill>
                  <a:srgbClr val="FF0000"/>
                </a:solidFill>
              </a:rPr>
              <a:t>. Hormonal treatment with progesterone is contraindicated</a:t>
            </a:r>
            <a:r>
              <a:rPr lang="en-US" sz="2000" b="1" baseline="30000" dirty="0">
                <a:solidFill>
                  <a:srgbClr val="FF0000"/>
                </a:solidFill>
              </a:rPr>
              <a:t> (2) </a:t>
            </a:r>
            <a:r>
              <a:rPr lang="en-US" sz="2000" b="1" dirty="0">
                <a:solidFill>
                  <a:srgbClr val="FF0000"/>
                </a:solidFill>
              </a:rPr>
              <a:t>( controversial)</a:t>
            </a:r>
            <a:r>
              <a:rPr lang="en-US" sz="2000" b="1" baseline="30000" dirty="0">
                <a:solidFill>
                  <a:srgbClr val="FF0000"/>
                </a:solidFill>
              </a:rPr>
              <a:t>(</a:t>
            </a:r>
            <a:r>
              <a:rPr lang="en-US" sz="2000" b="1" baseline="30000" dirty="0"/>
              <a:t>3)</a:t>
            </a:r>
            <a:r>
              <a:rPr lang="en-US" sz="2000" b="1" dirty="0"/>
              <a:t>. Other therapy (e.g., </a:t>
            </a:r>
            <a:r>
              <a:rPr lang="en-US" sz="2000" b="1" dirty="0" err="1"/>
              <a:t>tocolytics</a:t>
            </a:r>
            <a:r>
              <a:rPr lang="en-US" sz="2000" b="1" dirty="0"/>
              <a:t>) is even more questionable </a:t>
            </a:r>
            <a:r>
              <a:rPr lang="en-US" sz="2000" b="1" baseline="30000" dirty="0"/>
              <a:t>(3)</a:t>
            </a:r>
            <a:r>
              <a:rPr lang="en-US" sz="2000" b="1" dirty="0"/>
              <a:t>. </a:t>
            </a:r>
            <a:endParaRPr lang="en-US" sz="2000" dirty="0"/>
          </a:p>
          <a:p>
            <a:r>
              <a:rPr lang="en-US" sz="2000" b="1" dirty="0"/>
              <a:t>3-If the patient is anxious &amp; restless, valium 2mg TID is recommended </a:t>
            </a:r>
            <a:r>
              <a:rPr lang="en-US" sz="2000" b="1" baseline="30000" dirty="0"/>
              <a:t>(1)</a:t>
            </a:r>
            <a:r>
              <a:rPr lang="en-US" sz="2000" b="1" dirty="0"/>
              <a:t>.</a:t>
            </a:r>
            <a:endParaRPr lang="en-US" sz="19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15229</Words>
  <Application>WPS Presentation</Application>
  <PresentationFormat>On-screen Show (4:3)</PresentationFormat>
  <Paragraphs>348</Paragraphs>
  <Slides>23</Slides>
  <Notes>1</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23</vt:i4>
      </vt:variant>
    </vt:vector>
  </HeadingPairs>
  <TitlesOfParts>
    <vt:vector size="38" baseType="lpstr">
      <vt:lpstr>Arial</vt:lpstr>
      <vt:lpstr>SimSun</vt:lpstr>
      <vt:lpstr>Wingdings</vt:lpstr>
      <vt:lpstr>Calibri</vt:lpstr>
      <vt:lpstr>Times New Roman</vt:lpstr>
      <vt:lpstr>Arial</vt:lpstr>
      <vt:lpstr>Arial Black</vt:lpstr>
      <vt:lpstr>Elephant</vt:lpstr>
      <vt:lpstr>Segoe Print</vt:lpstr>
      <vt:lpstr>Times New Roman</vt:lpstr>
      <vt:lpstr>Microsoft YaHei</vt:lpstr>
      <vt:lpstr>Arial Unicode MS</vt:lpstr>
      <vt:lpstr>Aldhabi</vt:lpstr>
      <vt:lpstr>بلانك ازرق</vt:lpstr>
      <vt:lpstr>1_بلانك ازرق</vt:lpstr>
      <vt:lpstr> AL-Mustaqbal University   College of Pharmacy </vt:lpstr>
      <vt:lpstr>History of The Patient</vt:lpstr>
      <vt:lpstr>An Overview of pregnancy</vt:lpstr>
      <vt:lpstr>Sign and symptoms associated with pregnancy</vt:lpstr>
      <vt:lpstr>History of The Patient</vt:lpstr>
      <vt:lpstr> Some Commonly Used Abbreviations  in Obstetric</vt:lpstr>
      <vt:lpstr> Screening Tests and Investigations</vt:lpstr>
      <vt:lpstr>Abortion(miscarriage)</vt:lpstr>
      <vt:lpstr>Types of Abortion:</vt:lpstr>
      <vt:lpstr>Types of Abortion:</vt:lpstr>
      <vt:lpstr>Types of Abortion:</vt:lpstr>
      <vt:lpstr>Types of Abortion:</vt:lpstr>
      <vt:lpstr>Types of Abortion:</vt:lpstr>
      <vt:lpstr>Treatment:</vt:lpstr>
      <vt:lpstr>Types of Abortion:</vt:lpstr>
      <vt:lpstr>Teratogenicity of Drugs</vt:lpstr>
      <vt:lpstr>Factors That Determine the Effects of Teratogens</vt:lpstr>
      <vt:lpstr>Common Complications of Pregnancy</vt:lpstr>
      <vt:lpstr>Treatment</vt:lpstr>
      <vt:lpstr>2- Gastro-esophageal Reflux Disease (GERD)</vt:lpstr>
      <vt:lpstr>3- Acid Aspiration Syndrome (Mendelson's Syndrome)</vt:lpstr>
      <vt:lpstr>4- Obstetric Cholestasis (Intrahepatic cholestasis of pregnancy):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Physiology  Lec 1                                                             Dr. Weaam J. Abbas</dc:title>
  <dc:creator>Weaam</dc:creator>
  <cp:lastModifiedBy>kjh</cp:lastModifiedBy>
  <cp:revision>120</cp:revision>
  <dcterms:created xsi:type="dcterms:W3CDTF">2022-02-27T09:57:00Z</dcterms:created>
  <dcterms:modified xsi:type="dcterms:W3CDTF">2024-04-23T19:42:01Z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50B821E5E35B4605894713CC450D8FC2_12</vt:lpwstr>
  </property>
  <property fmtid="{D5CDD505-2E9C-101B-9397-08002B2CF9AE}" pid="3" name="KSOProductBuildVer">
    <vt:lpwstr>1033-12.2.0.16731</vt:lpwstr>
  </property>
</Properties>
</file>