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B8ABB09-4A1D-463E-8065-109CC2B7EFAA}" type="datetimeFigureOut">
              <a:rPr lang="ar-SA" smtClean="0"/>
              <a:t>10/05/1446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10/05/1446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10/05/1446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10/05/1446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5" name="Title 94"/>
          <p:cNvSpPr>
            <a:spLocks noGrp="1"/>
          </p:cNvSpPr>
          <p:nvPr>
            <p:ph type="title"/>
          </p:nvPr>
        </p:nvSpPr>
        <p:spPr>
          <a:xfrm>
            <a:off x="457200" y="4463568"/>
            <a:ext cx="8305800" cy="1143000"/>
          </a:xfrm>
        </p:spPr>
        <p:txBody>
          <a:bodyPr/>
          <a:lstStyle/>
          <a:p>
            <a:r>
              <a:rPr lang="ar-SA" smtClean="0"/>
              <a:t>انقر لتحرير نمط العنوان الرئيسي</a:t>
            </a:r>
            <a:endParaRPr lang="en-US"/>
          </a:p>
        </p:txBody>
      </p:sp>
      <p:sp>
        <p:nvSpPr>
          <p:cNvPr id="2" name="Date Placeholder 1"/>
          <p:cNvSpPr>
            <a:spLocks noGrp="1"/>
          </p:cNvSpPr>
          <p:nvPr>
            <p:ph type="dt" sz="half" idx="10"/>
          </p:nvPr>
        </p:nvSpPr>
        <p:spPr/>
        <p:txBody>
          <a:bodyPr/>
          <a:lstStyle/>
          <a:p>
            <a:fld id="{1B8ABB09-4A1D-463E-8065-109CC2B7EFAA}" type="datetimeFigureOut">
              <a:rPr lang="ar-SA" smtClean="0"/>
              <a:t>10/05/1446</a:t>
            </a:fld>
            <a:endParaRPr lang="ar-SA"/>
          </a:p>
        </p:txBody>
      </p:sp>
      <p:sp>
        <p:nvSpPr>
          <p:cNvPr id="91" name="Footer Placeholder 90"/>
          <p:cNvSpPr>
            <a:spLocks noGrp="1"/>
          </p:cNvSpPr>
          <p:nvPr>
            <p:ph type="ftr" sz="quarter" idx="11"/>
          </p:nvPr>
        </p:nvSpPr>
        <p:spPr/>
        <p:txBody>
          <a:bodyPr/>
          <a:lstStyle/>
          <a:p>
            <a:endParaRPr lang="ar-SA"/>
          </a:p>
        </p:txBody>
      </p:sp>
      <p:sp>
        <p:nvSpPr>
          <p:cNvPr id="92" name="Slide Number Placeholder 91"/>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10/05/1446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1B8ABB09-4A1D-463E-8065-109CC2B7EFAA}" type="datetimeFigureOut">
              <a:rPr lang="ar-SA" smtClean="0"/>
              <a:t>10/05/1446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10/05/1446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10/05/1446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10/05/1446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10/05/1446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t>10/05/1446</a:t>
            </a:fld>
            <a:endParaRPr lang="ar-S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en-US" sz="6600" dirty="0" smtClean="0"/>
              <a:t>THE BREAST</a:t>
            </a:r>
            <a:endParaRPr lang="ar-IQ" sz="6600" dirty="0"/>
          </a:p>
        </p:txBody>
      </p:sp>
      <p:sp>
        <p:nvSpPr>
          <p:cNvPr id="3" name="عنوان فرعي 2"/>
          <p:cNvSpPr>
            <a:spLocks noGrp="1"/>
          </p:cNvSpPr>
          <p:nvPr>
            <p:ph type="subTitle" idx="1"/>
          </p:nvPr>
        </p:nvSpPr>
        <p:spPr/>
        <p:txBody>
          <a:bodyPr/>
          <a:lstStyle/>
          <a:p>
            <a:r>
              <a:rPr lang="en-US" dirty="0" smtClean="0"/>
              <a:t>By : </a:t>
            </a:r>
            <a:r>
              <a:rPr lang="en-US" dirty="0" err="1" smtClean="0"/>
              <a:t>Dr.Hussein</a:t>
            </a:r>
            <a:r>
              <a:rPr lang="en-US" dirty="0" smtClean="0"/>
              <a:t> </a:t>
            </a:r>
            <a:r>
              <a:rPr lang="en-US" dirty="0" err="1" smtClean="0"/>
              <a:t>Safaa</a:t>
            </a:r>
            <a:endParaRPr lang="en-US" dirty="0" smtClean="0"/>
          </a:p>
          <a:p>
            <a:r>
              <a:rPr lang="en-US" dirty="0" smtClean="0"/>
              <a:t>     Plastic Surgeon </a:t>
            </a:r>
            <a:endParaRPr lang="ar-IQ" dirty="0"/>
          </a:p>
        </p:txBody>
      </p:sp>
    </p:spTree>
    <p:extLst>
      <p:ext uri="{BB962C8B-B14F-4D97-AF65-F5344CB8AC3E}">
        <p14:creationId xmlns:p14="http://schemas.microsoft.com/office/powerpoint/2010/main" val="2385450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404664"/>
            <a:ext cx="8363272" cy="5721499"/>
          </a:xfrm>
        </p:spPr>
        <p:txBody>
          <a:bodyPr>
            <a:normAutofit lnSpcReduction="10000"/>
          </a:bodyPr>
          <a:lstStyle/>
          <a:p>
            <a:pPr algn="l" rtl="0"/>
            <a:r>
              <a:rPr lang="en-US" dirty="0"/>
              <a:t>Discharge from more than one duct</a:t>
            </a:r>
          </a:p>
          <a:p>
            <a:pPr lvl="1" algn="l" rtl="0"/>
            <a:r>
              <a:rPr lang="en-US" dirty="0"/>
              <a:t>Blood-stained:</a:t>
            </a:r>
          </a:p>
          <a:p>
            <a:pPr lvl="2" algn="l" rtl="0"/>
            <a:r>
              <a:rPr lang="en-US" dirty="0" smtClean="0"/>
              <a:t>Carcinoma</a:t>
            </a:r>
            <a:endParaRPr lang="en-US" dirty="0"/>
          </a:p>
          <a:p>
            <a:pPr lvl="2" algn="l" rtl="0"/>
            <a:r>
              <a:rPr lang="en-US" dirty="0" smtClean="0"/>
              <a:t>Ectasia</a:t>
            </a:r>
            <a:endParaRPr lang="en-US" dirty="0"/>
          </a:p>
          <a:p>
            <a:pPr lvl="2" algn="l" rtl="0"/>
            <a:r>
              <a:rPr lang="en-US" dirty="0" smtClean="0"/>
              <a:t>Fibrocystic </a:t>
            </a:r>
            <a:r>
              <a:rPr lang="en-US" dirty="0"/>
              <a:t>disease</a:t>
            </a:r>
          </a:p>
          <a:p>
            <a:pPr lvl="1" algn="l" rtl="0"/>
            <a:r>
              <a:rPr lang="en-US" dirty="0"/>
              <a:t>Black or green:</a:t>
            </a:r>
          </a:p>
          <a:p>
            <a:pPr lvl="2" algn="l" rtl="0"/>
            <a:r>
              <a:rPr lang="en-US" dirty="0" smtClean="0"/>
              <a:t>Duct </a:t>
            </a:r>
            <a:r>
              <a:rPr lang="en-US" dirty="0"/>
              <a:t>ectasia</a:t>
            </a:r>
          </a:p>
          <a:p>
            <a:pPr lvl="1" algn="l" rtl="0"/>
            <a:r>
              <a:rPr lang="en-US" dirty="0"/>
              <a:t>Purulent:</a:t>
            </a:r>
          </a:p>
          <a:p>
            <a:pPr lvl="2" algn="l" rtl="0"/>
            <a:r>
              <a:rPr lang="en-US" dirty="0" smtClean="0"/>
              <a:t>Infection</a:t>
            </a:r>
            <a:endParaRPr lang="en-US" dirty="0"/>
          </a:p>
          <a:p>
            <a:pPr lvl="1" algn="l" rtl="0"/>
            <a:r>
              <a:rPr lang="en-US" dirty="0"/>
              <a:t>Serous:</a:t>
            </a:r>
          </a:p>
          <a:p>
            <a:pPr lvl="2" algn="l" rtl="0"/>
            <a:r>
              <a:rPr lang="en-US" dirty="0" smtClean="0"/>
              <a:t>Fibrocystic </a:t>
            </a:r>
            <a:r>
              <a:rPr lang="en-US" dirty="0"/>
              <a:t>disease</a:t>
            </a:r>
          </a:p>
          <a:p>
            <a:pPr lvl="2" algn="l" rtl="0"/>
            <a:r>
              <a:rPr lang="en-US" dirty="0" smtClean="0"/>
              <a:t>Duct </a:t>
            </a:r>
            <a:r>
              <a:rPr lang="en-US" dirty="0"/>
              <a:t>ectasia</a:t>
            </a:r>
          </a:p>
          <a:p>
            <a:pPr lvl="2" algn="l" rtl="0"/>
            <a:r>
              <a:rPr lang="en-US" dirty="0" smtClean="0"/>
              <a:t>Carcinoma</a:t>
            </a:r>
            <a:endParaRPr lang="en-US" dirty="0"/>
          </a:p>
          <a:p>
            <a:pPr lvl="1" algn="l" rtl="0"/>
            <a:r>
              <a:rPr lang="en-US" dirty="0"/>
              <a:t>Milk:</a:t>
            </a:r>
          </a:p>
          <a:p>
            <a:pPr lvl="2" algn="l" rtl="0"/>
            <a:r>
              <a:rPr lang="en-US" dirty="0" smtClean="0"/>
              <a:t>Lactation</a:t>
            </a:r>
            <a:endParaRPr lang="en-US" dirty="0"/>
          </a:p>
          <a:p>
            <a:pPr lvl="2" algn="l" rtl="0"/>
            <a:r>
              <a:rPr lang="en-US" dirty="0" smtClean="0"/>
              <a:t>Rare </a:t>
            </a:r>
            <a:r>
              <a:rPr lang="en-US" dirty="0"/>
              <a:t>causes (hypothyroidism, pituitary </a:t>
            </a:r>
            <a:r>
              <a:rPr lang="en-US" dirty="0" smtClean="0"/>
              <a:t>tumor)</a:t>
            </a:r>
            <a:endParaRPr lang="ar-IQ" dirty="0"/>
          </a:p>
        </p:txBody>
      </p:sp>
    </p:spTree>
    <p:extLst>
      <p:ext uri="{BB962C8B-B14F-4D97-AF65-F5344CB8AC3E}">
        <p14:creationId xmlns:p14="http://schemas.microsoft.com/office/powerpoint/2010/main" val="2950630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229600" cy="1143000"/>
          </a:xfrm>
        </p:spPr>
        <p:txBody>
          <a:bodyPr>
            <a:normAutofit fontScale="90000"/>
          </a:bodyPr>
          <a:lstStyle/>
          <a:p>
            <a:pPr rtl="0"/>
            <a:r>
              <a:rPr lang="en-US" dirty="0"/>
              <a:t>Acute and subacute inflammations </a:t>
            </a:r>
            <a:br>
              <a:rPr lang="en-US" dirty="0"/>
            </a:br>
            <a:r>
              <a:rPr lang="en-US" dirty="0" smtClean="0"/>
              <a:t>of </a:t>
            </a:r>
            <a:r>
              <a:rPr lang="en-US" dirty="0"/>
              <a:t>the breast</a:t>
            </a:r>
            <a:br>
              <a:rPr lang="en-US" dirty="0"/>
            </a:br>
            <a:r>
              <a:rPr lang="en-US" dirty="0"/>
              <a:t>Bacterial </a:t>
            </a:r>
            <a:r>
              <a:rPr lang="en-US" dirty="0" smtClean="0"/>
              <a:t>mastitis:</a:t>
            </a:r>
            <a:endParaRPr lang="ar-IQ" dirty="0"/>
          </a:p>
        </p:txBody>
      </p:sp>
      <p:sp>
        <p:nvSpPr>
          <p:cNvPr id="3" name="عنصر نائب للمحتوى 2"/>
          <p:cNvSpPr>
            <a:spLocks noGrp="1"/>
          </p:cNvSpPr>
          <p:nvPr>
            <p:ph idx="1"/>
          </p:nvPr>
        </p:nvSpPr>
        <p:spPr>
          <a:xfrm>
            <a:off x="251520" y="1628800"/>
            <a:ext cx="8640960" cy="4824536"/>
          </a:xfrm>
        </p:spPr>
        <p:txBody>
          <a:bodyPr>
            <a:normAutofit/>
          </a:bodyPr>
          <a:lstStyle/>
          <a:p>
            <a:pPr algn="l" rtl="0"/>
            <a:r>
              <a:rPr lang="en-US" dirty="0"/>
              <a:t>Lactational mastitis is seen far less frequently than in former </a:t>
            </a:r>
            <a:r>
              <a:rPr lang="en-US" dirty="0" smtClean="0"/>
              <a:t>years</a:t>
            </a:r>
            <a:r>
              <a:rPr lang="en-US" dirty="0"/>
              <a:t>. </a:t>
            </a:r>
            <a:endParaRPr lang="en-US" dirty="0" smtClean="0"/>
          </a:p>
          <a:p>
            <a:pPr algn="l" rtl="0"/>
            <a:r>
              <a:rPr lang="en-US" dirty="0" smtClean="0"/>
              <a:t>Most </a:t>
            </a:r>
            <a:r>
              <a:rPr lang="en-US" dirty="0"/>
              <a:t>are caused by S. aureus and, if hospital acquired, </a:t>
            </a:r>
            <a:r>
              <a:rPr lang="en-US" dirty="0" smtClean="0"/>
              <a:t>are </a:t>
            </a:r>
            <a:r>
              <a:rPr lang="en-US" dirty="0"/>
              <a:t>likely to be penicillin resistant. </a:t>
            </a:r>
            <a:endParaRPr lang="en-US" dirty="0" smtClean="0"/>
          </a:p>
          <a:p>
            <a:pPr algn="l" rtl="0"/>
            <a:r>
              <a:rPr lang="en-US" dirty="0" smtClean="0"/>
              <a:t>The </a:t>
            </a:r>
            <a:r>
              <a:rPr lang="en-US" dirty="0"/>
              <a:t>intermediary is </a:t>
            </a:r>
            <a:r>
              <a:rPr lang="en-US" dirty="0" smtClean="0"/>
              <a:t>usually </a:t>
            </a:r>
            <a:r>
              <a:rPr lang="en-US" dirty="0"/>
              <a:t>the infant; after the second day of life, 50% of infants </a:t>
            </a:r>
            <a:r>
              <a:rPr lang="en-US" dirty="0" smtClean="0"/>
              <a:t>harbor </a:t>
            </a:r>
            <a:r>
              <a:rPr lang="en-US" dirty="0"/>
              <a:t>staphylococci in the nasopharynx.</a:t>
            </a:r>
          </a:p>
          <a:p>
            <a:pPr algn="l" rtl="0"/>
            <a:r>
              <a:rPr lang="en-US" dirty="0"/>
              <a:t>Although ascending infection from a sore and cracked </a:t>
            </a:r>
            <a:r>
              <a:rPr lang="en-US" dirty="0" smtClean="0"/>
              <a:t>nipple </a:t>
            </a:r>
            <a:r>
              <a:rPr lang="en-US" dirty="0"/>
              <a:t>may initiate the mastitis, in many cases the lactiferous </a:t>
            </a:r>
            <a:r>
              <a:rPr lang="en-US" dirty="0" smtClean="0"/>
              <a:t>ducts </a:t>
            </a:r>
            <a:r>
              <a:rPr lang="en-US" dirty="0"/>
              <a:t>will first become blocked by epithelial debris leading to </a:t>
            </a:r>
            <a:r>
              <a:rPr lang="en-US" dirty="0" smtClean="0"/>
              <a:t>stasis.</a:t>
            </a:r>
          </a:p>
          <a:p>
            <a:pPr algn="l" rtl="0"/>
            <a:r>
              <a:rPr lang="en-US" dirty="0" smtClean="0"/>
              <a:t>Once </a:t>
            </a:r>
            <a:r>
              <a:rPr lang="en-US" dirty="0"/>
              <a:t>within the </a:t>
            </a:r>
            <a:r>
              <a:rPr lang="en-US" dirty="0" smtClean="0"/>
              <a:t>ampulla </a:t>
            </a:r>
            <a:r>
              <a:rPr lang="en-US" dirty="0"/>
              <a:t>of the duct, staphylococci cause clotting of milk and, </a:t>
            </a:r>
            <a:r>
              <a:rPr lang="en-US" dirty="0" smtClean="0"/>
              <a:t>within </a:t>
            </a:r>
            <a:r>
              <a:rPr lang="en-US" dirty="0"/>
              <a:t>this clot, organisms multiply.</a:t>
            </a:r>
            <a:endParaRPr lang="ar-IQ" dirty="0"/>
          </a:p>
        </p:txBody>
      </p:sp>
    </p:spTree>
    <p:extLst>
      <p:ext uri="{BB962C8B-B14F-4D97-AF65-F5344CB8AC3E}">
        <p14:creationId xmlns:p14="http://schemas.microsoft.com/office/powerpoint/2010/main" val="316140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229600" cy="1143000"/>
          </a:xfrm>
        </p:spPr>
        <p:txBody>
          <a:bodyPr>
            <a:normAutofit fontScale="90000"/>
          </a:bodyPr>
          <a:lstStyle/>
          <a:p>
            <a:pPr rtl="0"/>
            <a:r>
              <a:rPr lang="en-US" dirty="0"/>
              <a:t>Acute and subacute inflammations </a:t>
            </a:r>
            <a:br>
              <a:rPr lang="en-US" dirty="0"/>
            </a:br>
            <a:r>
              <a:rPr lang="en-US" dirty="0" smtClean="0"/>
              <a:t>of </a:t>
            </a:r>
            <a:r>
              <a:rPr lang="en-US" dirty="0"/>
              <a:t>the breast</a:t>
            </a:r>
            <a:br>
              <a:rPr lang="en-US" dirty="0"/>
            </a:br>
            <a:r>
              <a:rPr lang="en-US" dirty="0"/>
              <a:t>Bacterial </a:t>
            </a:r>
            <a:r>
              <a:rPr lang="en-US" dirty="0" smtClean="0"/>
              <a:t>mastitis:</a:t>
            </a:r>
            <a:endParaRPr lang="ar-IQ" dirty="0"/>
          </a:p>
        </p:txBody>
      </p:sp>
      <p:sp>
        <p:nvSpPr>
          <p:cNvPr id="3" name="عنصر نائب للمحتوى 2"/>
          <p:cNvSpPr>
            <a:spLocks noGrp="1"/>
          </p:cNvSpPr>
          <p:nvPr>
            <p:ph idx="1"/>
          </p:nvPr>
        </p:nvSpPr>
        <p:spPr>
          <a:xfrm>
            <a:off x="251520" y="1628800"/>
            <a:ext cx="8640960" cy="4824536"/>
          </a:xfrm>
        </p:spPr>
        <p:txBody>
          <a:bodyPr>
            <a:normAutofit fontScale="92500" lnSpcReduction="20000"/>
          </a:bodyPr>
          <a:lstStyle/>
          <a:p>
            <a:pPr algn="l" rtl="0"/>
            <a:r>
              <a:rPr lang="en-US" dirty="0"/>
              <a:t>CLINICAL FEATURES</a:t>
            </a:r>
          </a:p>
          <a:p>
            <a:pPr algn="l" rtl="0"/>
            <a:r>
              <a:rPr lang="en-US" dirty="0"/>
              <a:t>The affected breast, or more usually a segment of it, presents </a:t>
            </a:r>
            <a:r>
              <a:rPr lang="en-US" dirty="0" smtClean="0"/>
              <a:t>the </a:t>
            </a:r>
            <a:r>
              <a:rPr lang="en-US" dirty="0"/>
              <a:t>classical signs of acute inflammation. </a:t>
            </a:r>
            <a:endParaRPr lang="en-US" dirty="0" smtClean="0"/>
          </a:p>
          <a:p>
            <a:pPr algn="l" rtl="0"/>
            <a:r>
              <a:rPr lang="en-US" dirty="0" smtClean="0"/>
              <a:t>Early </a:t>
            </a:r>
            <a:r>
              <a:rPr lang="en-US" dirty="0"/>
              <a:t>on this is a </a:t>
            </a:r>
            <a:r>
              <a:rPr lang="en-US" dirty="0" err="1" smtClean="0"/>
              <a:t>generalised</a:t>
            </a:r>
            <a:r>
              <a:rPr lang="en-US" dirty="0" smtClean="0"/>
              <a:t> </a:t>
            </a:r>
            <a:r>
              <a:rPr lang="en-US" dirty="0"/>
              <a:t>cellulitis but later an abscess will form</a:t>
            </a:r>
            <a:r>
              <a:rPr lang="en-US" dirty="0" smtClean="0"/>
              <a:t>.</a:t>
            </a:r>
          </a:p>
          <a:p>
            <a:pPr marL="0" indent="0" algn="l" rtl="0">
              <a:buNone/>
            </a:pPr>
            <a:endParaRPr lang="en-US" dirty="0"/>
          </a:p>
          <a:p>
            <a:pPr algn="l" rtl="0"/>
            <a:r>
              <a:rPr lang="en-US" dirty="0"/>
              <a:t>TREATMENT</a:t>
            </a:r>
          </a:p>
          <a:p>
            <a:pPr algn="l" rtl="0"/>
            <a:r>
              <a:rPr lang="en-US" dirty="0"/>
              <a:t>During the </a:t>
            </a:r>
            <a:r>
              <a:rPr lang="en-US" dirty="0" err="1"/>
              <a:t>cellulitic</a:t>
            </a:r>
            <a:r>
              <a:rPr lang="en-US" dirty="0"/>
              <a:t> </a:t>
            </a:r>
            <a:r>
              <a:rPr lang="en-US" dirty="0" smtClean="0"/>
              <a:t>stage &gt;&gt;&gt; an </a:t>
            </a:r>
            <a:r>
              <a:rPr lang="en-US" dirty="0"/>
              <a:t>appropriate antibiotic, such as </a:t>
            </a:r>
            <a:r>
              <a:rPr lang="en-US" dirty="0" err="1"/>
              <a:t>flucloxacillin</a:t>
            </a:r>
            <a:r>
              <a:rPr lang="en-US" dirty="0"/>
              <a:t> or </a:t>
            </a:r>
            <a:r>
              <a:rPr lang="en-US" dirty="0" err="1" smtClean="0"/>
              <a:t>coamoxiclav</a:t>
            </a:r>
            <a:r>
              <a:rPr lang="en-US" dirty="0"/>
              <a:t>. </a:t>
            </a:r>
            <a:endParaRPr lang="en-US" dirty="0" smtClean="0"/>
          </a:p>
          <a:p>
            <a:pPr algn="l" rtl="0"/>
            <a:r>
              <a:rPr lang="en-US" dirty="0" smtClean="0"/>
              <a:t>Feeding </a:t>
            </a:r>
            <a:r>
              <a:rPr lang="en-US" dirty="0"/>
              <a:t>from the affected side may continue if </a:t>
            </a:r>
            <a:r>
              <a:rPr lang="en-US" dirty="0" smtClean="0"/>
              <a:t>the </a:t>
            </a:r>
            <a:r>
              <a:rPr lang="en-US" dirty="0"/>
              <a:t>patient can manage. </a:t>
            </a:r>
            <a:endParaRPr lang="en-US" dirty="0" smtClean="0"/>
          </a:p>
          <a:p>
            <a:pPr algn="l" rtl="0"/>
            <a:r>
              <a:rPr lang="en-US" dirty="0" smtClean="0"/>
              <a:t>Support </a:t>
            </a:r>
            <a:r>
              <a:rPr lang="en-US" dirty="0"/>
              <a:t>of the breast, local heat and </a:t>
            </a:r>
            <a:r>
              <a:rPr lang="en-US" dirty="0" smtClean="0"/>
              <a:t>analgesia </a:t>
            </a:r>
            <a:r>
              <a:rPr lang="en-US" dirty="0"/>
              <a:t>will help to relieve pain.</a:t>
            </a:r>
          </a:p>
          <a:p>
            <a:pPr algn="l" rtl="0"/>
            <a:r>
              <a:rPr lang="en-US" dirty="0"/>
              <a:t>If an antibiotic is used in the presence of undrained pus, an </a:t>
            </a:r>
            <a:r>
              <a:rPr lang="en-US" dirty="0" err="1" smtClean="0"/>
              <a:t>antibioma</a:t>
            </a:r>
            <a:r>
              <a:rPr lang="en-US" dirty="0"/>
              <a:t>’ may form. </a:t>
            </a:r>
            <a:endParaRPr lang="en-US" dirty="0" smtClean="0"/>
          </a:p>
          <a:p>
            <a:pPr algn="l" rtl="0"/>
            <a:r>
              <a:rPr lang="en-US" dirty="0" smtClean="0"/>
              <a:t>This </a:t>
            </a:r>
            <a:r>
              <a:rPr lang="en-US" dirty="0"/>
              <a:t>is a large, sterile, brawny </a:t>
            </a:r>
            <a:r>
              <a:rPr lang="en-US" dirty="0" smtClean="0"/>
              <a:t>edematous </a:t>
            </a:r>
            <a:r>
              <a:rPr lang="en-US" dirty="0"/>
              <a:t>swelling that takes many weeks to resolve</a:t>
            </a:r>
            <a:r>
              <a:rPr lang="en-US" dirty="0" smtClean="0"/>
              <a:t>.</a:t>
            </a:r>
          </a:p>
        </p:txBody>
      </p:sp>
    </p:spTree>
    <p:extLst>
      <p:ext uri="{BB962C8B-B14F-4D97-AF65-F5344CB8AC3E}">
        <p14:creationId xmlns:p14="http://schemas.microsoft.com/office/powerpoint/2010/main" val="2289540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rtl="0"/>
            <a:r>
              <a:rPr lang="en-US" dirty="0"/>
              <a:t> It used to be recommended that the breast should be incised and drained if the infection did not resolve within 48 hours or if after being emptied of milk there was an area of tense induration or other evidence of an underlying abscess. </a:t>
            </a:r>
            <a:r>
              <a:rPr lang="en-US" dirty="0" smtClean="0"/>
              <a:t> </a:t>
            </a:r>
          </a:p>
          <a:p>
            <a:pPr algn="l" rtl="0"/>
            <a:r>
              <a:rPr lang="en-US" dirty="0" smtClean="0"/>
              <a:t>This </a:t>
            </a:r>
            <a:r>
              <a:rPr lang="en-US" dirty="0"/>
              <a:t>advice has been replaced with the recommendation that </a:t>
            </a:r>
          </a:p>
          <a:p>
            <a:pPr algn="l" rtl="0"/>
            <a:r>
              <a:rPr lang="en-US" dirty="0"/>
              <a:t>repeated aspirations under antibiotic cover (if necessary using </a:t>
            </a:r>
          </a:p>
          <a:p>
            <a:pPr algn="l" rtl="0"/>
            <a:r>
              <a:rPr lang="en-US" dirty="0"/>
              <a:t>ultrasound for </a:t>
            </a:r>
            <a:r>
              <a:rPr lang="en-US" dirty="0" smtClean="0"/>
              <a:t>localization) </a:t>
            </a:r>
            <a:r>
              <a:rPr lang="en-US" dirty="0"/>
              <a:t>be performed. </a:t>
            </a:r>
            <a:endParaRPr lang="en-US" dirty="0" smtClean="0"/>
          </a:p>
          <a:p>
            <a:pPr algn="l" rtl="0"/>
            <a:r>
              <a:rPr lang="en-US" dirty="0" smtClean="0"/>
              <a:t>This </a:t>
            </a:r>
            <a:r>
              <a:rPr lang="en-US" dirty="0"/>
              <a:t>often allows </a:t>
            </a:r>
            <a:r>
              <a:rPr lang="en-US" dirty="0" smtClean="0"/>
              <a:t>resolution </a:t>
            </a:r>
            <a:r>
              <a:rPr lang="en-US" dirty="0"/>
              <a:t>without the need for an incision and will also allow </a:t>
            </a:r>
            <a:r>
              <a:rPr lang="en-US" dirty="0" smtClean="0"/>
              <a:t>the </a:t>
            </a:r>
            <a:r>
              <a:rPr lang="en-US" dirty="0"/>
              <a:t>patient to continue breast-feeding.</a:t>
            </a:r>
            <a:endParaRPr lang="ar-IQ" dirty="0"/>
          </a:p>
        </p:txBody>
      </p:sp>
    </p:spTree>
    <p:extLst>
      <p:ext uri="{BB962C8B-B14F-4D97-AF65-F5344CB8AC3E}">
        <p14:creationId xmlns:p14="http://schemas.microsoft.com/office/powerpoint/2010/main" val="44606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931224" cy="706090"/>
          </a:xfrm>
        </p:spPr>
        <p:txBody>
          <a:bodyPr>
            <a:normAutofit/>
          </a:bodyPr>
          <a:lstStyle/>
          <a:p>
            <a:r>
              <a:rPr lang="en-US" dirty="0"/>
              <a:t>SURGICAL </a:t>
            </a:r>
            <a:r>
              <a:rPr lang="en-US" dirty="0" smtClean="0"/>
              <a:t>ANATOMY</a:t>
            </a:r>
            <a:endParaRPr lang="ar-IQ" dirty="0"/>
          </a:p>
        </p:txBody>
      </p:sp>
      <p:sp>
        <p:nvSpPr>
          <p:cNvPr id="3" name="عنصر نائب للمحتوى 2"/>
          <p:cNvSpPr>
            <a:spLocks noGrp="1"/>
          </p:cNvSpPr>
          <p:nvPr>
            <p:ph idx="1"/>
          </p:nvPr>
        </p:nvSpPr>
        <p:spPr>
          <a:xfrm>
            <a:off x="251520" y="980728"/>
            <a:ext cx="8640960" cy="5472608"/>
          </a:xfrm>
        </p:spPr>
        <p:txBody>
          <a:bodyPr/>
          <a:lstStyle/>
          <a:p>
            <a:pPr algn="l" rtl="0"/>
            <a:r>
              <a:rPr lang="en-US" dirty="0" smtClean="0"/>
              <a:t>The human </a:t>
            </a:r>
            <a:r>
              <a:rPr lang="en-US" dirty="0"/>
              <a:t>breast is generally described </a:t>
            </a:r>
            <a:r>
              <a:rPr lang="en-US" dirty="0" smtClean="0"/>
              <a:t>as </a:t>
            </a:r>
            <a:r>
              <a:rPr lang="en-US" dirty="0"/>
              <a:t>overlying the second to the sixth ribs and extending from </a:t>
            </a:r>
            <a:r>
              <a:rPr lang="en-US" dirty="0" smtClean="0"/>
              <a:t>the </a:t>
            </a:r>
            <a:r>
              <a:rPr lang="en-US" dirty="0"/>
              <a:t>lateral border of the sternum to the anterior axillary line. </a:t>
            </a:r>
          </a:p>
          <a:p>
            <a:pPr algn="l" rtl="0"/>
            <a:r>
              <a:rPr lang="en-US" dirty="0"/>
              <a:t>Actually, a thin layer of mammary tissue extends </a:t>
            </a:r>
            <a:r>
              <a:rPr lang="en-US" dirty="0" smtClean="0"/>
              <a:t>from </a:t>
            </a:r>
            <a:r>
              <a:rPr lang="en-US" dirty="0"/>
              <a:t>the clavicle above to the seventh or eighth ribs </a:t>
            </a:r>
            <a:r>
              <a:rPr lang="en-US" dirty="0" smtClean="0"/>
              <a:t>below</a:t>
            </a:r>
            <a:r>
              <a:rPr lang="en-US" dirty="0"/>
              <a:t>, and from the midline to the edge of the latissimus </a:t>
            </a:r>
            <a:r>
              <a:rPr lang="en-US" dirty="0" err="1"/>
              <a:t>dorsi</a:t>
            </a:r>
            <a:r>
              <a:rPr lang="en-US" dirty="0"/>
              <a:t> </a:t>
            </a:r>
            <a:r>
              <a:rPr lang="en-US" dirty="0" smtClean="0"/>
              <a:t>posteriorly</a:t>
            </a:r>
            <a:r>
              <a:rPr lang="en-US" dirty="0"/>
              <a:t>. </a:t>
            </a:r>
            <a:endParaRPr lang="en-US" dirty="0" smtClean="0"/>
          </a:p>
          <a:p>
            <a:pPr algn="l" rtl="0"/>
            <a:r>
              <a:rPr lang="en-US" dirty="0" smtClean="0"/>
              <a:t>This </a:t>
            </a:r>
            <a:r>
              <a:rPr lang="en-US" dirty="0"/>
              <a:t>fact is important when performing a </a:t>
            </a:r>
            <a:r>
              <a:rPr lang="en-US" dirty="0" smtClean="0"/>
              <a:t>mastectomy</a:t>
            </a:r>
            <a:r>
              <a:rPr lang="en-US" dirty="0"/>
              <a:t>, the </a:t>
            </a:r>
            <a:r>
              <a:rPr lang="en-US" dirty="0" smtClean="0"/>
              <a:t>aim </a:t>
            </a:r>
            <a:r>
              <a:rPr lang="en-US" dirty="0"/>
              <a:t>is to remove the whole breast. </a:t>
            </a:r>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993" y="1772817"/>
            <a:ext cx="8098743" cy="485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170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908720"/>
            <a:ext cx="8363272" cy="5721499"/>
          </a:xfrm>
        </p:spPr>
        <p:txBody>
          <a:bodyPr>
            <a:normAutofit/>
          </a:bodyPr>
          <a:lstStyle/>
          <a:p>
            <a:pPr algn="l" rtl="0"/>
            <a:r>
              <a:rPr lang="en-US" sz="2800" dirty="0" smtClean="0"/>
              <a:t>The </a:t>
            </a:r>
            <a:r>
              <a:rPr lang="en-US" sz="2800" dirty="0"/>
              <a:t>lobule is the basic structural unit of the mammary </a:t>
            </a:r>
            <a:r>
              <a:rPr lang="en-US" sz="2800" dirty="0" smtClean="0"/>
              <a:t>gland</a:t>
            </a:r>
            <a:r>
              <a:rPr lang="en-US" sz="2800" dirty="0"/>
              <a:t>. </a:t>
            </a:r>
            <a:endParaRPr lang="en-US" sz="2800" dirty="0" smtClean="0"/>
          </a:p>
          <a:p>
            <a:pPr algn="l" rtl="0"/>
            <a:r>
              <a:rPr lang="en-US" sz="2800" dirty="0" smtClean="0"/>
              <a:t>The </a:t>
            </a:r>
            <a:r>
              <a:rPr lang="en-US" sz="2800" dirty="0"/>
              <a:t>number and size of the lobules </a:t>
            </a:r>
            <a:r>
              <a:rPr lang="en-US" sz="2800" dirty="0" smtClean="0"/>
              <a:t>vary: most </a:t>
            </a:r>
            <a:r>
              <a:rPr lang="en-US" sz="2800" dirty="0"/>
              <a:t>numerous in young women. </a:t>
            </a:r>
            <a:endParaRPr lang="en-US" sz="2800" dirty="0" smtClean="0"/>
          </a:p>
          <a:p>
            <a:pPr algn="l" rtl="0"/>
            <a:r>
              <a:rPr lang="en-US" sz="2800" dirty="0" smtClean="0"/>
              <a:t>From </a:t>
            </a:r>
            <a:r>
              <a:rPr lang="en-US" sz="2800" dirty="0"/>
              <a:t>10 to over </a:t>
            </a:r>
            <a:r>
              <a:rPr lang="en-US" sz="2800" dirty="0" smtClean="0"/>
              <a:t>100 </a:t>
            </a:r>
            <a:r>
              <a:rPr lang="en-US" sz="2800" dirty="0"/>
              <a:t>lobules empty via </a:t>
            </a:r>
            <a:r>
              <a:rPr lang="en-US" sz="2800" dirty="0" err="1"/>
              <a:t>ductules</a:t>
            </a:r>
            <a:r>
              <a:rPr lang="en-US" sz="2800" dirty="0"/>
              <a:t> into a lactiferous duct, of </a:t>
            </a:r>
            <a:r>
              <a:rPr lang="en-US" sz="2800" dirty="0" smtClean="0"/>
              <a:t>which </a:t>
            </a:r>
            <a:r>
              <a:rPr lang="en-US" sz="2800" dirty="0"/>
              <a:t>there are 15–20. </a:t>
            </a:r>
            <a:endParaRPr lang="en-US" sz="2800" dirty="0" smtClean="0"/>
          </a:p>
          <a:p>
            <a:pPr algn="l" rtl="0"/>
            <a:r>
              <a:rPr lang="en-US" sz="2800" dirty="0" smtClean="0"/>
              <a:t>Each </a:t>
            </a:r>
            <a:r>
              <a:rPr lang="en-US" sz="2800" dirty="0"/>
              <a:t>lactiferous duct is lined with </a:t>
            </a:r>
            <a:r>
              <a:rPr lang="en-US" sz="2800" dirty="0" smtClean="0"/>
              <a:t>a </a:t>
            </a:r>
            <a:r>
              <a:rPr lang="en-US" sz="2800" dirty="0"/>
              <a:t>spiral arrangement of contractile myoepithelial cells and </a:t>
            </a:r>
            <a:r>
              <a:rPr lang="en-US" sz="2800" dirty="0" smtClean="0"/>
              <a:t>is </a:t>
            </a:r>
            <a:r>
              <a:rPr lang="en-US" sz="2800" dirty="0"/>
              <a:t>provided with a terminal ampulla, a reservoir for milk or </a:t>
            </a:r>
            <a:r>
              <a:rPr lang="en-US" sz="2800" dirty="0" smtClean="0"/>
              <a:t>abnormal </a:t>
            </a:r>
            <a:r>
              <a:rPr lang="en-US" sz="2800" dirty="0"/>
              <a:t>discharges.</a:t>
            </a:r>
            <a:endParaRPr lang="ar-IQ" sz="2800" dirty="0"/>
          </a:p>
        </p:txBody>
      </p:sp>
    </p:spTree>
    <p:extLst>
      <p:ext uri="{BB962C8B-B14F-4D97-AF65-F5344CB8AC3E}">
        <p14:creationId xmlns:p14="http://schemas.microsoft.com/office/powerpoint/2010/main" val="3007316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971" y="548680"/>
            <a:ext cx="8293028" cy="6221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92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435280" cy="5793507"/>
          </a:xfrm>
        </p:spPr>
        <p:txBody>
          <a:bodyPr/>
          <a:lstStyle/>
          <a:p>
            <a:pPr algn="l" rtl="0"/>
            <a:r>
              <a:rPr lang="en-US" dirty="0"/>
              <a:t>The ligaments of Cooper are hollow conical projections </a:t>
            </a:r>
            <a:r>
              <a:rPr lang="en-US" dirty="0" smtClean="0"/>
              <a:t>of </a:t>
            </a:r>
            <a:r>
              <a:rPr lang="en-US" dirty="0"/>
              <a:t>fibrous tissue filled with breast tissue; the apices of the </a:t>
            </a:r>
            <a:r>
              <a:rPr lang="en-US" dirty="0" smtClean="0"/>
              <a:t>cones </a:t>
            </a:r>
            <a:r>
              <a:rPr lang="en-US" dirty="0"/>
              <a:t>are attached firmly to the superficial fascia and thereby </a:t>
            </a:r>
            <a:r>
              <a:rPr lang="en-US" dirty="0" smtClean="0"/>
              <a:t>to </a:t>
            </a:r>
            <a:r>
              <a:rPr lang="en-US" dirty="0"/>
              <a:t>the skin overlying the breast. </a:t>
            </a:r>
            <a:endParaRPr lang="en-US" dirty="0" smtClean="0"/>
          </a:p>
          <a:p>
            <a:pPr algn="l" rtl="0"/>
            <a:r>
              <a:rPr lang="en-US" dirty="0"/>
              <a:t>The areola </a:t>
            </a:r>
            <a:endParaRPr lang="en-US" dirty="0" smtClean="0"/>
          </a:p>
          <a:p>
            <a:pPr lvl="1" algn="l" rtl="0"/>
            <a:r>
              <a:rPr lang="en-US" sz="2400" dirty="0" smtClean="0"/>
              <a:t>Contains involuntary </a:t>
            </a:r>
            <a:r>
              <a:rPr lang="en-US" sz="2400" dirty="0"/>
              <a:t>muscle arranged </a:t>
            </a:r>
            <a:r>
              <a:rPr lang="en-US" sz="2400" dirty="0" smtClean="0"/>
              <a:t>in </a:t>
            </a:r>
            <a:r>
              <a:rPr lang="en-US" sz="2400" dirty="0"/>
              <a:t>rings as well as radially in the subcutaneous tissue. </a:t>
            </a:r>
          </a:p>
          <a:p>
            <a:pPr lvl="1" algn="l" rtl="0"/>
            <a:r>
              <a:rPr lang="en-US" sz="2400" dirty="0" smtClean="0"/>
              <a:t>The areolar </a:t>
            </a:r>
            <a:r>
              <a:rPr lang="en-US" sz="2400" dirty="0"/>
              <a:t>epithelium contains numerous sweat glands and </a:t>
            </a:r>
            <a:r>
              <a:rPr lang="en-US" sz="2400" dirty="0" smtClean="0"/>
              <a:t>sebaceous glands.</a:t>
            </a:r>
          </a:p>
          <a:p>
            <a:pPr algn="l" rtl="0"/>
            <a:r>
              <a:rPr lang="en-US" dirty="0"/>
              <a:t>The nipple is covered by thick skin with corrugations. </a:t>
            </a:r>
          </a:p>
          <a:p>
            <a:pPr algn="l" rtl="0"/>
            <a:r>
              <a:rPr lang="en-US" dirty="0"/>
              <a:t>Near its apex lie the orifices of the lactiferous ducts. The </a:t>
            </a:r>
            <a:r>
              <a:rPr lang="en-US" dirty="0" smtClean="0"/>
              <a:t>nipple </a:t>
            </a:r>
            <a:r>
              <a:rPr lang="en-US" dirty="0"/>
              <a:t>contains smooth muscle </a:t>
            </a:r>
            <a:r>
              <a:rPr lang="en-US" dirty="0" smtClean="0"/>
              <a:t>fibers </a:t>
            </a:r>
            <a:r>
              <a:rPr lang="en-US" dirty="0"/>
              <a:t>arranged </a:t>
            </a:r>
            <a:r>
              <a:rPr lang="en-US" dirty="0" smtClean="0"/>
              <a:t>longitudinally</a:t>
            </a:r>
            <a:r>
              <a:rPr lang="en-US" dirty="0"/>
              <a:t>; thus, it is an erectile structure, which </a:t>
            </a:r>
            <a:r>
              <a:rPr lang="en-US" dirty="0" smtClean="0"/>
              <a:t>points </a:t>
            </a:r>
            <a:r>
              <a:rPr lang="en-US" dirty="0"/>
              <a:t>outwards.</a:t>
            </a:r>
            <a:endParaRPr lang="en-US" dirty="0" smtClean="0"/>
          </a:p>
          <a:p>
            <a:pPr algn="l" rtl="0"/>
            <a:endParaRPr lang="ar-IQ" dirty="0"/>
          </a:p>
        </p:txBody>
      </p:sp>
    </p:spTree>
    <p:extLst>
      <p:ext uri="{BB962C8B-B14F-4D97-AF65-F5344CB8AC3E}">
        <p14:creationId xmlns:p14="http://schemas.microsoft.com/office/powerpoint/2010/main" val="2169928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268760"/>
            <a:ext cx="8568952" cy="5328592"/>
          </a:xfrm>
        </p:spPr>
        <p:txBody>
          <a:bodyPr>
            <a:normAutofit/>
          </a:bodyPr>
          <a:lstStyle/>
          <a:p>
            <a:pPr algn="l" rtl="0"/>
            <a:r>
              <a:rPr lang="en-US" sz="2800" dirty="0"/>
              <a:t>The lymphatics of the breast drain predominantly into </a:t>
            </a:r>
            <a:r>
              <a:rPr lang="en-US" sz="2800" dirty="0" smtClean="0"/>
              <a:t>the </a:t>
            </a:r>
            <a:r>
              <a:rPr lang="en-US" sz="2800" dirty="0"/>
              <a:t>axillary and internal mammary lymph nodes. </a:t>
            </a:r>
            <a:endParaRPr lang="en-US" sz="2800" dirty="0" smtClean="0"/>
          </a:p>
          <a:p>
            <a:pPr algn="l" rtl="0"/>
            <a:r>
              <a:rPr lang="en-US" sz="2800" dirty="0" smtClean="0"/>
              <a:t>The axillary </a:t>
            </a:r>
            <a:r>
              <a:rPr lang="en-US" sz="2800" dirty="0"/>
              <a:t>nodes receive approximately 85% of the drainage and are </a:t>
            </a:r>
            <a:r>
              <a:rPr lang="en-US" sz="2800" dirty="0" smtClean="0"/>
              <a:t>arranged </a:t>
            </a:r>
            <a:r>
              <a:rPr lang="en-US" sz="2800" dirty="0"/>
              <a:t>in the </a:t>
            </a:r>
            <a:r>
              <a:rPr lang="en-US" sz="2800" dirty="0" smtClean="0"/>
              <a:t>six groups.</a:t>
            </a:r>
          </a:p>
          <a:p>
            <a:pPr algn="l" rtl="0"/>
            <a:r>
              <a:rPr lang="en-US" sz="2800" dirty="0" smtClean="0"/>
              <a:t>The </a:t>
            </a:r>
            <a:r>
              <a:rPr lang="en-US" sz="2800" dirty="0"/>
              <a:t>internal mammary nodes are fewer in number. </a:t>
            </a:r>
            <a:endParaRPr lang="en-US" sz="2800" dirty="0" smtClean="0"/>
          </a:p>
          <a:p>
            <a:pPr algn="l" rtl="0"/>
            <a:r>
              <a:rPr lang="en-US" sz="2800" dirty="0" smtClean="0"/>
              <a:t>They lie </a:t>
            </a:r>
            <a:r>
              <a:rPr lang="en-US" sz="2800" dirty="0"/>
              <a:t>along the internal mammary vessels deep to the plane of </a:t>
            </a:r>
            <a:r>
              <a:rPr lang="en-US" sz="2800" dirty="0" smtClean="0"/>
              <a:t>the </a:t>
            </a:r>
            <a:r>
              <a:rPr lang="en-US" sz="2800" dirty="0"/>
              <a:t>costal cartilages, drain the posterior third of the breast </a:t>
            </a:r>
            <a:r>
              <a:rPr lang="en-US" sz="2800" dirty="0" smtClean="0"/>
              <a:t>and </a:t>
            </a:r>
            <a:r>
              <a:rPr lang="en-US" sz="2800" dirty="0"/>
              <a:t>are not routinely dissected, although they were at one </a:t>
            </a:r>
            <a:r>
              <a:rPr lang="en-US" sz="2800" dirty="0" smtClean="0"/>
              <a:t>time </a:t>
            </a:r>
            <a:r>
              <a:rPr lang="en-US" sz="2800" dirty="0"/>
              <a:t>biopsied for staging.</a:t>
            </a:r>
            <a:endParaRPr lang="ar-IQ" sz="2800" dirty="0"/>
          </a:p>
        </p:txBody>
      </p:sp>
    </p:spTree>
    <p:extLst>
      <p:ext uri="{BB962C8B-B14F-4D97-AF65-F5344CB8AC3E}">
        <p14:creationId xmlns:p14="http://schemas.microsoft.com/office/powerpoint/2010/main" val="4265822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91264" cy="634082"/>
          </a:xfrm>
        </p:spPr>
        <p:txBody>
          <a:bodyPr>
            <a:normAutofit fontScale="90000"/>
          </a:bodyPr>
          <a:lstStyle/>
          <a:p>
            <a:r>
              <a:rPr lang="en-US" dirty="0"/>
              <a:t>INVESTIGATION OF BREAST </a:t>
            </a:r>
            <a:r>
              <a:rPr lang="en-US" dirty="0" smtClean="0"/>
              <a:t>SYMPTOMS</a:t>
            </a:r>
            <a:endParaRPr lang="ar-IQ" dirty="0"/>
          </a:p>
        </p:txBody>
      </p:sp>
      <p:sp>
        <p:nvSpPr>
          <p:cNvPr id="3" name="عنصر نائب للمحتوى 2"/>
          <p:cNvSpPr>
            <a:spLocks noGrp="1"/>
          </p:cNvSpPr>
          <p:nvPr>
            <p:ph idx="1"/>
          </p:nvPr>
        </p:nvSpPr>
        <p:spPr>
          <a:xfrm>
            <a:off x="323528" y="908720"/>
            <a:ext cx="8568952" cy="5616624"/>
          </a:xfrm>
        </p:spPr>
        <p:txBody>
          <a:bodyPr>
            <a:normAutofit/>
          </a:bodyPr>
          <a:lstStyle/>
          <a:p>
            <a:pPr marL="457200" indent="-457200" algn="l" rtl="0">
              <a:buFont typeface="+mj-lt"/>
              <a:buAutoNum type="arabicPeriod"/>
            </a:pPr>
            <a:r>
              <a:rPr lang="en-US" dirty="0" smtClean="0"/>
              <a:t>Mammography.</a:t>
            </a:r>
          </a:p>
          <a:p>
            <a:pPr marL="457200" indent="-457200" algn="l" rtl="0">
              <a:buFont typeface="+mj-lt"/>
              <a:buAutoNum type="arabicPeriod"/>
            </a:pPr>
            <a:r>
              <a:rPr lang="en-US" dirty="0" smtClean="0"/>
              <a:t>Ultrasound: useful </a:t>
            </a:r>
            <a:r>
              <a:rPr lang="en-US" dirty="0"/>
              <a:t>in young women with dense </a:t>
            </a:r>
            <a:r>
              <a:rPr lang="en-US" dirty="0" smtClean="0"/>
              <a:t>breasts </a:t>
            </a:r>
            <a:r>
              <a:rPr lang="en-US" dirty="0"/>
              <a:t>in whom mammograms are difficult to interpret, and </a:t>
            </a:r>
            <a:r>
              <a:rPr lang="en-US" dirty="0" smtClean="0"/>
              <a:t>in </a:t>
            </a:r>
            <a:r>
              <a:rPr lang="en-US" dirty="0"/>
              <a:t>distinguishing cysts from solid </a:t>
            </a:r>
            <a:r>
              <a:rPr lang="en-US" dirty="0" smtClean="0"/>
              <a:t>lesions.</a:t>
            </a:r>
          </a:p>
          <a:p>
            <a:pPr marL="457200" indent="-457200" algn="l" rtl="0">
              <a:buFont typeface="+mj-lt"/>
              <a:buAutoNum type="arabicPeriod"/>
            </a:pPr>
            <a:r>
              <a:rPr lang="en-US" dirty="0"/>
              <a:t>Magnetic resonance imaging: </a:t>
            </a:r>
            <a:r>
              <a:rPr lang="en-US" dirty="0" smtClean="0"/>
              <a:t>is </a:t>
            </a:r>
            <a:r>
              <a:rPr lang="en-US" dirty="0"/>
              <a:t>useful </a:t>
            </a:r>
            <a:r>
              <a:rPr lang="en-US" dirty="0" smtClean="0"/>
              <a:t>in:</a:t>
            </a:r>
          </a:p>
          <a:p>
            <a:pPr marL="731520" lvl="1" indent="-457200" algn="l" rtl="0">
              <a:buFont typeface="+mj-lt"/>
              <a:buAutoNum type="arabicPeriod"/>
            </a:pPr>
            <a:r>
              <a:rPr lang="en-US" dirty="0" smtClean="0"/>
              <a:t>to </a:t>
            </a:r>
            <a:r>
              <a:rPr lang="en-US" dirty="0"/>
              <a:t>distinguish scar from recurrence in women who have </a:t>
            </a:r>
            <a:r>
              <a:rPr lang="en-US" dirty="0" smtClean="0"/>
              <a:t>had </a:t>
            </a:r>
            <a:r>
              <a:rPr lang="en-US" dirty="0"/>
              <a:t>previous breast conservation therapy for </a:t>
            </a:r>
            <a:r>
              <a:rPr lang="en-US" dirty="0" smtClean="0"/>
              <a:t>cancer.</a:t>
            </a:r>
          </a:p>
          <a:p>
            <a:pPr marL="731520" lvl="1" indent="-457200" algn="l" rtl="0">
              <a:buFont typeface="+mj-lt"/>
              <a:buAutoNum type="arabicPeriod"/>
            </a:pPr>
            <a:r>
              <a:rPr lang="en-US" dirty="0" smtClean="0"/>
              <a:t>to </a:t>
            </a:r>
            <a:r>
              <a:rPr lang="en-US" dirty="0"/>
              <a:t>assess </a:t>
            </a:r>
            <a:r>
              <a:rPr lang="en-US" dirty="0" smtClean="0"/>
              <a:t>if the tumor was multifocal </a:t>
            </a:r>
            <a:r>
              <a:rPr lang="en-US" dirty="0"/>
              <a:t>and </a:t>
            </a:r>
            <a:r>
              <a:rPr lang="en-US" dirty="0" smtClean="0"/>
              <a:t>multicentric </a:t>
            </a:r>
            <a:r>
              <a:rPr lang="en-US" dirty="0"/>
              <a:t>in lobular </a:t>
            </a:r>
            <a:r>
              <a:rPr lang="en-US" dirty="0" smtClean="0"/>
              <a:t>cancer.</a:t>
            </a:r>
          </a:p>
          <a:p>
            <a:pPr marL="731520" lvl="1" indent="-457200" algn="l" rtl="0">
              <a:buFont typeface="+mj-lt"/>
              <a:buAutoNum type="arabicPeriod"/>
            </a:pPr>
            <a:r>
              <a:rPr lang="en-US" dirty="0" smtClean="0"/>
              <a:t>to </a:t>
            </a:r>
            <a:r>
              <a:rPr lang="en-US" dirty="0"/>
              <a:t>assess the extent of high-grade ductal </a:t>
            </a:r>
            <a:r>
              <a:rPr lang="en-US" dirty="0" smtClean="0"/>
              <a:t>carcinoma </a:t>
            </a:r>
            <a:r>
              <a:rPr lang="en-US" dirty="0"/>
              <a:t>in situ (DCIS</a:t>
            </a:r>
            <a:r>
              <a:rPr lang="en-US" dirty="0" smtClean="0"/>
              <a:t>).</a:t>
            </a:r>
          </a:p>
          <a:p>
            <a:pPr marL="731520" lvl="1" indent="-457200" algn="l" rtl="0">
              <a:buFont typeface="+mj-lt"/>
              <a:buAutoNum type="arabicPeriod"/>
            </a:pPr>
            <a:r>
              <a:rPr lang="en-US" dirty="0" smtClean="0"/>
              <a:t>it </a:t>
            </a:r>
            <a:r>
              <a:rPr lang="en-US" dirty="0"/>
              <a:t>is the best imaging modality for the breasts of women </a:t>
            </a:r>
            <a:r>
              <a:rPr lang="en-US" dirty="0" smtClean="0"/>
              <a:t>with implants.</a:t>
            </a:r>
          </a:p>
          <a:p>
            <a:pPr marL="731520" lvl="1" indent="-457200" algn="l" rtl="0">
              <a:buFont typeface="+mj-lt"/>
              <a:buAutoNum type="arabicPeriod"/>
            </a:pPr>
            <a:r>
              <a:rPr lang="en-US" dirty="0" smtClean="0"/>
              <a:t>a </a:t>
            </a:r>
            <a:r>
              <a:rPr lang="en-US" dirty="0"/>
              <a:t>screening tool in high-risk women (because of family </a:t>
            </a:r>
            <a:r>
              <a:rPr lang="en-US" dirty="0" smtClean="0"/>
              <a:t>history).</a:t>
            </a:r>
          </a:p>
          <a:p>
            <a:pPr marL="457200" indent="-457200" algn="l" rtl="0">
              <a:buFont typeface="+mj-lt"/>
              <a:buAutoNum type="arabicPeriod"/>
            </a:pPr>
            <a:r>
              <a:rPr lang="en-US" dirty="0"/>
              <a:t>Needle </a:t>
            </a:r>
            <a:r>
              <a:rPr lang="en-US" dirty="0" smtClean="0"/>
              <a:t>biopsy/cytology</a:t>
            </a:r>
          </a:p>
        </p:txBody>
      </p:sp>
    </p:spTree>
    <p:extLst>
      <p:ext uri="{BB962C8B-B14F-4D97-AF65-F5344CB8AC3E}">
        <p14:creationId xmlns:p14="http://schemas.microsoft.com/office/powerpoint/2010/main" val="1074331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003232" cy="634082"/>
          </a:xfrm>
        </p:spPr>
        <p:txBody>
          <a:bodyPr>
            <a:normAutofit fontScale="90000"/>
          </a:bodyPr>
          <a:lstStyle/>
          <a:p>
            <a:r>
              <a:rPr lang="en-US" dirty="0"/>
              <a:t>Triple assessment</a:t>
            </a:r>
            <a:endParaRPr lang="ar-IQ" dirty="0"/>
          </a:p>
        </p:txBody>
      </p:sp>
      <p:sp>
        <p:nvSpPr>
          <p:cNvPr id="3" name="عنصر نائب للمحتوى 2"/>
          <p:cNvSpPr>
            <a:spLocks noGrp="1"/>
          </p:cNvSpPr>
          <p:nvPr>
            <p:ph idx="1"/>
          </p:nvPr>
        </p:nvSpPr>
        <p:spPr>
          <a:xfrm>
            <a:off x="251520" y="1052736"/>
            <a:ext cx="8435280" cy="5073427"/>
          </a:xfrm>
        </p:spPr>
        <p:txBody>
          <a:bodyPr/>
          <a:lstStyle/>
          <a:p>
            <a:pPr algn="l" rtl="0"/>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766" y="1714499"/>
            <a:ext cx="7581642" cy="39103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7998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147248" cy="706090"/>
          </a:xfrm>
        </p:spPr>
        <p:txBody>
          <a:bodyPr/>
          <a:lstStyle/>
          <a:p>
            <a:r>
              <a:rPr lang="en-US" dirty="0"/>
              <a:t>Discharges from the nipple</a:t>
            </a:r>
            <a:endParaRPr lang="ar-IQ" dirty="0"/>
          </a:p>
        </p:txBody>
      </p:sp>
      <p:sp>
        <p:nvSpPr>
          <p:cNvPr id="3" name="عنصر نائب للمحتوى 2"/>
          <p:cNvSpPr>
            <a:spLocks noGrp="1"/>
          </p:cNvSpPr>
          <p:nvPr>
            <p:ph idx="1"/>
          </p:nvPr>
        </p:nvSpPr>
        <p:spPr>
          <a:xfrm>
            <a:off x="323528" y="1124744"/>
            <a:ext cx="8363272" cy="5001419"/>
          </a:xfrm>
        </p:spPr>
        <p:txBody>
          <a:bodyPr>
            <a:normAutofit/>
          </a:bodyPr>
          <a:lstStyle/>
          <a:p>
            <a:pPr algn="l" rtl="0"/>
            <a:r>
              <a:rPr lang="en-US" dirty="0"/>
              <a:t>Discharge from the surface</a:t>
            </a:r>
          </a:p>
          <a:p>
            <a:pPr lvl="1" algn="l" rtl="0"/>
            <a:r>
              <a:rPr lang="en-US" dirty="0"/>
              <a:t>● Paget’s disease</a:t>
            </a:r>
          </a:p>
          <a:p>
            <a:pPr lvl="1" algn="l" rtl="0"/>
            <a:r>
              <a:rPr lang="en-US" dirty="0"/>
              <a:t>● Skin diseases (eczema, psoriasis)</a:t>
            </a:r>
          </a:p>
          <a:p>
            <a:pPr lvl="1" algn="l" rtl="0"/>
            <a:r>
              <a:rPr lang="en-US" dirty="0"/>
              <a:t>● Rare causes (e.g. chancre</a:t>
            </a:r>
            <a:r>
              <a:rPr lang="en-US" dirty="0" smtClean="0"/>
              <a:t>)</a:t>
            </a:r>
          </a:p>
          <a:p>
            <a:pPr algn="l" rtl="0"/>
            <a:r>
              <a:rPr lang="en-US" dirty="0"/>
              <a:t>Discharge from a single duct</a:t>
            </a:r>
          </a:p>
          <a:p>
            <a:pPr lvl="1" algn="l" rtl="0"/>
            <a:r>
              <a:rPr lang="en-US" dirty="0"/>
              <a:t>Blood-stained:</a:t>
            </a:r>
          </a:p>
          <a:p>
            <a:pPr lvl="2" algn="l" rtl="0"/>
            <a:r>
              <a:rPr lang="en-US" dirty="0"/>
              <a:t>● </a:t>
            </a:r>
            <a:r>
              <a:rPr lang="en-US" dirty="0" err="1"/>
              <a:t>Intraduct</a:t>
            </a:r>
            <a:r>
              <a:rPr lang="en-US" dirty="0"/>
              <a:t> papilloma</a:t>
            </a:r>
          </a:p>
          <a:p>
            <a:pPr lvl="2" algn="l" rtl="0"/>
            <a:r>
              <a:rPr lang="en-US" dirty="0"/>
              <a:t>● </a:t>
            </a:r>
            <a:r>
              <a:rPr lang="en-US" dirty="0" err="1"/>
              <a:t>Intraduct</a:t>
            </a:r>
            <a:r>
              <a:rPr lang="en-US" dirty="0"/>
              <a:t> carcinoma</a:t>
            </a:r>
          </a:p>
          <a:p>
            <a:pPr lvl="2" algn="l" rtl="0"/>
            <a:r>
              <a:rPr lang="en-US" dirty="0"/>
              <a:t>● Duct ectasia</a:t>
            </a:r>
          </a:p>
          <a:p>
            <a:pPr lvl="1" algn="l" rtl="0"/>
            <a:r>
              <a:rPr lang="en-US" dirty="0"/>
              <a:t>Serous (any </a:t>
            </a:r>
            <a:r>
              <a:rPr lang="en-US" dirty="0" err="1"/>
              <a:t>colour</a:t>
            </a:r>
            <a:r>
              <a:rPr lang="en-US" dirty="0"/>
              <a:t>):</a:t>
            </a:r>
          </a:p>
          <a:p>
            <a:pPr lvl="2" algn="l" rtl="0"/>
            <a:r>
              <a:rPr lang="en-US" dirty="0"/>
              <a:t>● Fibrocystic disease</a:t>
            </a:r>
          </a:p>
          <a:p>
            <a:pPr lvl="2" algn="l" rtl="0"/>
            <a:r>
              <a:rPr lang="en-US" dirty="0"/>
              <a:t>● Duct ectasia</a:t>
            </a:r>
          </a:p>
          <a:p>
            <a:pPr lvl="2" algn="l" rtl="0"/>
            <a:r>
              <a:rPr lang="en-US" dirty="0"/>
              <a:t>● Carcinoma</a:t>
            </a:r>
            <a:endParaRPr lang="ar-IQ" dirty="0"/>
          </a:p>
        </p:txBody>
      </p:sp>
    </p:spTree>
    <p:extLst>
      <p:ext uri="{BB962C8B-B14F-4D97-AF65-F5344CB8AC3E}">
        <p14:creationId xmlns:p14="http://schemas.microsoft.com/office/powerpoint/2010/main" val="329791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غماء">
  <a:themeElements>
    <a:clrScheme name="غماء">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ألوان متوسطة">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غماء">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304</TotalTime>
  <Words>886</Words>
  <Application>Microsoft Office PowerPoint</Application>
  <PresentationFormat>On-screen Show (4:3)</PresentationFormat>
  <Paragraphs>84</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Tw Cen MT</vt:lpstr>
      <vt:lpstr>غماء</vt:lpstr>
      <vt:lpstr>THE BREAST</vt:lpstr>
      <vt:lpstr>SURGICAL ANATOMY</vt:lpstr>
      <vt:lpstr>PowerPoint Presentation</vt:lpstr>
      <vt:lpstr>PowerPoint Presentation</vt:lpstr>
      <vt:lpstr>PowerPoint Presentation</vt:lpstr>
      <vt:lpstr>PowerPoint Presentation</vt:lpstr>
      <vt:lpstr>INVESTIGATION OF BREAST SYMPTOMS</vt:lpstr>
      <vt:lpstr>Triple assessment</vt:lpstr>
      <vt:lpstr>Discharges from the nipple</vt:lpstr>
      <vt:lpstr>PowerPoint Presentation</vt:lpstr>
      <vt:lpstr>Acute and subacute inflammations  of the breast Bacterial mastitis:</vt:lpstr>
      <vt:lpstr>Acute and subacute inflammations  of the breast Bacterial mastitis: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breast</dc:title>
  <dc:creator>Dr.ammar Alaraji</dc:creator>
  <cp:lastModifiedBy>lenovo</cp:lastModifiedBy>
  <cp:revision>16</cp:revision>
  <dcterms:created xsi:type="dcterms:W3CDTF">2022-12-24T13:44:29Z</dcterms:created>
  <dcterms:modified xsi:type="dcterms:W3CDTF">2024-11-11T17:01:43Z</dcterms:modified>
</cp:coreProperties>
</file>